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6"/>
  </p:notesMasterIdLst>
  <p:handoutMasterIdLst>
    <p:handoutMasterId r:id="rId37"/>
  </p:handoutMasterIdLst>
  <p:sldIdLst>
    <p:sldId id="305" r:id="rId3"/>
    <p:sldId id="328" r:id="rId4"/>
    <p:sldId id="424" r:id="rId5"/>
    <p:sldId id="327" r:id="rId6"/>
    <p:sldId id="410" r:id="rId7"/>
    <p:sldId id="423" r:id="rId8"/>
    <p:sldId id="401" r:id="rId9"/>
    <p:sldId id="413" r:id="rId10"/>
    <p:sldId id="402" r:id="rId11"/>
    <p:sldId id="347" r:id="rId12"/>
    <p:sldId id="341" r:id="rId13"/>
    <p:sldId id="383" r:id="rId14"/>
    <p:sldId id="386" r:id="rId15"/>
    <p:sldId id="374" r:id="rId16"/>
    <p:sldId id="372" r:id="rId17"/>
    <p:sldId id="371" r:id="rId18"/>
    <p:sldId id="375" r:id="rId19"/>
    <p:sldId id="385" r:id="rId20"/>
    <p:sldId id="390" r:id="rId21"/>
    <p:sldId id="412" r:id="rId22"/>
    <p:sldId id="399" r:id="rId23"/>
    <p:sldId id="376" r:id="rId24"/>
    <p:sldId id="388" r:id="rId25"/>
    <p:sldId id="387" r:id="rId26"/>
    <p:sldId id="360" r:id="rId27"/>
    <p:sldId id="422" r:id="rId28"/>
    <p:sldId id="365" r:id="rId29"/>
    <p:sldId id="315" r:id="rId30"/>
    <p:sldId id="404" r:id="rId31"/>
    <p:sldId id="403" r:id="rId32"/>
    <p:sldId id="405" r:id="rId33"/>
    <p:sldId id="406" r:id="rId34"/>
    <p:sldId id="408"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0857" autoAdjust="0"/>
  </p:normalViewPr>
  <p:slideViewPr>
    <p:cSldViewPr snapToGrid="0" snapToObjects="1">
      <p:cViewPr>
        <p:scale>
          <a:sx n="75" d="100"/>
          <a:sy n="75" d="100"/>
        </p:scale>
        <p:origin x="-1428"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8"/>
    </p:cViewPr>
  </p:sorterViewPr>
  <p:notesViewPr>
    <p:cSldViewPr snapToGrid="0" snapToObjects="1">
      <p:cViewPr varScale="1">
        <p:scale>
          <a:sx n="79" d="100"/>
          <a:sy n="79" d="100"/>
        </p:scale>
        <p:origin x="-392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omasa1\AppData\Local\Microsoft\Windows\Temporary%20Internet%20Files\Content.Outlook\CIKJREMR\RSG%20Grant%20Funding%20Reduction%202015-16%20to%20201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omasa1\AppData\Local\Microsoft\Windows\Temporary%20Internet%20Files\Content.Outlook\7FNS0K4S\Copy%20of%20Pie%20Charts%20for%20design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omasa1\AppData\Local\Microsoft\Windows\Temporary%20Internet%20Files\Content.Outlook\7FNS0K4S\Budgeted%20Savings%20since%202010%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omasa1\AppData\Local\Microsoft\Windows\Temporary%20Internet%20Files\Content.Outlook\HW3TT683\Budgeted%20Savings%20since%202010%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omasa1\AppData\Local\Microsoft\Windows\Temporary%20Internet%20Files\Content.Outlook\SH9DLFHA\Budget%20Briefing%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100"/>
            </a:pPr>
            <a:r>
              <a:rPr lang="en-GB" sz="2100" b="1" dirty="0"/>
              <a:t>Reduction</a:t>
            </a:r>
            <a:r>
              <a:rPr lang="en-GB" sz="2100" b="1" baseline="0" dirty="0"/>
              <a:t> in </a:t>
            </a:r>
            <a:r>
              <a:rPr lang="en-GB" sz="2100" b="1" baseline="0" dirty="0" smtClean="0"/>
              <a:t>Bath &amp; North East Somerset Council’s Government </a:t>
            </a:r>
            <a:r>
              <a:rPr lang="en-GB" sz="2100" b="1" baseline="0" dirty="0"/>
              <a:t>Core Grant Funding - 2015/16 to 2019/20</a:t>
            </a:r>
            <a:endParaRPr lang="en-GB" sz="2100" b="1" dirty="0"/>
          </a:p>
        </c:rich>
      </c:tx>
      <c:layout>
        <c:manualLayout>
          <c:xMode val="edge"/>
          <c:yMode val="edge"/>
          <c:x val="0.24237704918032787"/>
          <c:y val="0"/>
        </c:manualLayout>
      </c:layout>
      <c:overlay val="0"/>
    </c:title>
    <c:autoTitleDeleted val="0"/>
    <c:plotArea>
      <c:layout>
        <c:manualLayout>
          <c:layoutTarget val="inner"/>
          <c:xMode val="edge"/>
          <c:yMode val="edge"/>
          <c:x val="6.5130910890237079E-2"/>
          <c:y val="0.16936066953894913"/>
          <c:w val="0.91301116561249518"/>
          <c:h val="0.64675729213093647"/>
        </c:manualLayout>
      </c:layout>
      <c:barChart>
        <c:barDir val="col"/>
        <c:grouping val="clustered"/>
        <c:varyColors val="0"/>
        <c:ser>
          <c:idx val="0"/>
          <c:order val="0"/>
          <c:tx>
            <c:strRef>
              <c:f>'[1]Graph Funding Gap Data'!$A$35</c:f>
              <c:strCache>
                <c:ptCount val="1"/>
                <c:pt idx="0">
                  <c:v>Revenue Support Grant</c:v>
                </c:pt>
              </c:strCache>
            </c:strRef>
          </c:tx>
          <c:invertIfNegative val="0"/>
          <c:cat>
            <c:strRef>
              <c:f>'[1]Graph Funding Gap Data'!$B$34:$F$34</c:f>
              <c:strCache>
                <c:ptCount val="5"/>
                <c:pt idx="0">
                  <c:v>2015/16</c:v>
                </c:pt>
                <c:pt idx="1">
                  <c:v>2016/17</c:v>
                </c:pt>
                <c:pt idx="2">
                  <c:v>2017/18</c:v>
                </c:pt>
                <c:pt idx="3">
                  <c:v>2018/19</c:v>
                </c:pt>
                <c:pt idx="4">
                  <c:v>2019/20</c:v>
                </c:pt>
              </c:strCache>
            </c:strRef>
          </c:cat>
          <c:val>
            <c:numRef>
              <c:f>'[1]Graph Funding Gap Data'!$B$35:$F$35</c:f>
              <c:numCache>
                <c:formatCode>General</c:formatCode>
                <c:ptCount val="5"/>
                <c:pt idx="0">
                  <c:v>21317662</c:v>
                </c:pt>
                <c:pt idx="1">
                  <c:v>14422624</c:v>
                </c:pt>
                <c:pt idx="2">
                  <c:v>8259028</c:v>
                </c:pt>
                <c:pt idx="3">
                  <c:v>4383796</c:v>
                </c:pt>
                <c:pt idx="4">
                  <c:v>487718</c:v>
                </c:pt>
              </c:numCache>
            </c:numRef>
          </c:val>
        </c:ser>
        <c:dLbls>
          <c:showLegendKey val="0"/>
          <c:showVal val="0"/>
          <c:showCatName val="0"/>
          <c:showSerName val="0"/>
          <c:showPercent val="0"/>
          <c:showBubbleSize val="0"/>
        </c:dLbls>
        <c:gapWidth val="150"/>
        <c:axId val="194558976"/>
        <c:axId val="195621632"/>
      </c:barChart>
      <c:catAx>
        <c:axId val="194558976"/>
        <c:scaling>
          <c:orientation val="minMax"/>
        </c:scaling>
        <c:delete val="0"/>
        <c:axPos val="b"/>
        <c:majorTickMark val="out"/>
        <c:minorTickMark val="none"/>
        <c:tickLblPos val="nextTo"/>
        <c:crossAx val="195621632"/>
        <c:crosses val="autoZero"/>
        <c:auto val="1"/>
        <c:lblAlgn val="ctr"/>
        <c:lblOffset val="100"/>
        <c:noMultiLvlLbl val="0"/>
      </c:catAx>
      <c:valAx>
        <c:axId val="195621632"/>
        <c:scaling>
          <c:orientation val="minMax"/>
        </c:scaling>
        <c:delete val="0"/>
        <c:axPos val="l"/>
        <c:majorGridlines/>
        <c:title>
          <c:tx>
            <c:rich>
              <a:bodyPr rot="0" vert="horz"/>
              <a:lstStyle/>
              <a:p>
                <a:pPr>
                  <a:defRPr/>
                </a:pPr>
                <a:r>
                  <a:rPr lang="en-GB"/>
                  <a:t>£m</a:t>
                </a:r>
              </a:p>
            </c:rich>
          </c:tx>
          <c:layout/>
          <c:overlay val="0"/>
        </c:title>
        <c:numFmt formatCode="#,###,,;[Red]\-#,###,," sourceLinked="0"/>
        <c:majorTickMark val="out"/>
        <c:minorTickMark val="none"/>
        <c:tickLblPos val="nextTo"/>
        <c:crossAx val="194558976"/>
        <c:crosses val="autoZero"/>
        <c:crossBetween val="between"/>
      </c:valAx>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latin typeface="Calibri" panose="020F0502020204030204" pitchFamily="34" charset="0"/>
                <a:cs typeface="Arial" panose="020B0604020202020204" pitchFamily="34" charset="0"/>
              </a:defRPr>
            </a:pPr>
            <a:r>
              <a:rPr lang="en-GB" sz="3200" dirty="0">
                <a:latin typeface="Calibri" panose="020F0502020204030204" pitchFamily="34" charset="0"/>
                <a:cs typeface="Arial" panose="020B0604020202020204" pitchFamily="34" charset="0"/>
              </a:rPr>
              <a:t>Capital Budget </a:t>
            </a:r>
            <a:r>
              <a:rPr lang="en-GB" sz="3200" baseline="0" dirty="0" smtClean="0">
                <a:latin typeface="Calibri" panose="020F0502020204030204" pitchFamily="34" charset="0"/>
                <a:cs typeface="Arial" panose="020B0604020202020204" pitchFamily="34" charset="0"/>
              </a:rPr>
              <a:t>-</a:t>
            </a:r>
            <a:r>
              <a:rPr lang="en-GB" sz="3200" dirty="0" smtClean="0">
                <a:latin typeface="Calibri" panose="020F0502020204030204" pitchFamily="34" charset="0"/>
                <a:cs typeface="Arial" panose="020B0604020202020204" pitchFamily="34" charset="0"/>
              </a:rPr>
              <a:t> </a:t>
            </a:r>
            <a:r>
              <a:rPr lang="en-GB" sz="3200" dirty="0">
                <a:latin typeface="Calibri" panose="020F0502020204030204" pitchFamily="34" charset="0"/>
                <a:cs typeface="Arial" panose="020B0604020202020204" pitchFamily="34" charset="0"/>
              </a:rPr>
              <a:t>Total Approved Spend </a:t>
            </a:r>
            <a:r>
              <a:rPr lang="en-GB" sz="3200" dirty="0" smtClean="0">
                <a:latin typeface="Calibri" panose="020F0502020204030204" pitchFamily="34" charset="0"/>
                <a:cs typeface="Arial" panose="020B0604020202020204" pitchFamily="34" charset="0"/>
              </a:rPr>
              <a:t>2016/17 £58.2m</a:t>
            </a:r>
            <a:endParaRPr lang="en-GB" sz="3200" dirty="0">
              <a:latin typeface="Calibri" panose="020F0502020204030204" pitchFamily="34" charset="0"/>
              <a:cs typeface="Arial" panose="020B0604020202020204" pitchFamily="34" charset="0"/>
            </a:endParaRPr>
          </a:p>
        </c:rich>
      </c:tx>
      <c:layout>
        <c:manualLayout>
          <c:xMode val="edge"/>
          <c:yMode val="edge"/>
          <c:x val="0.26265431745431717"/>
          <c:y val="3.1526409716444534E-2"/>
        </c:manualLayout>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3010146168621456"/>
          <c:y val="0.25325449723484306"/>
          <c:w val="0.68792228104592734"/>
          <c:h val="0.64293595937583525"/>
        </c:manualLayout>
      </c:layout>
      <c:pie3DChart>
        <c:varyColors val="1"/>
        <c:ser>
          <c:idx val="0"/>
          <c:order val="0"/>
          <c:spPr>
            <a:ln w="12700">
              <a:solidFill>
                <a:srgbClr val="000000"/>
              </a:solidFill>
            </a:ln>
          </c:spPr>
          <c:dPt>
            <c:idx val="7"/>
            <c:bubble3D val="0"/>
          </c:dPt>
          <c:dLbls>
            <c:dLbl>
              <c:idx val="0"/>
              <c:layout>
                <c:manualLayout>
                  <c:x val="-6.709890253356865E-2"/>
                  <c:y val="-6.5944269182706461E-2"/>
                </c:manualLayout>
              </c:layout>
              <c:dLblPos val="bestFit"/>
              <c:showLegendKey val="0"/>
              <c:showVal val="0"/>
              <c:showCatName val="1"/>
              <c:showSerName val="0"/>
              <c:showPercent val="0"/>
              <c:showBubbleSize val="0"/>
            </c:dLbl>
            <c:dLbl>
              <c:idx val="1"/>
              <c:layout>
                <c:manualLayout>
                  <c:x val="-1.9127784794818737E-2"/>
                  <c:y val="-9.7116917826524943E-2"/>
                </c:manualLayout>
              </c:layout>
              <c:dLblPos val="bestFit"/>
              <c:showLegendKey val="0"/>
              <c:showVal val="0"/>
              <c:showCatName val="1"/>
              <c:showSerName val="0"/>
              <c:showPercent val="0"/>
              <c:showBubbleSize val="0"/>
            </c:dLbl>
            <c:dLbl>
              <c:idx val="2"/>
              <c:layout>
                <c:manualLayout>
                  <c:x val="1.2892639273333154E-2"/>
                  <c:y val="5.0273472996032152E-2"/>
                </c:manualLayout>
              </c:layout>
              <c:dLblPos val="bestFit"/>
              <c:showLegendKey val="0"/>
              <c:showVal val="0"/>
              <c:showCatName val="1"/>
              <c:showSerName val="0"/>
              <c:showPercent val="0"/>
              <c:showBubbleSize val="0"/>
            </c:dLbl>
            <c:dLbl>
              <c:idx val="3"/>
              <c:layout>
                <c:manualLayout>
                  <c:x val="-2.6027274799280641E-2"/>
                  <c:y val="0.10805819533281218"/>
                </c:manualLayout>
              </c:layout>
              <c:dLblPos val="bestFit"/>
              <c:showLegendKey val="0"/>
              <c:showVal val="0"/>
              <c:showCatName val="1"/>
              <c:showSerName val="0"/>
              <c:showPercent val="0"/>
              <c:showBubbleSize val="0"/>
            </c:dLbl>
            <c:dLbl>
              <c:idx val="4"/>
              <c:layout>
                <c:manualLayout>
                  <c:x val="-0.1065633280481578"/>
                  <c:y val="4.538426430377665E-2"/>
                </c:manualLayout>
              </c:layout>
              <c:dLblPos val="bestFit"/>
              <c:showLegendKey val="0"/>
              <c:showVal val="0"/>
              <c:showCatName val="1"/>
              <c:showSerName val="0"/>
              <c:showPercent val="0"/>
              <c:showBubbleSize val="0"/>
            </c:dLbl>
            <c:dLbl>
              <c:idx val="5"/>
              <c:layout>
                <c:manualLayout>
                  <c:x val="0"/>
                  <c:y val="4.7011884348771807E-2"/>
                </c:manualLayout>
              </c:layout>
              <c:dLblPos val="bestFit"/>
              <c:showLegendKey val="0"/>
              <c:showVal val="0"/>
              <c:showCatName val="1"/>
              <c:showSerName val="0"/>
              <c:showPercent val="0"/>
              <c:showBubbleSize val="0"/>
            </c:dLbl>
            <c:dLbl>
              <c:idx val="6"/>
              <c:layout>
                <c:manualLayout>
                  <c:x val="0"/>
                  <c:y val="0.11616915770646162"/>
                </c:manualLayout>
              </c:layout>
              <c:dLblPos val="bestFit"/>
              <c:showLegendKey val="0"/>
              <c:showVal val="0"/>
              <c:showCatName val="1"/>
              <c:showSerName val="0"/>
              <c:showPercent val="0"/>
              <c:showBubbleSize val="0"/>
            </c:dLbl>
            <c:dLbl>
              <c:idx val="7"/>
              <c:layout>
                <c:manualLayout>
                  <c:x val="3.9041031292166142E-2"/>
                  <c:y val="-5.6964310064181151E-2"/>
                </c:manualLayout>
              </c:layout>
              <c:dLblPos val="bestFit"/>
              <c:showLegendKey val="0"/>
              <c:showVal val="0"/>
              <c:showCatName val="1"/>
              <c:showSerName val="0"/>
              <c:showPercent val="0"/>
              <c:showBubbleSize val="0"/>
            </c:dLbl>
            <c:txPr>
              <a:bodyPr/>
              <a:lstStyle/>
              <a:p>
                <a:pPr>
                  <a:defRPr sz="1600">
                    <a:latin typeface="Arial" panose="020B0604020202020204" pitchFamily="34" charset="0"/>
                    <a:cs typeface="Arial" panose="020B0604020202020204" pitchFamily="34" charset="0"/>
                  </a:defRPr>
                </a:pPr>
                <a:endParaRPr lang="en-US"/>
              </a:p>
            </c:txPr>
            <c:dLblPos val="bestFit"/>
            <c:showLegendKey val="0"/>
            <c:showVal val="0"/>
            <c:showCatName val="1"/>
            <c:showSerName val="0"/>
            <c:showPercent val="0"/>
            <c:showBubbleSize val="0"/>
            <c:showLeaderLines val="1"/>
          </c:dLbls>
          <c:cat>
            <c:strRef>
              <c:f>'C:\Resource Planning\Finplanreview 2015\C Tax Booklet\[16-17 Capital Pie Chart v2 Investment Changes.xlsx]Sheet2'!$D$120:$D$127</c:f>
              <c:strCache>
                <c:ptCount val="8"/>
                <c:pt idx="0">
                  <c:v>Transport &amp; Highways £7.9m 13%</c:v>
                </c:pt>
                <c:pt idx="1">
                  <c:v>Children's Services £9.3m 16%</c:v>
                </c:pt>
                <c:pt idx="2">
                  <c:v>Adult Social Care &amp; Housing  £2.1m 4%</c:v>
                </c:pt>
                <c:pt idx="3">
                  <c:v>Tourism Leisure &amp; Culture £7.3m 12%</c:v>
                </c:pt>
                <c:pt idx="4">
                  <c:v>Neighbourhoods &amp; Waste (inc. Vehicle Replacement) £1.0m 2%</c:v>
                </c:pt>
                <c:pt idx="5">
                  <c:v>Property and Support Services £4.8m 8%</c:v>
                </c:pt>
                <c:pt idx="6">
                  <c:v>Commercial Investment £15.5m 27%</c:v>
                </c:pt>
                <c:pt idx="7">
                  <c:v>Regeneration Schemes £10.3m 18%</c:v>
                </c:pt>
              </c:strCache>
            </c:strRef>
          </c:cat>
          <c:val>
            <c:numRef>
              <c:f>'C:\Resource Planning\Finplanreview 2015\C Tax Booklet\[16-17 Capital Pie Chart v2 Investment Changes.xlsx]Sheet2'!$E$120:$E$127</c:f>
              <c:numCache>
                <c:formatCode>General</c:formatCode>
                <c:ptCount val="8"/>
                <c:pt idx="0">
                  <c:v>7872.8</c:v>
                </c:pt>
                <c:pt idx="1">
                  <c:v>9337.8373600000014</c:v>
                </c:pt>
                <c:pt idx="2">
                  <c:v>2122.2390399999999</c:v>
                </c:pt>
                <c:pt idx="3">
                  <c:v>7282</c:v>
                </c:pt>
                <c:pt idx="4">
                  <c:v>983</c:v>
                </c:pt>
                <c:pt idx="5">
                  <c:v>4756.482</c:v>
                </c:pt>
                <c:pt idx="6">
                  <c:v>15555.276</c:v>
                </c:pt>
                <c:pt idx="7">
                  <c:v>10303.744999999999</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latin typeface="Arial" panose="020B0604020202020204" pitchFamily="34" charset="0"/>
                <a:cs typeface="Arial" panose="020B0604020202020204" pitchFamily="34" charset="0"/>
              </a:rPr>
              <a:t>Savings Analysis - 2012/13 to 2016/17 - Total £57m</a:t>
            </a:r>
          </a:p>
        </c:rich>
      </c:tx>
      <c:layout>
        <c:manualLayout>
          <c:xMode val="edge"/>
          <c:yMode val="edge"/>
          <c:x val="0.16931644686702896"/>
          <c:y val="1.1449077482278921E-3"/>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7877443847231612E-2"/>
          <c:y val="0.2284796973971534"/>
          <c:w val="0.84490282027384489"/>
          <c:h val="0.76994966840438384"/>
        </c:manualLayout>
      </c:layout>
      <c:pie3DChart>
        <c:varyColors val="1"/>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a:latin typeface="Arial" panose="020B0604020202020204" pitchFamily="34" charset="0"/>
                <a:cs typeface="Arial" panose="020B0604020202020204" pitchFamily="34" charset="0"/>
              </a:rPr>
              <a:t>Savings Analysis - 2012/13 to 2016/17 - Total £57m</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1"/>
          <c:order val="0"/>
          <c:tx>
            <c:strRef>
              <c:f>Sheet2!$C$24</c:f>
              <c:strCache>
                <c:ptCount val="1"/>
                <c:pt idx="0">
                  <c:v>2012/13 to 2016/17</c:v>
                </c:pt>
              </c:strCache>
            </c:strRef>
          </c:tx>
          <c:dLbls>
            <c:dLbl>
              <c:idx val="0"/>
              <c:layout>
                <c:manualLayout>
                  <c:x val="-4.0586413622871347E-2"/>
                  <c:y val="0.29061660767079278"/>
                </c:manualLayout>
              </c:layout>
              <c:showLegendKey val="0"/>
              <c:showVal val="0"/>
              <c:showCatName val="1"/>
              <c:showSerName val="0"/>
              <c:showPercent val="1"/>
              <c:showBubbleSize val="0"/>
            </c:dLbl>
            <c:dLbl>
              <c:idx val="1"/>
              <c:layout>
                <c:manualLayout>
                  <c:x val="8.8251951767778797E-3"/>
                  <c:y val="0.25084456759556195"/>
                </c:manualLayout>
              </c:layout>
              <c:showLegendKey val="0"/>
              <c:showVal val="0"/>
              <c:showCatName val="1"/>
              <c:showSerName val="0"/>
              <c:showPercent val="1"/>
              <c:showBubbleSize val="0"/>
            </c:dLbl>
            <c:dLbl>
              <c:idx val="2"/>
              <c:layout>
                <c:manualLayout>
                  <c:x val="-7.0512801880647111E-2"/>
                  <c:y val="-6.8114117057348871E-3"/>
                </c:manualLayout>
              </c:layout>
              <c:showLegendKey val="0"/>
              <c:showVal val="0"/>
              <c:showCatName val="1"/>
              <c:showSerName val="0"/>
              <c:showPercent val="1"/>
              <c:showBubbleSize val="0"/>
            </c:dLbl>
            <c:txPr>
              <a:bodyPr/>
              <a:lstStyle/>
              <a:p>
                <a:pPr>
                  <a:defRPr sz="14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Sheet2!$A$25:$A$27</c:f>
              <c:strCache>
                <c:ptCount val="3"/>
                <c:pt idx="0">
                  <c:v>Efficiency Savings, Refinancing &amp; Growth Avoidance</c:v>
                </c:pt>
                <c:pt idx="1">
                  <c:v>Increases in Income from fees, charges and other grants</c:v>
                </c:pt>
                <c:pt idx="2">
                  <c:v>Service Redesign</c:v>
                </c:pt>
              </c:strCache>
            </c:strRef>
          </c:cat>
          <c:val>
            <c:numRef>
              <c:f>Sheet2!$C$25:$C$27</c:f>
              <c:numCache>
                <c:formatCode>0.000</c:formatCode>
                <c:ptCount val="3"/>
                <c:pt idx="0" formatCode="General">
                  <c:v>31.718000000000004</c:v>
                </c:pt>
                <c:pt idx="1">
                  <c:v>16.490000000000002</c:v>
                </c:pt>
                <c:pt idx="2" formatCode="General">
                  <c:v>8.3990000000000009</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GB" sz="2400" baseline="0" dirty="0" smtClean="0"/>
              <a:t>Looking Forward: the </a:t>
            </a:r>
            <a:r>
              <a:rPr lang="en-GB" sz="2400" baseline="0" dirty="0"/>
              <a:t>Financial Challenge </a:t>
            </a:r>
            <a:r>
              <a:rPr lang="en-GB" sz="2400" baseline="0" dirty="0" smtClean="0"/>
              <a:t> </a:t>
            </a:r>
            <a:r>
              <a:rPr lang="en-GB" sz="2400" baseline="0" dirty="0"/>
              <a:t>2017/18 to 2019/20 </a:t>
            </a:r>
            <a:r>
              <a:rPr lang="en-GB" sz="2400" baseline="0" dirty="0" smtClean="0"/>
              <a:t>- Total </a:t>
            </a:r>
            <a:r>
              <a:rPr lang="en-GB" sz="2400" baseline="0" dirty="0"/>
              <a:t>£37m</a:t>
            </a:r>
            <a:endParaRPr lang="en-GB" sz="2400" dirty="0"/>
          </a:p>
        </c:rich>
      </c:tx>
      <c:layout>
        <c:manualLayout>
          <c:xMode val="edge"/>
          <c:yMode val="edge"/>
          <c:x val="0.1928631782104616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2"/>
            <c:bubble3D val="0"/>
            <c:spPr>
              <a:solidFill>
                <a:srgbClr val="CC00FF"/>
              </a:solidFill>
            </c:spPr>
          </c:dPt>
          <c:dLbls>
            <c:dLbl>
              <c:idx val="0"/>
              <c:layout>
                <c:manualLayout>
                  <c:x val="-7.9646875764725433E-4"/>
                  <c:y val="0.26448175854622341"/>
                </c:manualLayout>
              </c:layout>
              <c:tx>
                <c:rich>
                  <a:bodyPr/>
                  <a:lstStyle/>
                  <a:p>
                    <a:pPr>
                      <a:defRPr sz="1800"/>
                    </a:pPr>
                    <a:r>
                      <a:rPr lang="en-US" sz="1800"/>
                      <a:t>Demographic &amp; Contractual Growth, £20.2m, 55%</a:t>
                    </a:r>
                  </a:p>
                </c:rich>
              </c:tx>
              <c:numFmt formatCode="General" sourceLinked="0"/>
              <c:spPr/>
              <c:showLegendKey val="0"/>
              <c:showVal val="1"/>
              <c:showCatName val="1"/>
              <c:showSerName val="0"/>
              <c:showPercent val="1"/>
              <c:showBubbleSize val="0"/>
            </c:dLbl>
            <c:dLbl>
              <c:idx val="1"/>
              <c:layout>
                <c:manualLayout>
                  <c:x val="-7.6358064106975876E-2"/>
                  <c:y val="0"/>
                </c:manualLayout>
              </c:layout>
              <c:tx>
                <c:rich>
                  <a:bodyPr/>
                  <a:lstStyle/>
                  <a:p>
                    <a:pPr>
                      <a:defRPr sz="1800"/>
                    </a:pPr>
                    <a:r>
                      <a:rPr lang="en-US" sz="1800"/>
                      <a:t>Cost of New Capital Schemes, £2.2m, 6%</a:t>
                    </a:r>
                  </a:p>
                </c:rich>
              </c:tx>
              <c:numFmt formatCode="General" sourceLinked="0"/>
              <c:spPr/>
              <c:showLegendKey val="0"/>
              <c:showVal val="1"/>
              <c:showCatName val="1"/>
              <c:showSerName val="0"/>
              <c:showPercent val="1"/>
              <c:showBubbleSize val="0"/>
            </c:dLbl>
            <c:dLbl>
              <c:idx val="2"/>
              <c:layout>
                <c:manualLayout>
                  <c:x val="1.3677419882897593E-2"/>
                  <c:y val="-0.12921089862469864"/>
                </c:manualLayout>
              </c:layout>
              <c:tx>
                <c:rich>
                  <a:bodyPr/>
                  <a:lstStyle/>
                  <a:p>
                    <a:r>
                      <a:rPr lang="en-US" sz="1800"/>
                      <a:t>Funding Changes, £14.4m, 39%</a:t>
                    </a:r>
                  </a:p>
                </c:rich>
              </c:tx>
              <c:showLegendKey val="0"/>
              <c:showVal val="1"/>
              <c:showCatName val="1"/>
              <c:showSerName val="0"/>
              <c:showPercent val="1"/>
              <c:showBubbleSize val="0"/>
            </c:dLbl>
            <c:numFmt formatCode="General" sourceLinked="0"/>
            <c:showLegendKey val="0"/>
            <c:showVal val="1"/>
            <c:showCatName val="1"/>
            <c:showSerName val="0"/>
            <c:showPercent val="1"/>
            <c:showBubbleSize val="0"/>
            <c:showLeaderLines val="1"/>
          </c:dLbls>
          <c:cat>
            <c:strRef>
              <c:f>'[1]Overall Combined Position'!$A$53:$A$55</c:f>
              <c:strCache>
                <c:ptCount val="3"/>
                <c:pt idx="0">
                  <c:v>Demographic &amp; Contractual Growth</c:v>
                </c:pt>
                <c:pt idx="1">
                  <c:v>Cost of New Capital Schemes</c:v>
                </c:pt>
                <c:pt idx="2">
                  <c:v>Funding Changes</c:v>
                </c:pt>
              </c:strCache>
            </c:strRef>
          </c:cat>
          <c:val>
            <c:numRef>
              <c:f>'[1]Overall Combined Position'!$F$53:$F$55</c:f>
              <c:numCache>
                <c:formatCode>General</c:formatCode>
                <c:ptCount val="3"/>
                <c:pt idx="0">
                  <c:v>20.2</c:v>
                </c:pt>
                <c:pt idx="1">
                  <c:v>2.2000000000000002</c:v>
                </c:pt>
                <c:pt idx="2">
                  <c:v>14.4</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F6FEB2-99FB-45FB-8E04-D6985D793326}" type="datetimeFigureOut">
              <a:rPr lang="en-GB" smtClean="0"/>
              <a:t>01/12/16</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CF3AB8E-B998-43E0-855B-590BF1F5251F}" type="slidenum">
              <a:rPr lang="en-GB" smtClean="0"/>
              <a:t>‹#›</a:t>
            </a:fld>
            <a:endParaRPr lang="en-GB" dirty="0"/>
          </a:p>
        </p:txBody>
      </p:sp>
    </p:spTree>
    <p:extLst>
      <p:ext uri="{BB962C8B-B14F-4D97-AF65-F5344CB8AC3E}">
        <p14:creationId xmlns:p14="http://schemas.microsoft.com/office/powerpoint/2010/main" val="35163789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ADF7503-DBBE-4F20-B13A-F21A0637C9ED}" type="datetimeFigureOut">
              <a:rPr lang="en-GB" smtClean="0"/>
              <a:t>01/12/16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9BF5512-1127-4C5A-A89C-8826FA53D415}" type="slidenum">
              <a:rPr lang="en-GB" smtClean="0"/>
              <a:t>‹#›</a:t>
            </a:fld>
            <a:endParaRPr lang="en-GB" dirty="0"/>
          </a:p>
        </p:txBody>
      </p:sp>
    </p:spTree>
    <p:extLst>
      <p:ext uri="{BB962C8B-B14F-4D97-AF65-F5344CB8AC3E}">
        <p14:creationId xmlns:p14="http://schemas.microsoft.com/office/powerpoint/2010/main" val="39731405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429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011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91865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91865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91865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extLst>
      <p:ext uri="{BB962C8B-B14F-4D97-AF65-F5344CB8AC3E}">
        <p14:creationId xmlns:p14="http://schemas.microsoft.com/office/powerpoint/2010/main" val="391865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val="3918653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46965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940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302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381105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b="0" dirty="0"/>
          </a:p>
        </p:txBody>
      </p:sp>
    </p:spTree>
    <p:extLst>
      <p:ext uri="{BB962C8B-B14F-4D97-AF65-F5344CB8AC3E}">
        <p14:creationId xmlns:p14="http://schemas.microsoft.com/office/powerpoint/2010/main" val="137883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Tx/>
              <a:buNone/>
            </a:pPr>
            <a:endParaRPr lang="en-GB" b="0" baseline="0" dirty="0" smtClean="0"/>
          </a:p>
        </p:txBody>
      </p:sp>
    </p:spTree>
    <p:extLst>
      <p:ext uri="{BB962C8B-B14F-4D97-AF65-F5344CB8AC3E}">
        <p14:creationId xmlns:p14="http://schemas.microsoft.com/office/powerpoint/2010/main" val="1378838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322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9174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92665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8106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21517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6685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315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0113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236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65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065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276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067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42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8743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683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970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916113"/>
            <a:ext cx="366871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16403" y="1916113"/>
            <a:ext cx="366871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943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66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9545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78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925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0885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353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0600" y="908050"/>
            <a:ext cx="1890713"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5522912"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416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37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6242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20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742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840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38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B9DBA-B9A3-4C30-85C0-86C262EB67B8}" type="datetimeFigureOut">
              <a:rPr lang="en-GB" smtClean="0">
                <a:solidFill>
                  <a:prstClr val="black">
                    <a:tint val="75000"/>
                  </a:prstClr>
                </a:solidFill>
              </a:rPr>
              <a:pPr/>
              <a:t>01/12/16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E3A3DF-7F5F-44AF-A25F-944F7AB29A5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053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FFB9DBA-B9A3-4C30-85C0-86C262EB67B8}" type="datetimeFigureOut">
              <a:rPr lang="en-GB" smtClean="0">
                <a:solidFill>
                  <a:prstClr val="black">
                    <a:tint val="75000"/>
                  </a:prstClr>
                </a:solidFill>
              </a:rPr>
              <a:pPr defTabSz="914400"/>
              <a:t>01/12/16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5E3A3DF-7F5F-44AF-A25F-944F7AB29A56}"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197775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1" y="908051"/>
            <a:ext cx="7566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95291" y="1916113"/>
            <a:ext cx="74898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AutoShape 8"/>
          <p:cNvSpPr>
            <a:spLocks noChangeArrowheads="1"/>
          </p:cNvSpPr>
          <p:nvPr/>
        </p:nvSpPr>
        <p:spPr bwMode="auto">
          <a:xfrm>
            <a:off x="8027991" y="5351469"/>
            <a:ext cx="720725" cy="669925"/>
          </a:xfrm>
          <a:prstGeom prst="rtTriangle">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srgbClr val="000000"/>
              </a:solidFill>
            </a:endParaRPr>
          </a:p>
        </p:txBody>
      </p:sp>
      <p:sp>
        <p:nvSpPr>
          <p:cNvPr id="1029"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a:r>
              <a:rPr lang="en-GB" dirty="0" smtClean="0">
                <a:solidFill>
                  <a:srgbClr val="FFFFFF"/>
                </a:solidFill>
              </a:rPr>
              <a:t>Bath and  </a:t>
            </a:r>
            <a:r>
              <a:rPr lang="en-GB" dirty="0">
                <a:solidFill>
                  <a:srgbClr val="FFFFFF"/>
                </a:solidFill>
              </a:rPr>
              <a:t>North East Somerset </a:t>
            </a:r>
            <a:r>
              <a:rPr lang="en-GB" dirty="0" smtClean="0">
                <a:solidFill>
                  <a:srgbClr val="FFFFFF"/>
                </a:solidFill>
              </a:rPr>
              <a:t>– </a:t>
            </a:r>
            <a:r>
              <a:rPr lang="en-GB" i="1" dirty="0" smtClean="0">
                <a:solidFill>
                  <a:srgbClr val="FFFFFF"/>
                </a:solidFill>
              </a:rPr>
              <a:t>The</a:t>
            </a:r>
            <a:r>
              <a:rPr lang="en-GB" dirty="0" smtClean="0">
                <a:solidFill>
                  <a:srgbClr val="FFFFFF"/>
                </a:solidFill>
              </a:rPr>
              <a:t> place </a:t>
            </a:r>
            <a:r>
              <a:rPr lang="en-GB" dirty="0">
                <a:solidFill>
                  <a:srgbClr val="FFFFFF"/>
                </a:solidFill>
              </a:rPr>
              <a:t>to live, work </a:t>
            </a:r>
            <a:r>
              <a:rPr lang="en-GB" dirty="0" smtClean="0">
                <a:solidFill>
                  <a:srgbClr val="FFFFFF"/>
                </a:solidFill>
              </a:rPr>
              <a:t>and visit</a:t>
            </a:r>
            <a:endParaRPr lang="en-GB" dirty="0">
              <a:solidFill>
                <a:srgbClr val="FFFFFF"/>
              </a:solidFill>
            </a:endParaRPr>
          </a:p>
        </p:txBody>
      </p:sp>
      <p:sp>
        <p:nvSpPr>
          <p:cNvPr id="1030" name="Text Box 15"/>
          <p:cNvSpPr txBox="1">
            <a:spLocks noChangeArrowheads="1"/>
          </p:cNvSpPr>
          <p:nvPr/>
        </p:nvSpPr>
        <p:spPr bwMode="auto">
          <a:xfrm>
            <a:off x="1258888" y="573405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endParaRPr lang="en-US" dirty="0" smtClean="0">
              <a:solidFill>
                <a:srgbClr val="000000"/>
              </a:solidFill>
            </a:endParaRPr>
          </a:p>
        </p:txBody>
      </p:sp>
      <p:pic>
        <p:nvPicPr>
          <p:cNvPr id="1031"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50689" y="188913"/>
            <a:ext cx="156403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21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www.google.co.uk/url?sa=i&amp;rct=j&amp;q=&amp;esrc=s&amp;source=images&amp;cd=&amp;ved=0ahUKEwibuNqpmJzQAhURkRQKHWvSDQwQjRwIBw&amp;url=http://www.bbc.co.uk/news/world&amp;bvm=bv.138169073,d.ZGg&amp;psig=AFQjCNG3yr0cYzIja7lRkR1Yqs0NwA5a0Q&amp;ust=1478798626540369"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AFA"/>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5700"/>
            <a:ext cx="9144000" cy="318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95325" y="1102876"/>
            <a:ext cx="8048626" cy="2739211"/>
          </a:xfrm>
          <a:prstGeom prst="rect">
            <a:avLst/>
          </a:prstGeom>
          <a:noFill/>
        </p:spPr>
        <p:txBody>
          <a:bodyPr wrap="square" rtlCol="0">
            <a:spAutoFit/>
          </a:bodyPr>
          <a:lstStyle/>
          <a:p>
            <a:pPr algn="ctr" defTabSz="914400"/>
            <a:r>
              <a:rPr lang="en-GB" sz="6400" b="1" dirty="0" smtClean="0">
                <a:solidFill>
                  <a:prstClr val="black"/>
                </a:solidFill>
              </a:rPr>
              <a:t>Our Budget Challenge - </a:t>
            </a:r>
          </a:p>
          <a:p>
            <a:pPr algn="ctr" defTabSz="914400"/>
            <a:r>
              <a:rPr lang="en-GB" sz="6400" b="1" dirty="0" smtClean="0">
                <a:solidFill>
                  <a:prstClr val="black"/>
                </a:solidFill>
              </a:rPr>
              <a:t>Budget Workshop 2016</a:t>
            </a:r>
          </a:p>
          <a:p>
            <a:pPr algn="ctr" defTabSz="914400"/>
            <a:endParaRPr lang="en-GB" sz="2000" b="1" dirty="0" smtClean="0">
              <a:solidFill>
                <a:prstClr val="black"/>
              </a:solidFill>
            </a:endParaRPr>
          </a:p>
          <a:p>
            <a:pPr algn="ctr" defTabSz="914400"/>
            <a:r>
              <a:rPr lang="en-GB" sz="2400" b="1" dirty="0" smtClean="0">
                <a:solidFill>
                  <a:prstClr val="black"/>
                </a:solidFill>
              </a:rPr>
              <a:t>Hosted by our Connecting Communities Forums</a:t>
            </a:r>
          </a:p>
        </p:txBody>
      </p:sp>
      <p:pic>
        <p:nvPicPr>
          <p:cNvPr id="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186" t="58562" r="42931" b="30172"/>
          <a:stretch/>
        </p:blipFill>
        <p:spPr bwMode="auto">
          <a:xfrm>
            <a:off x="6115918" y="4718794"/>
            <a:ext cx="812254" cy="37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Z:\Strategy &amp; Performance\Strategy and Plan\General Management\Images\B&amp;NES Council logo\BATHNES_120MM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60648"/>
            <a:ext cx="1728192" cy="70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7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1952" y="1975974"/>
            <a:ext cx="8229600" cy="1143000"/>
          </a:xfrm>
        </p:spPr>
        <p:txBody>
          <a:bodyPr>
            <a:normAutofit fontScale="90000"/>
          </a:bodyPr>
          <a:lstStyle/>
          <a:p>
            <a:pPr algn="r"/>
            <a:r>
              <a:rPr lang="en-GB" sz="4000" b="1" dirty="0" smtClean="0">
                <a:latin typeface="Calibri" panose="020F0502020204030204" pitchFamily="34" charset="0"/>
              </a:rPr>
              <a:t>What </a:t>
            </a:r>
            <a:r>
              <a:rPr lang="en-GB" sz="4000" b="1" u="sng" dirty="0" smtClean="0">
                <a:latin typeface="Calibri" panose="020F0502020204030204" pitchFamily="34" charset="0"/>
              </a:rPr>
              <a:t>we</a:t>
            </a:r>
            <a:r>
              <a:rPr lang="en-GB" sz="4000" b="1" dirty="0" smtClean="0">
                <a:latin typeface="Calibri" panose="020F0502020204030204" pitchFamily="34" charset="0"/>
              </a:rPr>
              <a:t> are doing to meet the challenge</a:t>
            </a: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1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2"/>
          <p:cNvSpPr>
            <a:spLocks noGrp="1"/>
          </p:cNvSpPr>
          <p:nvPr>
            <p:ph sz="quarter" idx="4294967295"/>
          </p:nvPr>
        </p:nvSpPr>
        <p:spPr>
          <a:xfrm>
            <a:off x="3029726" y="198157"/>
            <a:ext cx="5627168" cy="696190"/>
          </a:xfrm>
          <a:prstGeom prst="rect">
            <a:avLst/>
          </a:prstGeom>
          <a:ln>
            <a:noFill/>
          </a:ln>
        </p:spPr>
        <p:txBody>
          <a:bodyPr lIns="31549" tIns="31549" rIns="31549" bIns="31549" anchor="t">
            <a:normAutofit fontScale="85000" lnSpcReduction="10000"/>
          </a:bodyPr>
          <a:lstStyle/>
          <a:p>
            <a:pPr marL="0" lvl="3" indent="0" algn="ctr" defTabSz="457200">
              <a:spcBef>
                <a:spcPct val="0"/>
              </a:spcBef>
              <a:spcAft>
                <a:spcPts val="526"/>
              </a:spcAft>
              <a:buNone/>
            </a:pPr>
            <a:r>
              <a:rPr lang="en-GB" sz="4000" b="1" kern="1200" dirty="0">
                <a:latin typeface="Calibri" panose="020F0502020204030204" pitchFamily="34" charset="0"/>
                <a:ea typeface="+mj-ea"/>
                <a:cs typeface="+mj-cs"/>
              </a:rPr>
              <a:t>Bridging the </a:t>
            </a:r>
            <a:r>
              <a:rPr lang="en-GB" sz="4000" b="1" kern="1200" dirty="0" smtClean="0">
                <a:latin typeface="Calibri" panose="020F0502020204030204" pitchFamily="34" charset="0"/>
                <a:ea typeface="+mj-ea"/>
                <a:cs typeface="+mj-cs"/>
              </a:rPr>
              <a:t>gap- our approach</a:t>
            </a:r>
            <a:endParaRPr lang="en-GB" sz="4000" b="1" kern="1200" dirty="0">
              <a:latin typeface="Calibri" panose="020F0502020204030204" pitchFamily="34" charset="0"/>
              <a:ea typeface="+mj-ea"/>
              <a:cs typeface="+mj-cs"/>
            </a:endParaRPr>
          </a:p>
        </p:txBody>
      </p:sp>
      <p:grpSp>
        <p:nvGrpSpPr>
          <p:cNvPr id="2" name="Group 1"/>
          <p:cNvGrpSpPr/>
          <p:nvPr/>
        </p:nvGrpSpPr>
        <p:grpSpPr>
          <a:xfrm>
            <a:off x="133091" y="2381250"/>
            <a:ext cx="8910813" cy="1162050"/>
            <a:chOff x="432244" y="2163241"/>
            <a:chExt cx="8410803" cy="978594"/>
          </a:xfrm>
        </p:grpSpPr>
        <p:sp>
          <p:nvSpPr>
            <p:cNvPr id="31" name="AutoShape 7"/>
            <p:cNvSpPr>
              <a:spLocks noChangeArrowheads="1"/>
            </p:cNvSpPr>
            <p:nvPr/>
          </p:nvSpPr>
          <p:spPr bwMode="gray">
            <a:xfrm>
              <a:off x="502614" y="2637107"/>
              <a:ext cx="1842996" cy="504728"/>
            </a:xfrm>
            <a:prstGeom prst="homePlate">
              <a:avLst>
                <a:gd name="adj" fmla="val 15039"/>
              </a:avLst>
            </a:prstGeom>
            <a:solidFill>
              <a:srgbClr val="00AEEF"/>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lnSpc>
                  <a:spcPct val="95000"/>
                </a:lnSpc>
                <a:spcAft>
                  <a:spcPts val="600"/>
                </a:spcAft>
                <a:buClr>
                  <a:srgbClr val="969696"/>
                </a:buClr>
              </a:pPr>
              <a:r>
                <a:rPr lang="en-US" sz="1600" b="1" dirty="0">
                  <a:solidFill>
                    <a:srgbClr val="000000"/>
                  </a:solidFill>
                </a:rPr>
                <a:t>Efficiency</a:t>
              </a:r>
            </a:p>
          </p:txBody>
        </p:sp>
        <p:sp>
          <p:nvSpPr>
            <p:cNvPr id="52" name="Ellipse 26"/>
            <p:cNvSpPr/>
            <p:nvPr/>
          </p:nvSpPr>
          <p:spPr bwMode="gray">
            <a:xfrm>
              <a:off x="432244" y="2163832"/>
              <a:ext cx="545954" cy="545955"/>
            </a:xfrm>
            <a:prstGeom prst="ellipse">
              <a:avLst/>
            </a:prstGeom>
            <a:solidFill>
              <a:srgbClr val="00AEEF"/>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endParaRPr lang="de-DE" dirty="0">
                <a:solidFill>
                  <a:srgbClr val="000000"/>
                </a:solidFill>
              </a:endParaRPr>
            </a:p>
          </p:txBody>
        </p:sp>
        <p:sp>
          <p:nvSpPr>
            <p:cNvPr id="53" name="Ellipse 20"/>
            <p:cNvSpPr/>
            <p:nvPr/>
          </p:nvSpPr>
          <p:spPr bwMode="gray">
            <a:xfrm>
              <a:off x="486319" y="2217906"/>
              <a:ext cx="437805" cy="437806"/>
            </a:xfrm>
            <a:prstGeom prst="ellipse">
              <a:avLst/>
            </a:prstGeom>
            <a:solidFill>
              <a:schemeClr val="bg1">
                <a:lumMod val="95000"/>
              </a:schemeClr>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3200" b="1" dirty="0">
                  <a:solidFill>
                    <a:srgbClr val="808080"/>
                  </a:solidFill>
                </a:rPr>
                <a:t>1</a:t>
              </a:r>
            </a:p>
          </p:txBody>
        </p:sp>
        <p:sp>
          <p:nvSpPr>
            <p:cNvPr id="58" name="AutoShape 6"/>
            <p:cNvSpPr>
              <a:spLocks noChangeArrowheads="1"/>
            </p:cNvSpPr>
            <p:nvPr/>
          </p:nvSpPr>
          <p:spPr bwMode="gray">
            <a:xfrm>
              <a:off x="2604716" y="2635950"/>
              <a:ext cx="1872786" cy="504728"/>
            </a:xfrm>
            <a:prstGeom prst="chevron">
              <a:avLst>
                <a:gd name="adj" fmla="val 14683"/>
              </a:avLst>
            </a:prstGeom>
            <a:solidFill>
              <a:schemeClr val="accent1"/>
            </a:solidFill>
            <a:ln>
              <a:noFill/>
              <a:headEnd/>
              <a:tailEnd/>
            </a:ln>
          </p:spPr>
          <p:style>
            <a:lnRef idx="2">
              <a:schemeClr val="dk1"/>
            </a:lnRef>
            <a:fillRef idx="1">
              <a:schemeClr val="lt1"/>
            </a:fillRef>
            <a:effectRef idx="0">
              <a:schemeClr val="dk1"/>
            </a:effectRef>
            <a:fontRef idx="minor">
              <a:schemeClr val="dk1"/>
            </a:fontRef>
          </p:style>
          <p:txBody>
            <a:bodyPr lIns="107981" tIns="71987" rIns="107981" bIns="71987" anchor="ctr"/>
            <a:lstStyle/>
            <a:p>
              <a:pPr algn="ctr">
                <a:lnSpc>
                  <a:spcPct val="95000"/>
                </a:lnSpc>
                <a:spcAft>
                  <a:spcPts val="600"/>
                </a:spcAft>
                <a:buClr>
                  <a:srgbClr val="969696"/>
                </a:buClr>
              </a:pPr>
              <a:r>
                <a:rPr lang="en-GB" sz="1600" b="1" dirty="0">
                  <a:solidFill>
                    <a:schemeClr val="tx2"/>
                  </a:solidFill>
                </a:rPr>
                <a:t>Income</a:t>
              </a:r>
            </a:p>
          </p:txBody>
        </p:sp>
        <p:sp>
          <p:nvSpPr>
            <p:cNvPr id="59" name="Ellipse 39"/>
            <p:cNvSpPr/>
            <p:nvPr/>
          </p:nvSpPr>
          <p:spPr bwMode="gray">
            <a:xfrm>
              <a:off x="2483768" y="2163241"/>
              <a:ext cx="545954" cy="545955"/>
            </a:xfrm>
            <a:prstGeom prst="ellipse">
              <a:avLst/>
            </a:prstGeom>
            <a:solidFill>
              <a:schemeClr val="accent1"/>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endParaRPr lang="de-DE" dirty="0">
                <a:solidFill>
                  <a:srgbClr val="000000"/>
                </a:solidFill>
              </a:endParaRPr>
            </a:p>
          </p:txBody>
        </p:sp>
        <p:sp>
          <p:nvSpPr>
            <p:cNvPr id="60" name="Ellipse 40"/>
            <p:cNvSpPr/>
            <p:nvPr/>
          </p:nvSpPr>
          <p:spPr bwMode="gray">
            <a:xfrm>
              <a:off x="2537842" y="2217314"/>
              <a:ext cx="437805" cy="437806"/>
            </a:xfrm>
            <a:prstGeom prst="ellipse">
              <a:avLst/>
            </a:prstGeom>
            <a:solidFill>
              <a:schemeClr val="bg1">
                <a:lumMod val="95000"/>
              </a:schemeClr>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3200" b="1" dirty="0">
                  <a:solidFill>
                    <a:srgbClr val="646464"/>
                  </a:solidFill>
                </a:rPr>
                <a:t>2</a:t>
              </a:r>
            </a:p>
          </p:txBody>
        </p:sp>
        <p:sp>
          <p:nvSpPr>
            <p:cNvPr id="61" name="AutoShape 9"/>
            <p:cNvSpPr>
              <a:spLocks noChangeArrowheads="1"/>
            </p:cNvSpPr>
            <p:nvPr/>
          </p:nvSpPr>
          <p:spPr bwMode="gray">
            <a:xfrm>
              <a:off x="4845309" y="2637080"/>
              <a:ext cx="1799212" cy="504728"/>
            </a:xfrm>
            <a:prstGeom prst="chevron">
              <a:avLst>
                <a:gd name="adj" fmla="val 14683"/>
              </a:avLst>
            </a:prstGeom>
            <a:solidFill>
              <a:srgbClr val="00AEEF"/>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lnSpc>
                  <a:spcPct val="95000"/>
                </a:lnSpc>
                <a:spcAft>
                  <a:spcPts val="600"/>
                </a:spcAft>
                <a:buClr>
                  <a:srgbClr val="969696"/>
                </a:buClr>
              </a:pPr>
              <a:r>
                <a:rPr lang="en-US" sz="1600" b="1" dirty="0" smtClean="0">
                  <a:solidFill>
                    <a:srgbClr val="000000"/>
                  </a:solidFill>
                </a:rPr>
                <a:t>New Models of Delivery</a:t>
              </a:r>
              <a:endParaRPr lang="en-US" sz="1600" b="1" dirty="0">
                <a:solidFill>
                  <a:srgbClr val="000000"/>
                </a:solidFill>
              </a:endParaRPr>
            </a:p>
          </p:txBody>
        </p:sp>
        <p:sp>
          <p:nvSpPr>
            <p:cNvPr id="62" name="Ellipse 47"/>
            <p:cNvSpPr/>
            <p:nvPr/>
          </p:nvSpPr>
          <p:spPr bwMode="gray">
            <a:xfrm>
              <a:off x="4716016" y="2163241"/>
              <a:ext cx="545954" cy="545955"/>
            </a:xfrm>
            <a:prstGeom prst="ellipse">
              <a:avLst/>
            </a:prstGeom>
            <a:solidFill>
              <a:srgbClr val="00AEEF"/>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endParaRPr lang="de-DE" dirty="0">
                <a:solidFill>
                  <a:srgbClr val="000000"/>
                </a:solidFill>
              </a:endParaRPr>
            </a:p>
          </p:txBody>
        </p:sp>
        <p:sp>
          <p:nvSpPr>
            <p:cNvPr id="63" name="Ellipse 48"/>
            <p:cNvSpPr/>
            <p:nvPr/>
          </p:nvSpPr>
          <p:spPr bwMode="gray">
            <a:xfrm>
              <a:off x="4764568" y="2217314"/>
              <a:ext cx="437805" cy="437806"/>
            </a:xfrm>
            <a:prstGeom prst="ellipse">
              <a:avLst/>
            </a:prstGeom>
            <a:solidFill>
              <a:schemeClr val="bg1">
                <a:lumMod val="95000"/>
              </a:schemeClr>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3200" b="1" dirty="0">
                  <a:solidFill>
                    <a:srgbClr val="646464"/>
                  </a:solidFill>
                </a:rPr>
                <a:t>3</a:t>
              </a:r>
            </a:p>
          </p:txBody>
        </p:sp>
        <p:sp>
          <p:nvSpPr>
            <p:cNvPr id="64" name="AutoShape 8"/>
            <p:cNvSpPr>
              <a:spLocks noChangeArrowheads="1"/>
            </p:cNvSpPr>
            <p:nvPr/>
          </p:nvSpPr>
          <p:spPr bwMode="gray">
            <a:xfrm>
              <a:off x="7027840" y="2635385"/>
              <a:ext cx="1815207" cy="504728"/>
            </a:xfrm>
            <a:prstGeom prst="chevron">
              <a:avLst>
                <a:gd name="adj" fmla="val 15395"/>
              </a:avLst>
            </a:prstGeom>
            <a:solidFill>
              <a:schemeClr val="accent1"/>
            </a:solidFill>
            <a:ln>
              <a:noFill/>
              <a:headEnd/>
              <a:tailEnd/>
            </a:ln>
          </p:spPr>
          <p:style>
            <a:lnRef idx="2">
              <a:schemeClr val="dk1"/>
            </a:lnRef>
            <a:fillRef idx="1">
              <a:schemeClr val="lt1"/>
            </a:fillRef>
            <a:effectRef idx="0">
              <a:schemeClr val="dk1"/>
            </a:effectRef>
            <a:fontRef idx="minor">
              <a:schemeClr val="dk1"/>
            </a:fontRef>
          </p:style>
          <p:txBody>
            <a:bodyPr lIns="107981" tIns="71987" rIns="107981" bIns="71987" anchor="ctr"/>
            <a:lstStyle/>
            <a:p>
              <a:pPr algn="ctr">
                <a:lnSpc>
                  <a:spcPct val="95000"/>
                </a:lnSpc>
                <a:spcAft>
                  <a:spcPts val="600"/>
                </a:spcAft>
                <a:buClr>
                  <a:srgbClr val="969696"/>
                </a:buClr>
              </a:pPr>
              <a:r>
                <a:rPr lang="en-US" sz="1600" b="1" dirty="0">
                  <a:solidFill>
                    <a:schemeClr val="tx1"/>
                  </a:solidFill>
                </a:rPr>
                <a:t>Reduce / Stop</a:t>
              </a:r>
            </a:p>
          </p:txBody>
        </p:sp>
        <p:sp>
          <p:nvSpPr>
            <p:cNvPr id="65" name="Ellipse 68"/>
            <p:cNvSpPr/>
            <p:nvPr/>
          </p:nvSpPr>
          <p:spPr bwMode="gray">
            <a:xfrm>
              <a:off x="6940172" y="2163241"/>
              <a:ext cx="547200" cy="545955"/>
            </a:xfrm>
            <a:prstGeom prst="ellipse">
              <a:avLst/>
            </a:prstGeom>
            <a:solidFill>
              <a:schemeClr val="accent1"/>
            </a:solidFill>
            <a:ln>
              <a:noFill/>
              <a:headEnd/>
              <a:tailEnd/>
            </a:ln>
          </p:spPr>
          <p:style>
            <a:lnRef idx="2">
              <a:schemeClr val="dk1"/>
            </a:lnRef>
            <a:fillRef idx="1">
              <a:schemeClr val="lt1"/>
            </a:fillRef>
            <a:effectRef idx="0">
              <a:schemeClr val="dk1"/>
            </a:effectRef>
            <a:fontRef idx="minor">
              <a:schemeClr val="dk1"/>
            </a:fontRef>
          </p:style>
          <p:txBody>
            <a:bodyPr lIns="91424" tIns="45712" rIns="91424" bIns="45712" rtlCol="0" anchor="ctr"/>
            <a:lstStyle/>
            <a:p>
              <a:pPr algn="ctr"/>
              <a:endParaRPr lang="de-DE" dirty="0">
                <a:solidFill>
                  <a:srgbClr val="000000"/>
                </a:solidFill>
              </a:endParaRPr>
            </a:p>
          </p:txBody>
        </p:sp>
        <p:sp>
          <p:nvSpPr>
            <p:cNvPr id="66" name="Ellipse 69"/>
            <p:cNvSpPr/>
            <p:nvPr/>
          </p:nvSpPr>
          <p:spPr bwMode="gray">
            <a:xfrm>
              <a:off x="6998331" y="2217314"/>
              <a:ext cx="437805" cy="437806"/>
            </a:xfrm>
            <a:prstGeom prst="ellipse">
              <a:avLst/>
            </a:prstGeom>
            <a:solidFill>
              <a:schemeClr val="bg1">
                <a:lumMod val="95000"/>
              </a:schemeClr>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de-DE" sz="3200" b="1" dirty="0">
                  <a:solidFill>
                    <a:srgbClr val="646464"/>
                  </a:solidFill>
                </a:rPr>
                <a:t>4</a:t>
              </a:r>
            </a:p>
          </p:txBody>
        </p:sp>
      </p:grpSp>
    </p:spTree>
    <p:extLst>
      <p:ext uri="{BB962C8B-B14F-4D97-AF65-F5344CB8AC3E}">
        <p14:creationId xmlns:p14="http://schemas.microsoft.com/office/powerpoint/2010/main" val="2575827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74602"/>
            <a:ext cx="2643857" cy="186324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103928" y="117236"/>
            <a:ext cx="6959151" cy="91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a:latin typeface="Calibri" panose="020F0502020204030204" pitchFamily="34" charset="0"/>
                <a:ea typeface="+mj-ea"/>
                <a:cs typeface="+mj-cs"/>
              </a:rPr>
              <a:t>Portfolio- Finance and Efficiency</a:t>
            </a:r>
          </a:p>
          <a:p>
            <a:pPr marL="0" lvl="3" indent="0">
              <a:spcBef>
                <a:spcPct val="0"/>
              </a:spcBef>
              <a:spcAft>
                <a:spcPts val="526"/>
              </a:spcAft>
              <a:buClr>
                <a:srgbClr val="000000"/>
              </a:buClr>
              <a:buNone/>
            </a:pPr>
            <a:r>
              <a:rPr lang="en-GB" b="1" dirty="0">
                <a:latin typeface="Calibri" panose="020F0502020204030204" pitchFamily="34" charset="0"/>
                <a:ea typeface="+mj-ea"/>
                <a:cs typeface="+mj-cs"/>
              </a:rPr>
              <a:t>Cabinet member: Cllr Charles </a:t>
            </a:r>
            <a:r>
              <a:rPr lang="en-GB" b="1" dirty="0" err="1">
                <a:latin typeface="Calibri" panose="020F0502020204030204" pitchFamily="34" charset="0"/>
                <a:ea typeface="+mj-ea"/>
                <a:cs typeface="+mj-cs"/>
              </a:rPr>
              <a:t>Gerrish</a:t>
            </a:r>
            <a:endParaRPr lang="en-GB" b="1" dirty="0">
              <a:latin typeface="Calibri" panose="020F0502020204030204" pitchFamily="34" charset="0"/>
              <a:ea typeface="+mj-ea"/>
              <a:cs typeface="+mj-cs"/>
            </a:endParaRPr>
          </a:p>
          <a:p>
            <a:pPr marL="0" lvl="3" indent="0">
              <a:spcBef>
                <a:spcPct val="0"/>
              </a:spcBef>
              <a:spcAft>
                <a:spcPts val="526"/>
              </a:spcAft>
              <a:buClr>
                <a:srgbClr val="000000"/>
              </a:buClr>
              <a:buNone/>
            </a:pPr>
            <a:endParaRPr lang="en-GB" sz="4000" b="1" dirty="0" smtClean="0">
              <a:latin typeface="Calibri" panose="020F0502020204030204" pitchFamily="34" charset="0"/>
              <a:ea typeface="+mj-ea"/>
              <a:cs typeface="+mj-cs"/>
            </a:endParaRPr>
          </a:p>
          <a:p>
            <a:pPr marL="0" lvl="3" indent="0">
              <a:spcBef>
                <a:spcPct val="0"/>
              </a:spcBef>
              <a:spcAft>
                <a:spcPts val="526"/>
              </a:spcAft>
              <a:buClr>
                <a:srgbClr val="000000"/>
              </a:buClr>
              <a:buNone/>
            </a:pPr>
            <a:endParaRPr lang="en-GB" sz="4000" b="1" dirty="0">
              <a:latin typeface="Calibri" panose="020F0502020204030204" pitchFamily="34" charset="0"/>
              <a:ea typeface="+mj-ea"/>
              <a:cs typeface="+mj-cs"/>
            </a:endParaRPr>
          </a:p>
        </p:txBody>
      </p:sp>
      <p:sp>
        <p:nvSpPr>
          <p:cNvPr id="2" name="Rectangle 1"/>
          <p:cNvSpPr/>
          <p:nvPr/>
        </p:nvSpPr>
        <p:spPr>
          <a:xfrm>
            <a:off x="283222" y="1196693"/>
            <a:ext cx="8860778" cy="1831271"/>
          </a:xfrm>
          <a:prstGeom prst="rect">
            <a:avLst/>
          </a:prstGeom>
        </p:spPr>
        <p:txBody>
          <a:bodyPr wrap="square">
            <a:spAutoFit/>
          </a:bodyPr>
          <a:lstStyle/>
          <a:p>
            <a:pPr marL="285750" indent="-285750" defTabSz="914400">
              <a:buFont typeface="Arial" panose="020B0604020202020204" pitchFamily="34" charset="0"/>
              <a:buChar char="•"/>
            </a:pPr>
            <a:endParaRPr lang="en-GB" sz="500" dirty="0">
              <a:solidFill>
                <a:prstClr val="black"/>
              </a:solidFill>
            </a:endParaRPr>
          </a:p>
          <a:p>
            <a:pPr defTabSz="914400"/>
            <a:r>
              <a:rPr lang="en-GB" b="1" dirty="0" smtClean="0">
                <a:solidFill>
                  <a:prstClr val="black"/>
                </a:solidFill>
              </a:rPr>
              <a:t>OUR DIRECTION</a:t>
            </a:r>
          </a:p>
          <a:p>
            <a:pPr marL="285750" indent="-285750" defTabSz="914400">
              <a:buFont typeface="Arial" panose="020B0604020202020204" pitchFamily="34" charset="0"/>
              <a:buChar char="•"/>
            </a:pPr>
            <a:r>
              <a:rPr lang="en-GB" dirty="0" smtClean="0">
                <a:solidFill>
                  <a:prstClr val="black"/>
                </a:solidFill>
              </a:rPr>
              <a:t>Half of Council savings in </a:t>
            </a:r>
            <a:r>
              <a:rPr lang="en-GB" dirty="0">
                <a:solidFill>
                  <a:prstClr val="black"/>
                </a:solidFill>
              </a:rPr>
              <a:t>the last 3 </a:t>
            </a:r>
            <a:r>
              <a:rPr lang="en-GB" dirty="0" smtClean="0">
                <a:solidFill>
                  <a:prstClr val="black"/>
                </a:solidFill>
              </a:rPr>
              <a:t>years are efficiencies - </a:t>
            </a:r>
            <a:r>
              <a:rPr lang="en-GB" dirty="0" err="1" smtClean="0">
                <a:solidFill>
                  <a:prstClr val="black"/>
                </a:solidFill>
              </a:rPr>
              <a:t>eg</a:t>
            </a:r>
            <a:r>
              <a:rPr lang="en-GB" dirty="0" smtClean="0">
                <a:solidFill>
                  <a:prstClr val="black"/>
                </a:solidFill>
              </a:rPr>
              <a:t> 40% less Council office space</a:t>
            </a:r>
          </a:p>
          <a:p>
            <a:pPr marL="285750" indent="-285750" defTabSz="914400">
              <a:buFont typeface="Arial" panose="020B0604020202020204" pitchFamily="34" charset="0"/>
              <a:buChar char="•"/>
            </a:pPr>
            <a:r>
              <a:rPr lang="en-GB" dirty="0">
                <a:solidFill>
                  <a:prstClr val="black"/>
                </a:solidFill>
              </a:rPr>
              <a:t>M</a:t>
            </a:r>
            <a:r>
              <a:rPr lang="en-GB" dirty="0" smtClean="0">
                <a:solidFill>
                  <a:prstClr val="black"/>
                </a:solidFill>
              </a:rPr>
              <a:t>ore online services – “Digital </a:t>
            </a:r>
            <a:r>
              <a:rPr lang="en-GB" dirty="0">
                <a:solidFill>
                  <a:prstClr val="black"/>
                </a:solidFill>
              </a:rPr>
              <a:t>by Choice” </a:t>
            </a:r>
            <a:endParaRPr lang="en-GB" dirty="0" smtClean="0">
              <a:solidFill>
                <a:prstClr val="black"/>
              </a:solidFill>
            </a:endParaRPr>
          </a:p>
          <a:p>
            <a:pPr marL="285750" indent="-285750" defTabSz="914400">
              <a:buFont typeface="Arial" panose="020B0604020202020204" pitchFamily="34" charset="0"/>
              <a:buChar char="•"/>
            </a:pPr>
            <a:r>
              <a:rPr lang="en-GB" dirty="0" smtClean="0">
                <a:solidFill>
                  <a:prstClr val="black"/>
                </a:solidFill>
              </a:rPr>
              <a:t>Business Rates, City Deal and Devolution</a:t>
            </a:r>
          </a:p>
          <a:p>
            <a:pPr marL="285750" indent="-285750" defTabSz="914400">
              <a:buFont typeface="Arial" panose="020B0604020202020204" pitchFamily="34" charset="0"/>
              <a:buChar char="•"/>
            </a:pPr>
            <a:r>
              <a:rPr lang="en-GB" dirty="0" smtClean="0">
                <a:solidFill>
                  <a:prstClr val="black"/>
                </a:solidFill>
              </a:rPr>
              <a:t>New Council Tax Support Scheme-  fairer and easier to administer</a:t>
            </a:r>
            <a:endParaRPr lang="en-GB" dirty="0">
              <a:solidFill>
                <a:prstClr val="black"/>
              </a:solidFill>
            </a:endParaRPr>
          </a:p>
        </p:txBody>
      </p:sp>
      <p:sp>
        <p:nvSpPr>
          <p:cNvPr id="12" name="Rectangle 11"/>
          <p:cNvSpPr/>
          <p:nvPr/>
        </p:nvSpPr>
        <p:spPr>
          <a:xfrm>
            <a:off x="292169" y="3443494"/>
            <a:ext cx="8443093" cy="923330"/>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smtClean="0"/>
              <a:t>Ended their welfare support schemes</a:t>
            </a:r>
          </a:p>
          <a:p>
            <a:pPr marL="285750" indent="-285750">
              <a:buFont typeface="Arial" panose="020B0604020202020204" pitchFamily="34" charset="0"/>
              <a:buChar char="•"/>
            </a:pPr>
            <a:r>
              <a:rPr lang="en-GB" b="1" dirty="0" smtClean="0"/>
              <a:t>Cut their call centres and made calling the Council more difficult</a:t>
            </a:r>
          </a:p>
        </p:txBody>
      </p:sp>
      <p:pic>
        <p:nvPicPr>
          <p:cNvPr id="5122" name="Picture 2" descr="Councillor Charles Gerris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404" y="101051"/>
            <a:ext cx="938675" cy="14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0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272054" y="141513"/>
            <a:ext cx="7048163" cy="123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smtClean="0">
                <a:latin typeface="Calibri" panose="020F0502020204030204" pitchFamily="34" charset="0"/>
                <a:ea typeface="+mj-ea"/>
                <a:cs typeface="+mj-cs"/>
              </a:rPr>
              <a:t>Portfolio: Policy, </a:t>
            </a:r>
            <a:r>
              <a:rPr lang="en-GB" sz="2800" b="1" dirty="0">
                <a:latin typeface="Calibri" panose="020F0502020204030204" pitchFamily="34" charset="0"/>
              </a:rPr>
              <a:t>Localism </a:t>
            </a:r>
            <a:r>
              <a:rPr lang="en-GB" sz="2800" b="1" dirty="0" smtClean="0">
                <a:latin typeface="Calibri" panose="020F0502020204030204" pitchFamily="34" charset="0"/>
                <a:ea typeface="+mj-ea"/>
                <a:cs typeface="+mj-cs"/>
              </a:rPr>
              <a:t>and </a:t>
            </a:r>
            <a:br>
              <a:rPr lang="en-GB" sz="2800" b="1" dirty="0" smtClean="0">
                <a:latin typeface="Calibri" panose="020F0502020204030204" pitchFamily="34" charset="0"/>
                <a:ea typeface="+mj-ea"/>
                <a:cs typeface="+mj-cs"/>
              </a:rPr>
            </a:br>
            <a:r>
              <a:rPr lang="en-GB" sz="2800" b="1" dirty="0" smtClean="0">
                <a:latin typeface="Calibri" panose="020F0502020204030204" pitchFamily="34" charset="0"/>
                <a:ea typeface="+mj-ea"/>
                <a:cs typeface="+mj-cs"/>
              </a:rPr>
              <a:t>Partnerships</a:t>
            </a:r>
          </a:p>
          <a:p>
            <a:pPr marL="0" lvl="3" indent="0">
              <a:spcBef>
                <a:spcPct val="0"/>
              </a:spcBef>
              <a:spcAft>
                <a:spcPts val="526"/>
              </a:spcAft>
              <a:buClr>
                <a:srgbClr val="000000"/>
              </a:buClr>
              <a:buNone/>
            </a:pPr>
            <a:r>
              <a:rPr lang="en-GB" b="1" dirty="0" smtClean="0">
                <a:latin typeface="Calibri" panose="020F0502020204030204" pitchFamily="34" charset="0"/>
                <a:ea typeface="+mj-ea"/>
                <a:cs typeface="+mj-cs"/>
              </a:rPr>
              <a:t>Cabinet Member: Cllr Paul Myers</a:t>
            </a:r>
            <a:endParaRPr lang="en-GB" b="1" dirty="0">
              <a:latin typeface="Calibri" panose="020F0502020204030204" pitchFamily="34" charset="0"/>
              <a:ea typeface="+mj-ea"/>
              <a:cs typeface="+mj-cs"/>
            </a:endParaRPr>
          </a:p>
        </p:txBody>
      </p:sp>
      <p:sp>
        <p:nvSpPr>
          <p:cNvPr id="11" name="Rectangle 10"/>
          <p:cNvSpPr/>
          <p:nvPr/>
        </p:nvSpPr>
        <p:spPr>
          <a:xfrm>
            <a:off x="141010" y="3381276"/>
            <a:ext cx="8715596" cy="1200329"/>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a:t>Not pushed hard for the best deal from </a:t>
            </a:r>
            <a:r>
              <a:rPr lang="en-GB" b="1" dirty="0" smtClean="0"/>
              <a:t>devolution</a:t>
            </a:r>
          </a:p>
          <a:p>
            <a:pPr marL="285750" indent="-285750">
              <a:buFont typeface="Arial" panose="020B0604020202020204" pitchFamily="34" charset="0"/>
              <a:buChar char="•"/>
            </a:pPr>
            <a:r>
              <a:rPr lang="en-GB" b="1" dirty="0" smtClean="0"/>
              <a:t>Closed community buildings</a:t>
            </a:r>
          </a:p>
          <a:p>
            <a:pPr marL="285750" indent="-285750">
              <a:buFont typeface="Arial" panose="020B0604020202020204" pitchFamily="34" charset="0"/>
              <a:buChar char="•"/>
            </a:pPr>
            <a:r>
              <a:rPr lang="en-GB" b="1" dirty="0" smtClean="0"/>
              <a:t>Got volunteers to run key services</a:t>
            </a:r>
          </a:p>
        </p:txBody>
      </p:sp>
      <p:sp>
        <p:nvSpPr>
          <p:cNvPr id="12" name="Rectangle 11"/>
          <p:cNvSpPr/>
          <p:nvPr/>
        </p:nvSpPr>
        <p:spPr>
          <a:xfrm>
            <a:off x="141010" y="1544830"/>
            <a:ext cx="8374908" cy="1554272"/>
          </a:xfrm>
          <a:prstGeom prst="rect">
            <a:avLst/>
          </a:prstGeom>
        </p:spPr>
        <p:txBody>
          <a:bodyPr wrap="square">
            <a:spAutoFit/>
          </a:bodyPr>
          <a:lstStyle/>
          <a:p>
            <a:pPr marL="285750" indent="-285750" defTabSz="914400">
              <a:buFont typeface="Arial" panose="020B0604020202020204" pitchFamily="34" charset="0"/>
              <a:buChar char="•"/>
            </a:pPr>
            <a:endParaRPr lang="en-GB" sz="500" dirty="0">
              <a:solidFill>
                <a:prstClr val="black"/>
              </a:solidFill>
            </a:endParaRPr>
          </a:p>
          <a:p>
            <a:pPr defTabSz="914400"/>
            <a:r>
              <a:rPr lang="en-GB" b="1" dirty="0" smtClean="0">
                <a:solidFill>
                  <a:prstClr val="black"/>
                </a:solidFill>
              </a:rPr>
              <a:t>OUR DIRECTION</a:t>
            </a:r>
          </a:p>
          <a:p>
            <a:pPr marL="285750" lvl="0" indent="-285750">
              <a:buFont typeface="Arial" panose="020B0604020202020204" pitchFamily="34" charset="0"/>
              <a:buChar char="•"/>
            </a:pPr>
            <a:r>
              <a:rPr lang="en-GB" dirty="0">
                <a:solidFill>
                  <a:srgbClr val="000000"/>
                </a:solidFill>
              </a:rPr>
              <a:t>West of England Devolution Deal - £1bn investment over 30 </a:t>
            </a:r>
            <a:r>
              <a:rPr lang="en-GB" dirty="0" smtClean="0">
                <a:solidFill>
                  <a:srgbClr val="000000"/>
                </a:solidFill>
              </a:rPr>
              <a:t>years</a:t>
            </a:r>
            <a:endParaRPr lang="en-GB" dirty="0" smtClean="0"/>
          </a:p>
          <a:p>
            <a:pPr marL="285750" indent="-285750">
              <a:buFont typeface="Arial" panose="020B0604020202020204" pitchFamily="34" charset="0"/>
              <a:buChar char="•"/>
            </a:pPr>
            <a:r>
              <a:rPr lang="en-GB" dirty="0" smtClean="0"/>
              <a:t>Helping communities to do more for themselves </a:t>
            </a:r>
          </a:p>
          <a:p>
            <a:pPr marL="285750" indent="-285750">
              <a:buFont typeface="Arial" panose="020B0604020202020204" pitchFamily="34" charset="0"/>
              <a:buChar char="•"/>
            </a:pPr>
            <a:r>
              <a:rPr lang="en-GB" dirty="0" smtClean="0"/>
              <a:t>Work more closely with parish and town councils and voluntary groups</a:t>
            </a:r>
          </a:p>
          <a:p>
            <a:pPr marL="285750" indent="-285750">
              <a:buFont typeface="Arial" panose="020B0604020202020204" pitchFamily="34" charset="0"/>
              <a:buChar char="•"/>
            </a:pPr>
            <a:r>
              <a:rPr lang="en-GB" dirty="0" smtClean="0"/>
              <a:t>A greater voice for localities</a:t>
            </a:r>
          </a:p>
        </p:txBody>
      </p:sp>
      <p:pic>
        <p:nvPicPr>
          <p:cNvPr id="13" name="Picture 4" descr="Councillor Paul My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798" y="109143"/>
            <a:ext cx="933281" cy="139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8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479903"/>
            <a:ext cx="2352544" cy="165794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166170" y="121699"/>
            <a:ext cx="6921185"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smtClean="0">
                <a:latin typeface="Calibri" panose="020F0502020204030204" pitchFamily="34" charset="0"/>
                <a:ea typeface="+mj-ea"/>
                <a:cs typeface="+mj-cs"/>
              </a:rPr>
              <a:t>Portfolio: Adult </a:t>
            </a:r>
            <a:r>
              <a:rPr lang="en-GB" sz="2800" b="1" dirty="0">
                <a:latin typeface="Calibri" panose="020F0502020204030204" pitchFamily="34" charset="0"/>
                <a:ea typeface="+mj-ea"/>
                <a:cs typeface="+mj-cs"/>
              </a:rPr>
              <a:t>Social Care and </a:t>
            </a:r>
            <a:r>
              <a:rPr lang="en-GB" sz="2800" b="1" dirty="0" smtClean="0">
                <a:latin typeface="Calibri" panose="020F0502020204030204" pitchFamily="34" charset="0"/>
                <a:ea typeface="+mj-ea"/>
                <a:cs typeface="+mj-cs"/>
              </a:rPr>
              <a:t>Health</a:t>
            </a:r>
          </a:p>
          <a:p>
            <a:pPr marL="0" lvl="3" indent="0">
              <a:spcBef>
                <a:spcPct val="0"/>
              </a:spcBef>
              <a:spcAft>
                <a:spcPts val="526"/>
              </a:spcAft>
              <a:buClr>
                <a:srgbClr val="000000"/>
              </a:buClr>
              <a:buNone/>
            </a:pPr>
            <a:r>
              <a:rPr lang="en-GB" b="1" dirty="0">
                <a:latin typeface="Calibri" panose="020F0502020204030204" pitchFamily="34" charset="0"/>
                <a:ea typeface="+mj-ea"/>
                <a:cs typeface="+mj-cs"/>
              </a:rPr>
              <a:t>Cabinet Member: Cllr Vic Pritchard</a:t>
            </a:r>
          </a:p>
          <a:p>
            <a:pPr marL="0" lvl="3" indent="0">
              <a:spcBef>
                <a:spcPct val="0"/>
              </a:spcBef>
              <a:spcAft>
                <a:spcPts val="526"/>
              </a:spcAft>
              <a:buClr>
                <a:srgbClr val="000000"/>
              </a:buClr>
              <a:buNone/>
            </a:pPr>
            <a:endParaRPr lang="en-GB" sz="3200" b="1" dirty="0">
              <a:latin typeface="Calibri" panose="020F0502020204030204" pitchFamily="34" charset="0"/>
              <a:ea typeface="+mj-ea"/>
              <a:cs typeface="+mj-cs"/>
            </a:endParaRPr>
          </a:p>
        </p:txBody>
      </p:sp>
      <p:sp>
        <p:nvSpPr>
          <p:cNvPr id="2" name="Rectangle 1"/>
          <p:cNvSpPr/>
          <p:nvPr/>
        </p:nvSpPr>
        <p:spPr>
          <a:xfrm>
            <a:off x="161631" y="1394986"/>
            <a:ext cx="8925724" cy="2031325"/>
          </a:xfrm>
          <a:prstGeom prst="rect">
            <a:avLst/>
          </a:prstGeom>
        </p:spPr>
        <p:txBody>
          <a:bodyPr wrap="square">
            <a:spAutoFit/>
          </a:bodyPr>
          <a:lstStyle/>
          <a:p>
            <a:r>
              <a:rPr lang="en-GB" b="1" dirty="0" smtClean="0"/>
              <a:t>OUR DIRECTION</a:t>
            </a:r>
          </a:p>
          <a:p>
            <a:pPr marL="285750" indent="-285750">
              <a:buFont typeface="Arial" panose="020B0604020202020204" pitchFamily="34" charset="0"/>
              <a:buChar char="•"/>
            </a:pPr>
            <a:r>
              <a:rPr lang="en-GB" dirty="0" smtClean="0"/>
              <a:t>Your </a:t>
            </a:r>
            <a:r>
              <a:rPr lang="en-GB" dirty="0"/>
              <a:t>Care Your Way- </a:t>
            </a:r>
            <a:r>
              <a:rPr lang="en-GB" dirty="0" smtClean="0"/>
              <a:t>a person-centred approach to health and care for local people including </a:t>
            </a:r>
          </a:p>
          <a:p>
            <a:pPr marL="742950" lvl="1" indent="-285750">
              <a:buFont typeface="Wingdings" panose="05000000000000000000" pitchFamily="2" charset="2"/>
              <a:buChar char="ü"/>
            </a:pPr>
            <a:r>
              <a:rPr lang="en-GB" dirty="0"/>
              <a:t>More joined up and personalised </a:t>
            </a:r>
            <a:r>
              <a:rPr lang="en-GB" dirty="0" smtClean="0"/>
              <a:t>service from young to old</a:t>
            </a:r>
          </a:p>
          <a:p>
            <a:pPr marL="742950" lvl="1" indent="-285750">
              <a:buFont typeface="Wingdings" panose="05000000000000000000" pitchFamily="2" charset="2"/>
              <a:buChar char="ü"/>
            </a:pPr>
            <a:r>
              <a:rPr lang="en-GB" dirty="0" smtClean="0"/>
              <a:t>GP hubs at the heart of our communities</a:t>
            </a:r>
            <a:endParaRPr lang="en-GB" dirty="0"/>
          </a:p>
          <a:p>
            <a:pPr marL="285750" indent="-285750">
              <a:buFont typeface="Arial" panose="020B0604020202020204" pitchFamily="34" charset="0"/>
              <a:buChar char="•"/>
            </a:pPr>
            <a:r>
              <a:rPr lang="en-GB" dirty="0" smtClean="0"/>
              <a:t>Strong focus on preventative services, early intervention and support for the most vulnerable to live more independent lives</a:t>
            </a:r>
            <a:endParaRPr lang="en-GB" dirty="0"/>
          </a:p>
        </p:txBody>
      </p:sp>
      <p:sp>
        <p:nvSpPr>
          <p:cNvPr id="12" name="Rectangle 11"/>
          <p:cNvSpPr/>
          <p:nvPr/>
        </p:nvSpPr>
        <p:spPr>
          <a:xfrm>
            <a:off x="201322" y="3547648"/>
            <a:ext cx="8925514" cy="1200329"/>
          </a:xfrm>
          <a:prstGeom prst="rect">
            <a:avLst/>
          </a:prstGeom>
        </p:spPr>
        <p:txBody>
          <a:bodyPr wrap="square">
            <a:spAutoFit/>
          </a:bodyPr>
          <a:lstStyle/>
          <a:p>
            <a:r>
              <a:rPr lang="en-GB" b="1" dirty="0" smtClean="0"/>
              <a:t>OTHER COUNCILS HAVE…</a:t>
            </a:r>
            <a:endParaRPr lang="en-GB" b="1" dirty="0"/>
          </a:p>
          <a:p>
            <a:pPr marL="285750" indent="-285750">
              <a:buFont typeface="Arial" panose="020B0604020202020204" pitchFamily="34" charset="0"/>
              <a:buChar char="•"/>
            </a:pPr>
            <a:r>
              <a:rPr lang="en-GB" b="1" dirty="0"/>
              <a:t>C</a:t>
            </a:r>
            <a:r>
              <a:rPr lang="en-GB" b="1" dirty="0" smtClean="0"/>
              <a:t>ut </a:t>
            </a:r>
            <a:r>
              <a:rPr lang="en-GB" b="1" dirty="0"/>
              <a:t>preventative services</a:t>
            </a:r>
          </a:p>
          <a:p>
            <a:pPr marL="285750" indent="-285750">
              <a:buFont typeface="Arial" panose="020B0604020202020204" pitchFamily="34" charset="0"/>
              <a:buChar char="•"/>
            </a:pPr>
            <a:r>
              <a:rPr lang="en-GB" b="1" dirty="0" smtClean="0"/>
              <a:t>Struggled to integrate health and social care</a:t>
            </a:r>
          </a:p>
          <a:p>
            <a:pPr marL="285750" indent="-285750">
              <a:buFont typeface="Arial" panose="020B0604020202020204" pitchFamily="34" charset="0"/>
              <a:buChar char="•"/>
            </a:pPr>
            <a:r>
              <a:rPr lang="en-GB" b="1" dirty="0" smtClean="0"/>
              <a:t>Reduced the time available to support people in their own homes</a:t>
            </a:r>
            <a:endParaRPr lang="en-GB" b="1" dirty="0"/>
          </a:p>
        </p:txBody>
      </p:sp>
      <p:pic>
        <p:nvPicPr>
          <p:cNvPr id="11" name="Picture 10"/>
          <p:cNvPicPr/>
          <p:nvPr/>
        </p:nvPicPr>
        <p:blipFill>
          <a:blip r:embed="rId8"/>
          <a:stretch>
            <a:fillRect/>
          </a:stretch>
        </p:blipFill>
        <p:spPr>
          <a:xfrm>
            <a:off x="6085139" y="848095"/>
            <a:ext cx="2036395" cy="683877"/>
          </a:xfrm>
          <a:prstGeom prst="rect">
            <a:avLst/>
          </a:prstGeom>
        </p:spPr>
      </p:pic>
      <p:pic>
        <p:nvPicPr>
          <p:cNvPr id="13" name="Picture 2" descr="Councillor Vic Pritch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9016" y="109143"/>
            <a:ext cx="933281" cy="139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236775" y="159790"/>
            <a:ext cx="6826305"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Font typeface="Arial" charset="0"/>
              <a:buNone/>
            </a:pPr>
            <a:r>
              <a:rPr lang="en-GB" sz="2800" b="1" dirty="0">
                <a:latin typeface="Calibri" panose="020F0502020204030204" pitchFamily="34" charset="0"/>
                <a:ea typeface="+mj-ea"/>
                <a:cs typeface="+mj-cs"/>
              </a:rPr>
              <a:t>Portfolio: Economic </a:t>
            </a:r>
            <a:r>
              <a:rPr lang="en-GB" sz="2800" b="1" dirty="0" smtClean="0">
                <a:latin typeface="Calibri" panose="020F0502020204030204" pitchFamily="34" charset="0"/>
                <a:ea typeface="+mj-ea"/>
                <a:cs typeface="+mj-cs"/>
              </a:rPr>
              <a:t>Development</a:t>
            </a:r>
          </a:p>
          <a:p>
            <a:pPr marL="0" lvl="3" indent="0">
              <a:spcBef>
                <a:spcPct val="0"/>
              </a:spcBef>
              <a:spcAft>
                <a:spcPts val="526"/>
              </a:spcAft>
              <a:buClr>
                <a:srgbClr val="000000"/>
              </a:buClr>
              <a:buNone/>
            </a:pPr>
            <a:r>
              <a:rPr lang="en-GB" b="1" dirty="0">
                <a:latin typeface="Calibri" panose="020F0502020204030204" pitchFamily="34" charset="0"/>
                <a:ea typeface="+mj-ea"/>
                <a:cs typeface="+mj-cs"/>
              </a:rPr>
              <a:t>Cabinet Member: Cllr </a:t>
            </a:r>
            <a:r>
              <a:rPr lang="en-GB" b="1" dirty="0" smtClean="0">
                <a:latin typeface="Calibri" panose="020F0502020204030204" pitchFamily="34" charset="0"/>
                <a:ea typeface="+mj-ea"/>
                <a:cs typeface="+mj-cs"/>
              </a:rPr>
              <a:t>Patrick Anketell-Jones</a:t>
            </a:r>
            <a:endParaRPr lang="en-GB" b="1" dirty="0">
              <a:latin typeface="Calibri" panose="020F0502020204030204" pitchFamily="34" charset="0"/>
              <a:ea typeface="+mj-ea"/>
              <a:cs typeface="+mj-cs"/>
            </a:endParaRPr>
          </a:p>
          <a:p>
            <a:pPr marL="0" lvl="3" indent="0">
              <a:spcBef>
                <a:spcPct val="0"/>
              </a:spcBef>
              <a:spcAft>
                <a:spcPts val="526"/>
              </a:spcAft>
              <a:buClr>
                <a:srgbClr val="000000"/>
              </a:buClr>
              <a:buFont typeface="Arial" charset="0"/>
              <a:buNone/>
            </a:pPr>
            <a:endParaRPr lang="en-GB" sz="3200" b="1" dirty="0">
              <a:latin typeface="Calibri" panose="020F0502020204030204" pitchFamily="34" charset="0"/>
              <a:ea typeface="+mj-ea"/>
              <a:cs typeface="+mj-cs"/>
            </a:endParaRPr>
          </a:p>
        </p:txBody>
      </p:sp>
      <p:sp>
        <p:nvSpPr>
          <p:cNvPr id="2" name="TextBox 1"/>
          <p:cNvSpPr txBox="1"/>
          <p:nvPr/>
        </p:nvSpPr>
        <p:spPr>
          <a:xfrm>
            <a:off x="385218" y="1478756"/>
            <a:ext cx="7763798" cy="1754326"/>
          </a:xfrm>
          <a:prstGeom prst="rect">
            <a:avLst/>
          </a:prstGeom>
          <a:noFill/>
        </p:spPr>
        <p:txBody>
          <a:bodyPr wrap="square" rtlCol="0">
            <a:spAutoFit/>
          </a:bodyPr>
          <a:lstStyle/>
          <a:p>
            <a:r>
              <a:rPr lang="en-GB" b="1" dirty="0" smtClean="0"/>
              <a:t>OUR DIRECTION</a:t>
            </a:r>
            <a:endParaRPr lang="en-GB" b="1" dirty="0"/>
          </a:p>
          <a:p>
            <a:pPr marL="285750" indent="-285750">
              <a:buFont typeface="Arial" panose="020B0604020202020204" pitchFamily="34" charset="0"/>
              <a:buChar char="•"/>
            </a:pPr>
            <a:r>
              <a:rPr lang="en-GB" dirty="0" smtClean="0"/>
              <a:t>Income </a:t>
            </a:r>
            <a:r>
              <a:rPr lang="en-GB" dirty="0"/>
              <a:t>from Business Rates growth </a:t>
            </a:r>
          </a:p>
          <a:p>
            <a:pPr marL="285750" indent="-285750">
              <a:buFont typeface="Arial" panose="020B0604020202020204" pitchFamily="34" charset="0"/>
              <a:buChar char="•"/>
            </a:pPr>
            <a:r>
              <a:rPr lang="en-GB" dirty="0" smtClean="0"/>
              <a:t>Enterprise </a:t>
            </a:r>
            <a:r>
              <a:rPr lang="en-GB" dirty="0"/>
              <a:t>Area Masterplan </a:t>
            </a:r>
            <a:r>
              <a:rPr lang="en-GB" dirty="0" smtClean="0"/>
              <a:t>– North and South Quays</a:t>
            </a:r>
          </a:p>
          <a:p>
            <a:pPr marL="285750" indent="-285750">
              <a:buFont typeface="Arial" panose="020B0604020202020204" pitchFamily="34" charset="0"/>
              <a:buChar char="•"/>
            </a:pPr>
            <a:r>
              <a:rPr lang="en-GB" dirty="0"/>
              <a:t>Expanded Enterprise Zone to the Somer </a:t>
            </a:r>
            <a:r>
              <a:rPr lang="en-GB" dirty="0" smtClean="0"/>
              <a:t>Valley</a:t>
            </a:r>
            <a:endParaRPr lang="en-GB" dirty="0"/>
          </a:p>
          <a:p>
            <a:pPr marL="285750" indent="-285750">
              <a:buFont typeface="Arial" panose="020B0604020202020204" pitchFamily="34" charset="0"/>
              <a:buChar char="•"/>
            </a:pPr>
            <a:r>
              <a:rPr lang="en-GB" dirty="0"/>
              <a:t>City Deal - already provides for 100% business rates, </a:t>
            </a:r>
            <a:r>
              <a:rPr lang="en-GB" dirty="0" smtClean="0"/>
              <a:t>securing </a:t>
            </a:r>
            <a:r>
              <a:rPr lang="en-GB" dirty="0"/>
              <a:t>£500M in infrastructure fund investment over 25 </a:t>
            </a:r>
            <a:r>
              <a:rPr lang="en-GB" dirty="0" smtClean="0"/>
              <a:t>years</a:t>
            </a:r>
            <a:endParaRPr lang="en-GB" dirty="0"/>
          </a:p>
        </p:txBody>
      </p:sp>
      <p:sp>
        <p:nvSpPr>
          <p:cNvPr id="11" name="Rectangle 10"/>
          <p:cNvSpPr/>
          <p:nvPr/>
        </p:nvSpPr>
        <p:spPr>
          <a:xfrm>
            <a:off x="401067" y="3555561"/>
            <a:ext cx="8347397" cy="646331"/>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smtClean="0"/>
              <a:t>Cut capital investment</a:t>
            </a:r>
          </a:p>
        </p:txBody>
      </p:sp>
      <p:pic>
        <p:nvPicPr>
          <p:cNvPr id="15" name="Picture 4" descr="Councillor Patrick Anketell-Jo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016" y="109144"/>
            <a:ext cx="933279" cy="139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277167" y="93382"/>
            <a:ext cx="5627168"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defPPr>
              <a:defRPr lang="en-US"/>
            </a:defPPr>
            <a:lvl1pPr marL="342900" indent="-342900" fontAlgn="base">
              <a:spcBef>
                <a:spcPct val="20000"/>
              </a:spcBef>
              <a:spcAft>
                <a:spcPct val="0"/>
              </a:spcAft>
              <a:buClr>
                <a:schemeClr val="tx1"/>
              </a:buClr>
              <a:buFont typeface="Arial" charset="0"/>
              <a:buChar char="»"/>
              <a:defRPr sz="3200"/>
            </a:lvl1pPr>
            <a:lvl2pPr marL="742950" indent="-285750" fontAlgn="base">
              <a:spcBef>
                <a:spcPct val="20000"/>
              </a:spcBef>
              <a:spcAft>
                <a:spcPct val="0"/>
              </a:spcAft>
              <a:buClr>
                <a:schemeClr val="tx1"/>
              </a:buClr>
              <a:buFont typeface="Arial" charset="0"/>
              <a:buChar char="»"/>
              <a:defRPr sz="2800"/>
            </a:lvl2pPr>
            <a:lvl3pPr marL="1143000" indent="-228600" fontAlgn="base">
              <a:spcBef>
                <a:spcPct val="20000"/>
              </a:spcBef>
              <a:spcAft>
                <a:spcPct val="0"/>
              </a:spcAft>
              <a:buClr>
                <a:schemeClr val="tx1"/>
              </a:buClr>
              <a:buFont typeface="Arial" charset="0"/>
              <a:buChar char="»"/>
              <a:defRPr sz="2400"/>
            </a:lvl3pPr>
            <a:lvl4pPr marL="0" lvl="3" indent="0" algn="ctr" fontAlgn="base">
              <a:spcBef>
                <a:spcPct val="0"/>
              </a:spcBef>
              <a:spcAft>
                <a:spcPts val="526"/>
              </a:spcAft>
              <a:buClr>
                <a:srgbClr val="000000"/>
              </a:buClr>
              <a:buFont typeface="Arial" charset="0"/>
              <a:buNone/>
              <a:defRPr sz="4000" b="1">
                <a:latin typeface="Calibri" panose="020F0502020204030204" pitchFamily="34" charset="0"/>
                <a:ea typeface="+mj-ea"/>
                <a:cs typeface="+mj-cs"/>
              </a:defRPr>
            </a:lvl4pPr>
            <a:lvl5pPr marL="2057400" indent="-228600" fontAlgn="base">
              <a:spcBef>
                <a:spcPct val="20000"/>
              </a:spcBef>
              <a:spcAft>
                <a:spcPct val="0"/>
              </a:spcAft>
              <a:buClr>
                <a:schemeClr val="tx1"/>
              </a:buClr>
              <a:buFont typeface="Arial" charset="0"/>
              <a:buChar char="»"/>
              <a:defRPr sz="2000"/>
            </a:lvl5pPr>
            <a:lvl6pPr marL="2514600" indent="-228600" fontAlgn="base">
              <a:spcBef>
                <a:spcPct val="20000"/>
              </a:spcBef>
              <a:spcAft>
                <a:spcPct val="0"/>
              </a:spcAft>
              <a:buClr>
                <a:schemeClr val="tx1"/>
              </a:buClr>
              <a:buFont typeface="Arial" charset="0"/>
              <a:buChar char="»"/>
              <a:defRPr sz="2000"/>
            </a:lvl6pPr>
            <a:lvl7pPr marL="2971800" indent="-228600" fontAlgn="base">
              <a:spcBef>
                <a:spcPct val="20000"/>
              </a:spcBef>
              <a:spcAft>
                <a:spcPct val="0"/>
              </a:spcAft>
              <a:buClr>
                <a:schemeClr val="tx1"/>
              </a:buClr>
              <a:buFont typeface="Arial" charset="0"/>
              <a:buChar char="»"/>
              <a:defRPr sz="2000"/>
            </a:lvl7pPr>
            <a:lvl8pPr marL="3429000" indent="-228600" fontAlgn="base">
              <a:spcBef>
                <a:spcPct val="20000"/>
              </a:spcBef>
              <a:spcAft>
                <a:spcPct val="0"/>
              </a:spcAft>
              <a:buClr>
                <a:schemeClr val="tx1"/>
              </a:buClr>
              <a:buFont typeface="Arial" charset="0"/>
              <a:buChar char="»"/>
              <a:defRPr sz="2000"/>
            </a:lvl8pPr>
            <a:lvl9pPr marL="3886200" indent="-228600" fontAlgn="base">
              <a:spcBef>
                <a:spcPct val="20000"/>
              </a:spcBef>
              <a:spcAft>
                <a:spcPct val="0"/>
              </a:spcAft>
              <a:buClr>
                <a:schemeClr val="tx1"/>
              </a:buClr>
              <a:buFont typeface="Arial" charset="0"/>
              <a:buChar char="»"/>
              <a:defRPr sz="2000"/>
            </a:lvl9pPr>
          </a:lstStyle>
          <a:p>
            <a:pPr lvl="3" algn="l"/>
            <a:r>
              <a:rPr lang="en-GB" sz="2800" dirty="0"/>
              <a:t>Portfolio: Homes and </a:t>
            </a:r>
            <a:r>
              <a:rPr lang="en-GB" sz="2800" dirty="0" smtClean="0"/>
              <a:t>Planning</a:t>
            </a:r>
          </a:p>
          <a:p>
            <a:pPr lvl="3" algn="l"/>
            <a:r>
              <a:rPr lang="en-GB" sz="2000" dirty="0"/>
              <a:t>Cabinet Member- Cllr Liz Richardson</a:t>
            </a:r>
          </a:p>
          <a:p>
            <a:pPr lvl="3"/>
            <a:endParaRPr lang="en-GB" sz="3200" dirty="0"/>
          </a:p>
        </p:txBody>
      </p:sp>
      <p:sp>
        <p:nvSpPr>
          <p:cNvPr id="4" name="TextBox 3"/>
          <p:cNvSpPr txBox="1"/>
          <p:nvPr/>
        </p:nvSpPr>
        <p:spPr>
          <a:xfrm>
            <a:off x="304800" y="952500"/>
            <a:ext cx="7599535" cy="3801041"/>
          </a:xfrm>
          <a:prstGeom prst="rect">
            <a:avLst/>
          </a:prstGeom>
          <a:noFill/>
        </p:spPr>
        <p:txBody>
          <a:bodyPr wrap="square" rtlCol="0">
            <a:spAutoFit/>
          </a:bodyPr>
          <a:lstStyle/>
          <a:p>
            <a:r>
              <a:rPr lang="en-GB" b="1" dirty="0" smtClean="0"/>
              <a:t>OUR DIRECTION</a:t>
            </a:r>
            <a:endParaRPr lang="en-GB" dirty="0" smtClean="0"/>
          </a:p>
          <a:p>
            <a:pPr marL="285750" indent="-285750">
              <a:buFont typeface="Arial" panose="020B0604020202020204" pitchFamily="34" charset="0"/>
              <a:buChar char="•"/>
            </a:pPr>
            <a:r>
              <a:rPr lang="en-GB" sz="1700" dirty="0" smtClean="0"/>
              <a:t>West </a:t>
            </a:r>
            <a:r>
              <a:rPr lang="en-GB" sz="1700" dirty="0"/>
              <a:t>of England ‘Joint Spatial Plan’  to 2036- target of up to 105,000 homes (13,500 in B&amp;NES) and 82,500 jobs. Existing Core Strategies already make provision for some 66,000 dwellings across the </a:t>
            </a:r>
            <a:r>
              <a:rPr lang="en-GB" sz="1700" dirty="0" err="1"/>
              <a:t>WoE</a:t>
            </a:r>
            <a:r>
              <a:rPr lang="en-GB" sz="1700" dirty="0" smtClean="0"/>
              <a:t>.</a:t>
            </a:r>
          </a:p>
          <a:p>
            <a:pPr marL="285750" indent="-285750">
              <a:buFont typeface="Arial" panose="020B0604020202020204" pitchFamily="34" charset="0"/>
              <a:buChar char="•"/>
            </a:pPr>
            <a:r>
              <a:rPr lang="en-GB" sz="1700" dirty="0" smtClean="0"/>
              <a:t>160 </a:t>
            </a:r>
            <a:r>
              <a:rPr lang="en-GB" sz="1700" dirty="0"/>
              <a:t>new affordable homes in this financial year in B&amp;NES as part of a three year target of 465 new affordable homes to rent and buy</a:t>
            </a:r>
            <a:r>
              <a:rPr lang="en-GB" sz="1700" dirty="0" smtClean="0"/>
              <a:t>.</a:t>
            </a:r>
          </a:p>
          <a:p>
            <a:pPr marL="285750" indent="-285750">
              <a:buFont typeface="Arial" panose="020B0604020202020204" pitchFamily="34" charset="0"/>
              <a:buChar char="•"/>
            </a:pPr>
            <a:r>
              <a:rPr lang="en-GB" sz="1700" dirty="0" err="1" smtClean="0"/>
              <a:t>Homesearch</a:t>
            </a:r>
            <a:r>
              <a:rPr lang="en-GB" sz="1700" dirty="0" smtClean="0"/>
              <a:t> </a:t>
            </a:r>
            <a:r>
              <a:rPr lang="en-GB" sz="1700" dirty="0"/>
              <a:t>website upgraded in July 2016 to provide better information for residents. </a:t>
            </a:r>
            <a:endParaRPr lang="en-GB" sz="1700" dirty="0" smtClean="0"/>
          </a:p>
          <a:p>
            <a:pPr marL="285750" indent="-285750">
              <a:buFont typeface="Arial" panose="020B0604020202020204" pitchFamily="34" charset="0"/>
              <a:buChar char="•"/>
            </a:pPr>
            <a:r>
              <a:rPr lang="en-GB" sz="1700" dirty="0" smtClean="0"/>
              <a:t>Investment </a:t>
            </a:r>
            <a:r>
              <a:rPr lang="en-GB" sz="1700" dirty="0"/>
              <a:t>from Devolution </a:t>
            </a:r>
            <a:r>
              <a:rPr lang="en-GB" sz="1700" dirty="0" smtClean="0"/>
              <a:t>Deal</a:t>
            </a:r>
          </a:p>
          <a:p>
            <a:pPr marL="285750" indent="-285750">
              <a:buFont typeface="Arial" panose="020B0604020202020204" pitchFamily="34" charset="0"/>
              <a:buChar char="•"/>
            </a:pPr>
            <a:r>
              <a:rPr lang="en-GB" sz="1700" dirty="0" smtClean="0"/>
              <a:t>New Council-owned company to increase housing supply- on track to deliver £500,000 per annum after 4 years </a:t>
            </a:r>
          </a:p>
          <a:p>
            <a:pPr marL="285750" indent="-285750">
              <a:buFont typeface="Arial" panose="020B0604020202020204" pitchFamily="34" charset="0"/>
              <a:buChar char="•"/>
            </a:pPr>
            <a:r>
              <a:rPr lang="en-GB" sz="1700" dirty="0" smtClean="0"/>
              <a:t>Received £900k from CIL in the last year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
        <p:nvSpPr>
          <p:cNvPr id="11" name="Rectangle 10"/>
          <p:cNvSpPr/>
          <p:nvPr/>
        </p:nvSpPr>
        <p:spPr>
          <a:xfrm>
            <a:off x="304800" y="4127500"/>
            <a:ext cx="7844216" cy="1477328"/>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dirty="0" smtClean="0"/>
              <a:t>Made slower planning decisions</a:t>
            </a:r>
          </a:p>
          <a:p>
            <a:endParaRPr lang="en-GB" b="1" dirty="0" smtClean="0"/>
          </a:p>
          <a:p>
            <a:endParaRPr lang="en-GB" b="1" dirty="0"/>
          </a:p>
          <a:p>
            <a:endParaRPr lang="en-GB" b="1" dirty="0" smtClean="0"/>
          </a:p>
        </p:txBody>
      </p:sp>
      <p:pic>
        <p:nvPicPr>
          <p:cNvPr id="13" name="Picture 4" descr="Councillor Liz Richards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016" y="109144"/>
            <a:ext cx="914064" cy="137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280258" y="85206"/>
            <a:ext cx="5950140" cy="107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a:latin typeface="Calibri" panose="020F0502020204030204" pitchFamily="34" charset="0"/>
                <a:ea typeface="+mj-ea"/>
                <a:cs typeface="+mj-cs"/>
              </a:rPr>
              <a:t>Portfolio: Transport</a:t>
            </a:r>
          </a:p>
          <a:p>
            <a:pPr marL="0" lvl="3" indent="0">
              <a:spcBef>
                <a:spcPct val="0"/>
              </a:spcBef>
              <a:spcAft>
                <a:spcPts val="526"/>
              </a:spcAft>
              <a:buClr>
                <a:srgbClr val="000000"/>
              </a:buClr>
              <a:buNone/>
            </a:pPr>
            <a:r>
              <a:rPr lang="en-GB" b="1" dirty="0">
                <a:latin typeface="Calibri" panose="020F0502020204030204" pitchFamily="34" charset="0"/>
                <a:ea typeface="+mj-ea"/>
                <a:cs typeface="+mj-cs"/>
              </a:rPr>
              <a:t>Cabinet Member- Cllr Anthony Clarke</a:t>
            </a:r>
          </a:p>
          <a:p>
            <a:pPr marL="0" lvl="3" indent="0">
              <a:spcBef>
                <a:spcPct val="0"/>
              </a:spcBef>
              <a:spcAft>
                <a:spcPts val="526"/>
              </a:spcAft>
              <a:buClr>
                <a:srgbClr val="000000"/>
              </a:buClr>
              <a:buNone/>
            </a:pPr>
            <a:endParaRPr lang="en-GB" sz="3200" b="1" dirty="0">
              <a:latin typeface="Calibri" panose="020F0502020204030204" pitchFamily="34" charset="0"/>
              <a:ea typeface="+mj-ea"/>
              <a:cs typeface="+mj-cs"/>
            </a:endParaRPr>
          </a:p>
        </p:txBody>
      </p:sp>
      <p:sp>
        <p:nvSpPr>
          <p:cNvPr id="10" name="Rectangle 9"/>
          <p:cNvSpPr/>
          <p:nvPr/>
        </p:nvSpPr>
        <p:spPr>
          <a:xfrm>
            <a:off x="444638" y="3686256"/>
            <a:ext cx="8229600" cy="923330"/>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smtClean="0"/>
              <a:t>Cut highways maintenance</a:t>
            </a:r>
          </a:p>
          <a:p>
            <a:pPr marL="285750" indent="-285750">
              <a:buFont typeface="Arial" panose="020B0604020202020204" pitchFamily="34" charset="0"/>
              <a:buChar char="•"/>
            </a:pPr>
            <a:r>
              <a:rPr lang="en-GB" b="1" dirty="0" smtClean="0"/>
              <a:t>Removed bus subsidies</a:t>
            </a:r>
          </a:p>
        </p:txBody>
      </p:sp>
      <p:sp>
        <p:nvSpPr>
          <p:cNvPr id="2" name="TextBox 1"/>
          <p:cNvSpPr txBox="1"/>
          <p:nvPr/>
        </p:nvSpPr>
        <p:spPr>
          <a:xfrm>
            <a:off x="268013" y="950807"/>
            <a:ext cx="8074878" cy="2585323"/>
          </a:xfrm>
          <a:prstGeom prst="rect">
            <a:avLst/>
          </a:prstGeom>
          <a:noFill/>
        </p:spPr>
        <p:txBody>
          <a:bodyPr wrap="square" rtlCol="0">
            <a:spAutoFit/>
          </a:bodyPr>
          <a:lstStyle/>
          <a:p>
            <a:r>
              <a:rPr lang="en-GB" b="1" dirty="0" smtClean="0"/>
              <a:t>OUR DIRECTION</a:t>
            </a:r>
          </a:p>
          <a:p>
            <a:pPr marL="285750" indent="-285750">
              <a:buFont typeface="Arial" panose="020B0604020202020204" pitchFamily="34" charset="0"/>
              <a:buChar char="•"/>
            </a:pPr>
            <a:r>
              <a:rPr lang="en-GB" dirty="0" smtClean="0"/>
              <a:t>£</a:t>
            </a:r>
            <a:r>
              <a:rPr lang="en-GB" dirty="0"/>
              <a:t>7.5bn package </a:t>
            </a:r>
            <a:r>
              <a:rPr lang="en-GB" dirty="0" smtClean="0"/>
              <a:t>of infrastructure improvements across West of England-  currently out for consultation</a:t>
            </a:r>
          </a:p>
          <a:p>
            <a:pPr marL="285750" indent="-285750">
              <a:buFont typeface="Arial" panose="020B0604020202020204" pitchFamily="34" charset="0"/>
              <a:buChar char="•"/>
            </a:pPr>
            <a:r>
              <a:rPr lang="en-GB" dirty="0" smtClean="0"/>
              <a:t>Devolution- </a:t>
            </a:r>
            <a:r>
              <a:rPr lang="en-GB" dirty="0"/>
              <a:t>opportunities for  investment to cut congestion and </a:t>
            </a:r>
            <a:r>
              <a:rPr lang="en-GB" dirty="0" smtClean="0"/>
              <a:t>better public transport integration (</a:t>
            </a:r>
            <a:r>
              <a:rPr lang="en-GB" dirty="0" err="1" smtClean="0"/>
              <a:t>eg</a:t>
            </a:r>
            <a:r>
              <a:rPr lang="en-GB" dirty="0" smtClean="0"/>
              <a:t> </a:t>
            </a:r>
            <a:r>
              <a:rPr lang="en-GB" dirty="0"/>
              <a:t>bus franchising) </a:t>
            </a:r>
          </a:p>
          <a:p>
            <a:pPr marL="285750" indent="-285750">
              <a:buFont typeface="Arial" panose="020B0604020202020204" pitchFamily="34" charset="0"/>
              <a:buChar char="•"/>
            </a:pPr>
            <a:r>
              <a:rPr lang="en-GB" dirty="0" smtClean="0"/>
              <a:t>Exploring A36/A46 link</a:t>
            </a:r>
          </a:p>
          <a:p>
            <a:pPr marL="285750" indent="-285750">
              <a:buFont typeface="Arial" panose="020B0604020202020204" pitchFamily="34" charset="0"/>
              <a:buChar char="•"/>
            </a:pPr>
            <a:r>
              <a:rPr lang="en-GB" dirty="0" smtClean="0"/>
              <a:t>Park and Ride for the City</a:t>
            </a:r>
          </a:p>
          <a:p>
            <a:pPr marL="285750" indent="-285750">
              <a:buFont typeface="Arial" panose="020B0604020202020204" pitchFamily="34" charset="0"/>
              <a:buChar char="•"/>
            </a:pPr>
            <a:r>
              <a:rPr lang="en-GB" dirty="0" smtClean="0"/>
              <a:t>Pioneering approach to road safety along the A37 </a:t>
            </a:r>
          </a:p>
          <a:p>
            <a:pPr marL="285750" indent="-285750">
              <a:buFont typeface="Arial" panose="020B0604020202020204" pitchFamily="34" charset="0"/>
              <a:buChar char="•"/>
            </a:pPr>
            <a:r>
              <a:rPr lang="en-GB" dirty="0" smtClean="0"/>
              <a:t>LED lighting – cuts </a:t>
            </a:r>
            <a:r>
              <a:rPr lang="en-GB" dirty="0"/>
              <a:t>energy consumption by up to 60%,</a:t>
            </a:r>
            <a:endParaRPr lang="en-GB" dirty="0" smtClean="0"/>
          </a:p>
        </p:txBody>
      </p:sp>
      <p:pic>
        <p:nvPicPr>
          <p:cNvPr id="12" name="Picture 6" descr="Councillor Anthony Clark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016" y="109144"/>
            <a:ext cx="912011" cy="136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323239" y="117236"/>
            <a:ext cx="6457444"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a:latin typeface="Calibri" panose="020F0502020204030204" pitchFamily="34" charset="0"/>
                <a:ea typeface="+mj-ea"/>
                <a:cs typeface="+mj-cs"/>
              </a:rPr>
              <a:t>Portfolio: Community </a:t>
            </a:r>
            <a:r>
              <a:rPr lang="en-GB" sz="2800" b="1" dirty="0" smtClean="0">
                <a:latin typeface="Calibri" panose="020F0502020204030204" pitchFamily="34" charset="0"/>
                <a:ea typeface="+mj-ea"/>
                <a:cs typeface="+mj-cs"/>
              </a:rPr>
              <a:t>Services</a:t>
            </a:r>
          </a:p>
          <a:p>
            <a:pPr marL="0" lvl="3" indent="0">
              <a:spcBef>
                <a:spcPct val="0"/>
              </a:spcBef>
              <a:spcAft>
                <a:spcPts val="526"/>
              </a:spcAft>
              <a:buClr>
                <a:srgbClr val="000000"/>
              </a:buClr>
              <a:buNone/>
            </a:pPr>
            <a:r>
              <a:rPr lang="en-GB" b="1" dirty="0">
                <a:latin typeface="Calibri" panose="020F0502020204030204" pitchFamily="34" charset="0"/>
              </a:rPr>
              <a:t>Cabinet Member- Cllr </a:t>
            </a:r>
            <a:r>
              <a:rPr lang="en-GB" b="1" dirty="0" smtClean="0">
                <a:latin typeface="Calibri" panose="020F0502020204030204" pitchFamily="34" charset="0"/>
              </a:rPr>
              <a:t>Martin Veal</a:t>
            </a:r>
            <a:endParaRPr lang="en-GB" b="1" dirty="0">
              <a:latin typeface="Calibri" panose="020F0502020204030204" pitchFamily="34" charset="0"/>
            </a:endParaRPr>
          </a:p>
          <a:p>
            <a:pPr marL="0" lvl="3" indent="0">
              <a:spcBef>
                <a:spcPct val="0"/>
              </a:spcBef>
              <a:spcAft>
                <a:spcPts val="526"/>
              </a:spcAft>
              <a:buClr>
                <a:srgbClr val="000000"/>
              </a:buClr>
              <a:buNone/>
            </a:pPr>
            <a:endParaRPr lang="en-GB" sz="3200" b="1" dirty="0">
              <a:latin typeface="Calibri" panose="020F0502020204030204" pitchFamily="34" charset="0"/>
              <a:ea typeface="+mj-ea"/>
              <a:cs typeface="+mj-cs"/>
            </a:endParaRPr>
          </a:p>
        </p:txBody>
      </p:sp>
      <p:sp>
        <p:nvSpPr>
          <p:cNvPr id="2" name="Rectangle 1"/>
          <p:cNvSpPr/>
          <p:nvPr/>
        </p:nvSpPr>
        <p:spPr>
          <a:xfrm>
            <a:off x="222935" y="1023245"/>
            <a:ext cx="8864421" cy="1754326"/>
          </a:xfrm>
          <a:prstGeom prst="rect">
            <a:avLst/>
          </a:prstGeom>
        </p:spPr>
        <p:txBody>
          <a:bodyPr wrap="square">
            <a:spAutoFit/>
          </a:bodyPr>
          <a:lstStyle/>
          <a:p>
            <a:r>
              <a:rPr lang="en-GB" b="1" dirty="0" smtClean="0"/>
              <a:t>OUR DIRECTION</a:t>
            </a:r>
          </a:p>
          <a:p>
            <a:pPr marL="285750" indent="-285750">
              <a:buFont typeface="Arial" panose="020B0604020202020204" pitchFamily="34" charset="0"/>
              <a:buChar char="•"/>
            </a:pPr>
            <a:r>
              <a:rPr lang="en-GB" dirty="0" smtClean="0"/>
              <a:t>Greater </a:t>
            </a:r>
            <a:r>
              <a:rPr lang="en-GB" dirty="0"/>
              <a:t>income generating initiatives (e.g. through events and weddings</a:t>
            </a:r>
            <a:r>
              <a:rPr lang="en-GB" dirty="0" smtClean="0"/>
              <a:t>)</a:t>
            </a:r>
          </a:p>
          <a:p>
            <a:pPr marL="285750" indent="-285750">
              <a:buFont typeface="Arial" panose="020B0604020202020204" pitchFamily="34" charset="0"/>
              <a:buChar char="•"/>
            </a:pPr>
            <a:r>
              <a:rPr lang="en-GB" dirty="0"/>
              <a:t>T</a:t>
            </a:r>
            <a:r>
              <a:rPr lang="en-GB" dirty="0" smtClean="0"/>
              <a:t>he “Modern Libraries” review</a:t>
            </a:r>
          </a:p>
          <a:p>
            <a:pPr marL="285750" indent="-285750">
              <a:buFont typeface="Arial" panose="020B0604020202020204" pitchFamily="34" charset="0"/>
              <a:buChar char="•"/>
            </a:pPr>
            <a:r>
              <a:rPr lang="en-GB" dirty="0" smtClean="0"/>
              <a:t>Improving </a:t>
            </a:r>
            <a:r>
              <a:rPr lang="en-GB" dirty="0"/>
              <a:t>Bath’s leisure centre </a:t>
            </a:r>
            <a:r>
              <a:rPr lang="en-GB" dirty="0" smtClean="0"/>
              <a:t>and </a:t>
            </a:r>
            <a:r>
              <a:rPr lang="en-GB" dirty="0"/>
              <a:t>a </a:t>
            </a:r>
            <a:r>
              <a:rPr lang="en-GB" dirty="0" smtClean="0"/>
              <a:t>refurbished centre </a:t>
            </a:r>
            <a:r>
              <a:rPr lang="en-GB" dirty="0"/>
              <a:t>for Keynsham </a:t>
            </a:r>
            <a:endParaRPr lang="en-GB" dirty="0" smtClean="0"/>
          </a:p>
          <a:p>
            <a:pPr marL="285750" indent="-285750">
              <a:buFont typeface="Arial" panose="020B0604020202020204" pitchFamily="34" charset="0"/>
              <a:buChar char="•"/>
            </a:pPr>
            <a:r>
              <a:rPr lang="en-GB" dirty="0" smtClean="0"/>
              <a:t>Revised collection patterns for waste, mitigating against future waste cost increases (80% of household rubbish is reused, recycled or turned into energy)</a:t>
            </a:r>
          </a:p>
        </p:txBody>
      </p:sp>
      <p:sp>
        <p:nvSpPr>
          <p:cNvPr id="13" name="Rectangle 12"/>
          <p:cNvSpPr/>
          <p:nvPr/>
        </p:nvSpPr>
        <p:spPr>
          <a:xfrm>
            <a:off x="222031" y="3106708"/>
            <a:ext cx="8468884" cy="1477328"/>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smtClean="0"/>
              <a:t>Stopped CCTV monitoring </a:t>
            </a:r>
          </a:p>
          <a:p>
            <a:pPr marL="285750" indent="-285750">
              <a:buFont typeface="Arial" panose="020B0604020202020204" pitchFamily="34" charset="0"/>
              <a:buChar char="•"/>
            </a:pPr>
            <a:r>
              <a:rPr lang="en-GB" b="1" dirty="0" smtClean="0"/>
              <a:t>Switched off street lighting in certain times and places</a:t>
            </a:r>
          </a:p>
          <a:p>
            <a:pPr marL="285750" indent="-285750">
              <a:buFont typeface="Arial" panose="020B0604020202020204" pitchFamily="34" charset="0"/>
              <a:buChar char="•"/>
            </a:pPr>
            <a:r>
              <a:rPr lang="en-GB" b="1" dirty="0" smtClean="0"/>
              <a:t>Reduced street cleaning</a:t>
            </a:r>
          </a:p>
          <a:p>
            <a:pPr marL="285750" indent="-285750">
              <a:buFont typeface="Arial" panose="020B0604020202020204" pitchFamily="34" charset="0"/>
              <a:buChar char="•"/>
            </a:pPr>
            <a:r>
              <a:rPr lang="en-GB" b="1" dirty="0" smtClean="0"/>
              <a:t>Closed libraries</a:t>
            </a:r>
          </a:p>
        </p:txBody>
      </p:sp>
      <p:pic>
        <p:nvPicPr>
          <p:cNvPr id="11" name="Picture 4" descr="Councillor Martin Ve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9017" y="109144"/>
            <a:ext cx="908414" cy="14171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ercerj1\AppData\Local\Microsoft\Windows\Temporary Internet Files\Content.Outlook\QA4MB9EI\SnipIm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2010" y="2727999"/>
            <a:ext cx="3308673" cy="101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84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2397715" y="147357"/>
            <a:ext cx="6132179"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spcBef>
                <a:spcPct val="0"/>
              </a:spcBef>
              <a:spcAft>
                <a:spcPts val="526"/>
              </a:spcAft>
              <a:buClr>
                <a:srgbClr val="000000"/>
              </a:buClr>
              <a:buNone/>
            </a:pPr>
            <a:r>
              <a:rPr lang="en-GB" sz="2800" b="1" dirty="0">
                <a:latin typeface="Calibri" panose="020F0502020204030204" pitchFamily="34" charset="0"/>
                <a:ea typeface="+mj-ea"/>
                <a:cs typeface="+mj-cs"/>
              </a:rPr>
              <a:t>Portfolio: Children’s </a:t>
            </a:r>
            <a:r>
              <a:rPr lang="en-GB" sz="2800" b="1" dirty="0" smtClean="0">
                <a:latin typeface="Calibri" panose="020F0502020204030204" pitchFamily="34" charset="0"/>
                <a:ea typeface="+mj-ea"/>
                <a:cs typeface="+mj-cs"/>
              </a:rPr>
              <a:t>Services</a:t>
            </a:r>
          </a:p>
          <a:p>
            <a:pPr marL="0" lvl="3" indent="0">
              <a:spcBef>
                <a:spcPct val="0"/>
              </a:spcBef>
              <a:spcAft>
                <a:spcPts val="526"/>
              </a:spcAft>
              <a:buClr>
                <a:srgbClr val="000000"/>
              </a:buClr>
              <a:buNone/>
            </a:pPr>
            <a:r>
              <a:rPr lang="en-GB" b="1" dirty="0" smtClean="0">
                <a:latin typeface="Calibri" panose="020F0502020204030204" pitchFamily="34" charset="0"/>
                <a:ea typeface="+mj-ea"/>
                <a:cs typeface="+mj-cs"/>
              </a:rPr>
              <a:t>Cabinet Member: Cllr Michael Evans </a:t>
            </a:r>
            <a:endParaRPr lang="en-GB" b="1" dirty="0">
              <a:latin typeface="Calibri" panose="020F0502020204030204" pitchFamily="34" charset="0"/>
              <a:ea typeface="+mj-ea"/>
              <a:cs typeface="+mj-cs"/>
            </a:endParaRPr>
          </a:p>
        </p:txBody>
      </p:sp>
      <p:sp>
        <p:nvSpPr>
          <p:cNvPr id="2" name="Rectangle 1"/>
          <p:cNvSpPr/>
          <p:nvPr/>
        </p:nvSpPr>
        <p:spPr>
          <a:xfrm>
            <a:off x="214129" y="944466"/>
            <a:ext cx="8843301" cy="2585323"/>
          </a:xfrm>
          <a:prstGeom prst="rect">
            <a:avLst/>
          </a:prstGeom>
        </p:spPr>
        <p:txBody>
          <a:bodyPr wrap="square">
            <a:spAutoFit/>
          </a:bodyPr>
          <a:lstStyle/>
          <a:p>
            <a:r>
              <a:rPr lang="en-GB" b="1" dirty="0" smtClean="0"/>
              <a:t>OUR DIRECTION</a:t>
            </a:r>
          </a:p>
          <a:p>
            <a:pPr marL="285750" indent="-285750">
              <a:buFont typeface="Arial" panose="020B0604020202020204" pitchFamily="34" charset="0"/>
              <a:buChar char="•"/>
            </a:pPr>
            <a:r>
              <a:rPr lang="en-GB" dirty="0" smtClean="0"/>
              <a:t>Building on the </a:t>
            </a:r>
            <a:r>
              <a:rPr lang="en-GB" dirty="0"/>
              <a:t>success </a:t>
            </a:r>
            <a:r>
              <a:rPr lang="en-GB" dirty="0" smtClean="0"/>
              <a:t>of </a:t>
            </a:r>
            <a:r>
              <a:rPr lang="en-GB" dirty="0"/>
              <a:t>Connecting </a:t>
            </a:r>
            <a:r>
              <a:rPr lang="en-GB" dirty="0" smtClean="0"/>
              <a:t>Families</a:t>
            </a:r>
          </a:p>
          <a:p>
            <a:pPr marL="285750" indent="-285750">
              <a:buFont typeface="Arial" panose="020B0604020202020204" pitchFamily="34" charset="0"/>
              <a:buChar char="•"/>
            </a:pPr>
            <a:r>
              <a:rPr lang="en-GB" dirty="0" smtClean="0"/>
              <a:t>Strengthening </a:t>
            </a:r>
            <a:r>
              <a:rPr lang="en-GB" dirty="0"/>
              <a:t>early help </a:t>
            </a:r>
            <a:r>
              <a:rPr lang="en-GB" dirty="0" smtClean="0"/>
              <a:t>and</a:t>
            </a:r>
            <a:r>
              <a:rPr lang="en-GB" dirty="0"/>
              <a:t> </a:t>
            </a:r>
            <a:r>
              <a:rPr lang="en-GB" dirty="0" smtClean="0"/>
              <a:t>focus on prevention</a:t>
            </a:r>
            <a:endParaRPr lang="en-GB" dirty="0"/>
          </a:p>
          <a:p>
            <a:pPr marL="285750" indent="-285750">
              <a:buFont typeface="Arial" panose="020B0604020202020204" pitchFamily="34" charset="0"/>
              <a:buChar char="•"/>
            </a:pPr>
            <a:r>
              <a:rPr lang="en-GB" dirty="0" smtClean="0"/>
              <a:t>Reviewing </a:t>
            </a:r>
            <a:r>
              <a:rPr lang="en-GB" dirty="0"/>
              <a:t>transport </a:t>
            </a:r>
            <a:r>
              <a:rPr lang="en-GB" dirty="0" smtClean="0"/>
              <a:t>spend and strategy (community and home to school transport) to better focus on needs</a:t>
            </a:r>
          </a:p>
          <a:p>
            <a:pPr marL="285750" indent="-285750">
              <a:buFont typeface="Arial" panose="020B0604020202020204" pitchFamily="34" charset="0"/>
              <a:buChar char="•"/>
            </a:pPr>
            <a:r>
              <a:rPr lang="en-GB" dirty="0" smtClean="0"/>
              <a:t>Changing role for local authorities within education</a:t>
            </a:r>
          </a:p>
          <a:p>
            <a:pPr marL="285750" indent="-285750">
              <a:buFont typeface="Arial" panose="020B0604020202020204" pitchFamily="34" charset="0"/>
              <a:buChar char="•"/>
            </a:pPr>
            <a:r>
              <a:rPr lang="en-GB" dirty="0" smtClean="0"/>
              <a:t>Continuing to improve education outcomes - 95% of pupils are in schools that are ‘good or outstanding’ compared with 88% in the SW and 83% nationally</a:t>
            </a:r>
          </a:p>
          <a:p>
            <a:pPr marL="285750" indent="-285750">
              <a:buFont typeface="Arial" panose="020B0604020202020204" pitchFamily="34" charset="0"/>
              <a:buChar char="•"/>
            </a:pPr>
            <a:r>
              <a:rPr lang="en-GB" dirty="0" smtClean="0"/>
              <a:t>Challenge of academy schools for our “LEA” role</a:t>
            </a:r>
          </a:p>
        </p:txBody>
      </p:sp>
      <p:sp>
        <p:nvSpPr>
          <p:cNvPr id="13" name="Rectangle 12"/>
          <p:cNvSpPr/>
          <p:nvPr/>
        </p:nvSpPr>
        <p:spPr>
          <a:xfrm>
            <a:off x="329107" y="3577749"/>
            <a:ext cx="7610155" cy="1200329"/>
          </a:xfrm>
          <a:prstGeom prst="rect">
            <a:avLst/>
          </a:prstGeom>
        </p:spPr>
        <p:txBody>
          <a:bodyPr wrap="square">
            <a:spAutoFit/>
          </a:bodyPr>
          <a:lstStyle/>
          <a:p>
            <a:r>
              <a:rPr lang="en-GB" b="1" dirty="0" smtClean="0"/>
              <a:t>OTHER COUNCILS HAVE…</a:t>
            </a:r>
          </a:p>
          <a:p>
            <a:pPr marL="285750" indent="-285750">
              <a:buFont typeface="Arial" panose="020B0604020202020204" pitchFamily="34" charset="0"/>
              <a:buChar char="•"/>
            </a:pPr>
            <a:r>
              <a:rPr lang="en-GB" b="1" dirty="0" smtClean="0"/>
              <a:t>Significantly reduced resources provided for early help</a:t>
            </a:r>
          </a:p>
          <a:p>
            <a:pPr marL="285750" indent="-285750">
              <a:buFont typeface="Arial" panose="020B0604020202020204" pitchFamily="34" charset="0"/>
              <a:buChar char="•"/>
            </a:pPr>
            <a:r>
              <a:rPr lang="en-GB" b="1" dirty="0" smtClean="0"/>
              <a:t>Closed almost all their Children’s Centres</a:t>
            </a:r>
          </a:p>
          <a:p>
            <a:pPr marL="285750" indent="-285750">
              <a:buFont typeface="Arial" panose="020B0604020202020204" pitchFamily="34" charset="0"/>
              <a:buChar char="•"/>
            </a:pPr>
            <a:r>
              <a:rPr lang="en-GB" b="1" dirty="0" smtClean="0"/>
              <a:t>Run down their youth services</a:t>
            </a:r>
          </a:p>
        </p:txBody>
      </p:sp>
      <p:pic>
        <p:nvPicPr>
          <p:cNvPr id="11" name="Picture 2" descr="Councillor Michael Ev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8074" y="117236"/>
            <a:ext cx="939357" cy="140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4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65857" y="60423"/>
            <a:ext cx="6978143" cy="811609"/>
          </a:xfrm>
        </p:spPr>
        <p:txBody>
          <a:bodyPr>
            <a:normAutofit fontScale="90000"/>
          </a:bodyPr>
          <a:lstStyle/>
          <a:p>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Welcome and aims for the session</a:t>
            </a:r>
            <a:br>
              <a:rPr lang="en-GB" sz="4000" dirty="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749" y="1199406"/>
            <a:ext cx="7691214" cy="338554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Understand our shared budget challenges facing us </a:t>
            </a:r>
          </a:p>
          <a:p>
            <a:pPr marL="285750" indent="-285750">
              <a:buFont typeface="Arial" panose="020B0604020202020204" pitchFamily="34" charset="0"/>
              <a:buChar char="•"/>
            </a:pPr>
            <a:r>
              <a:rPr lang="en-GB" sz="2800" dirty="0" smtClean="0"/>
              <a:t>Express your views on potential impacts </a:t>
            </a:r>
          </a:p>
          <a:p>
            <a:pPr marL="285750" indent="-285750">
              <a:buFont typeface="Arial" panose="020B0604020202020204" pitchFamily="34" charset="0"/>
              <a:buChar char="•"/>
            </a:pPr>
            <a:r>
              <a:rPr lang="en-GB" sz="2800" dirty="0" smtClean="0"/>
              <a:t>Explore what you can do - 		</a:t>
            </a:r>
          </a:p>
          <a:p>
            <a:pPr lvl="2"/>
            <a:r>
              <a:rPr lang="en-GB" sz="2800" dirty="0" smtClean="0"/>
              <a:t>What are your priorities?</a:t>
            </a:r>
          </a:p>
          <a:p>
            <a:r>
              <a:rPr lang="en-GB" sz="2800" dirty="0" smtClean="0"/>
              <a:t>		How can our communities help?</a:t>
            </a:r>
          </a:p>
          <a:p>
            <a:pPr marL="285750" indent="-285750">
              <a:buFont typeface="Arial" panose="020B0604020202020204" pitchFamily="34" charset="0"/>
              <a:buChar char="•"/>
            </a:pPr>
            <a:r>
              <a:rPr lang="en-GB" sz="2800" dirty="0" smtClean="0"/>
              <a:t>Find out what will happen next</a:t>
            </a:r>
          </a:p>
          <a:p>
            <a:endParaRPr lang="en-GB" dirty="0"/>
          </a:p>
        </p:txBody>
      </p:sp>
    </p:spTree>
    <p:extLst>
      <p:ext uri="{BB962C8B-B14F-4D97-AF65-F5344CB8AC3E}">
        <p14:creationId xmlns:p14="http://schemas.microsoft.com/office/powerpoint/2010/main" val="397791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033" y="130065"/>
            <a:ext cx="6967243" cy="792163"/>
          </a:xfrm>
        </p:spPr>
        <p:txBody>
          <a:bodyPr/>
          <a:lstStyle/>
          <a:p>
            <a:r>
              <a:rPr lang="en-GB" sz="3200" dirty="0" smtClean="0">
                <a:latin typeface="Calibri" panose="020F0502020204030204" pitchFamily="34" charset="0"/>
              </a:rPr>
              <a:t>“The Big Picture” – our key local issues</a:t>
            </a:r>
            <a:endParaRPr lang="en-GB" sz="3200" dirty="0">
              <a:latin typeface="Calibri" panose="020F0502020204030204" pitchFamily="34" charset="0"/>
            </a:endParaRPr>
          </a:p>
        </p:txBody>
      </p:sp>
      <p:sp>
        <p:nvSpPr>
          <p:cNvPr id="4" name="TextBox 3"/>
          <p:cNvSpPr txBox="1"/>
          <p:nvPr/>
        </p:nvSpPr>
        <p:spPr>
          <a:xfrm>
            <a:off x="344467" y="911221"/>
            <a:ext cx="8221509" cy="4832092"/>
          </a:xfrm>
          <a:prstGeom prst="rect">
            <a:avLst/>
          </a:prstGeom>
          <a:noFill/>
        </p:spPr>
        <p:txBody>
          <a:bodyPr wrap="square" rtlCol="0">
            <a:spAutoFit/>
          </a:bodyPr>
          <a:lstStyle/>
          <a:p>
            <a:pPr marL="457200" indent="-457200">
              <a:buFont typeface="Wingdings" panose="05000000000000000000" pitchFamily="2" charset="2"/>
              <a:buChar char="ü"/>
            </a:pPr>
            <a:r>
              <a:rPr lang="en-GB" sz="2200" dirty="0" smtClean="0"/>
              <a:t>West of England Devolution= more investment in infrastructure</a:t>
            </a:r>
          </a:p>
          <a:p>
            <a:pPr marL="457200" indent="-457200">
              <a:buFont typeface="Wingdings" panose="05000000000000000000" pitchFamily="2" charset="2"/>
              <a:buChar char="ü"/>
            </a:pPr>
            <a:r>
              <a:rPr lang="en-GB" sz="2200" dirty="0" smtClean="0"/>
              <a:t>Your Care Your Way= better integration between health and social care</a:t>
            </a:r>
          </a:p>
          <a:p>
            <a:pPr marL="457200" indent="-457200">
              <a:buFont typeface="Wingdings" panose="05000000000000000000" pitchFamily="2" charset="2"/>
              <a:buChar char="ü"/>
            </a:pPr>
            <a:r>
              <a:rPr lang="en-GB" sz="2200" dirty="0" smtClean="0"/>
              <a:t>“Digital by Choice”= more done online, but more help for those who need it</a:t>
            </a:r>
          </a:p>
          <a:p>
            <a:pPr marL="457200" indent="-457200">
              <a:buFont typeface="Wingdings" panose="05000000000000000000" pitchFamily="2" charset="2"/>
              <a:buChar char="ü"/>
            </a:pPr>
            <a:r>
              <a:rPr lang="en-GB" sz="2200" dirty="0" smtClean="0"/>
              <a:t>More homes, more jobs, more growth= more business rates income</a:t>
            </a:r>
          </a:p>
          <a:p>
            <a:pPr marL="457200" indent="-457200">
              <a:buFont typeface="Wingdings" panose="05000000000000000000" pitchFamily="2" charset="2"/>
              <a:buChar char="ü"/>
            </a:pPr>
            <a:r>
              <a:rPr lang="en-GB" sz="2200" dirty="0"/>
              <a:t>Business Rate Retention= </a:t>
            </a:r>
            <a:r>
              <a:rPr lang="en-GB" sz="2200" dirty="0" smtClean="0"/>
              <a:t>we can </a:t>
            </a:r>
            <a:r>
              <a:rPr lang="en-GB" sz="2200" dirty="0"/>
              <a:t>keep 100% of growth in business </a:t>
            </a:r>
            <a:r>
              <a:rPr lang="en-GB" sz="2200" dirty="0" smtClean="0"/>
              <a:t>rates</a:t>
            </a:r>
          </a:p>
          <a:p>
            <a:pPr marL="457200" indent="-457200">
              <a:buFont typeface="Wingdings" panose="05000000000000000000" pitchFamily="2" charset="2"/>
              <a:buChar char="ü"/>
            </a:pPr>
            <a:r>
              <a:rPr lang="en-GB" sz="2200" dirty="0" smtClean="0"/>
              <a:t>Communities doing more for themselves= releasing funding to protect the most vulnerable</a:t>
            </a:r>
          </a:p>
          <a:p>
            <a:pPr marL="457200" indent="-457200">
              <a:buFont typeface="Wingdings" panose="05000000000000000000" pitchFamily="2" charset="2"/>
              <a:buChar char="ü"/>
            </a:pPr>
            <a:r>
              <a:rPr lang="en-GB" sz="2200" dirty="0" smtClean="0"/>
              <a:t>“Academisation” = reducing support we provide to Academy schools</a:t>
            </a:r>
          </a:p>
        </p:txBody>
      </p:sp>
    </p:spTree>
    <p:extLst>
      <p:ext uri="{BB962C8B-B14F-4D97-AF65-F5344CB8AC3E}">
        <p14:creationId xmlns:p14="http://schemas.microsoft.com/office/powerpoint/2010/main" val="456740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9" y="116635"/>
            <a:ext cx="7349753" cy="792163"/>
          </a:xfrm>
        </p:spPr>
        <p:txBody>
          <a:bodyPr/>
          <a:lstStyle/>
          <a:p>
            <a:r>
              <a:rPr lang="en-GB" dirty="0" smtClean="0"/>
              <a:t>Key Messages</a:t>
            </a:r>
            <a:endParaRPr lang="en-GB" dirty="0"/>
          </a:p>
        </p:txBody>
      </p:sp>
      <p:pic>
        <p:nvPicPr>
          <p:cNvPr id="3"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0689" y="188913"/>
            <a:ext cx="156403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67548" y="908720"/>
            <a:ext cx="8567018" cy="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Abgerundetes Rechteck 35"/>
          <p:cNvSpPr/>
          <p:nvPr/>
        </p:nvSpPr>
        <p:spPr bwMode="gray">
          <a:xfrm>
            <a:off x="1634992" y="2814948"/>
            <a:ext cx="7399574"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en-US" b="1" dirty="0" smtClean="0">
                <a:solidFill>
                  <a:srgbClr val="646464"/>
                </a:solidFill>
                <a:cs typeface="Arial" charset="0"/>
              </a:rPr>
              <a:t>But </a:t>
            </a:r>
            <a:r>
              <a:rPr lang="en-US" b="1" dirty="0">
                <a:solidFill>
                  <a:srgbClr val="646464"/>
                </a:solidFill>
                <a:cs typeface="Arial" charset="0"/>
              </a:rPr>
              <a:t>there remains a very big budget </a:t>
            </a:r>
            <a:r>
              <a:rPr lang="en-US" b="1" dirty="0" smtClean="0">
                <a:solidFill>
                  <a:srgbClr val="646464"/>
                </a:solidFill>
                <a:cs typeface="Arial" charset="0"/>
              </a:rPr>
              <a:t>challenge. </a:t>
            </a:r>
            <a:r>
              <a:rPr lang="en-US" dirty="0" smtClean="0">
                <a:solidFill>
                  <a:srgbClr val="646464"/>
                </a:solidFill>
                <a:latin typeface="Arial" panose="020B0604020202020204" pitchFamily="34" charset="0"/>
                <a:cs typeface="Arial" charset="0"/>
              </a:rPr>
              <a:t>This </a:t>
            </a:r>
            <a:r>
              <a:rPr lang="en-US" dirty="0">
                <a:solidFill>
                  <a:srgbClr val="646464"/>
                </a:solidFill>
                <a:latin typeface="Arial" panose="020B0604020202020204" pitchFamily="34" charset="0"/>
                <a:cs typeface="Arial" charset="0"/>
              </a:rPr>
              <a:t>means that the savings needed to close the £23m gap will be </a:t>
            </a:r>
            <a:r>
              <a:rPr lang="en-US" dirty="0" smtClean="0">
                <a:solidFill>
                  <a:srgbClr val="646464"/>
                </a:solidFill>
                <a:latin typeface="Arial" panose="020B0604020202020204" pitchFamily="34" charset="0"/>
                <a:cs typeface="Arial" charset="0"/>
              </a:rPr>
              <a:t>much </a:t>
            </a:r>
            <a:r>
              <a:rPr lang="en-US" dirty="0">
                <a:solidFill>
                  <a:srgbClr val="646464"/>
                </a:solidFill>
                <a:latin typeface="Arial" panose="020B0604020202020204" pitchFamily="34" charset="0"/>
                <a:cs typeface="Arial" charset="0"/>
              </a:rPr>
              <a:t>more </a:t>
            </a:r>
            <a:r>
              <a:rPr lang="en-US" dirty="0" smtClean="0">
                <a:solidFill>
                  <a:srgbClr val="646464"/>
                </a:solidFill>
                <a:latin typeface="Arial" panose="020B0604020202020204" pitchFamily="34" charset="0"/>
                <a:cs typeface="Arial" charset="0"/>
              </a:rPr>
              <a:t>challenging than previously.</a:t>
            </a:r>
            <a:endParaRPr lang="en-US" dirty="0">
              <a:solidFill>
                <a:srgbClr val="646464"/>
              </a:solidFill>
              <a:latin typeface="Arial" panose="020B0604020202020204" pitchFamily="34" charset="0"/>
              <a:cs typeface="Arial" charset="0"/>
            </a:endParaRPr>
          </a:p>
        </p:txBody>
      </p:sp>
      <p:sp>
        <p:nvSpPr>
          <p:cNvPr id="9" name="Ellipse 33"/>
          <p:cNvSpPr/>
          <p:nvPr/>
        </p:nvSpPr>
        <p:spPr bwMode="gray">
          <a:xfrm>
            <a:off x="591572" y="1406477"/>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spcBef>
                <a:spcPts val="0"/>
              </a:spcBef>
              <a:spcAft>
                <a:spcPts val="0"/>
              </a:spcAft>
            </a:pPr>
            <a:r>
              <a:rPr lang="en-US" sz="4800" b="1" dirty="0">
                <a:solidFill>
                  <a:srgbClr val="FFFFFF"/>
                </a:solidFill>
                <a:latin typeface="Arial" panose="020B0604020202020204" pitchFamily="34" charset="0"/>
              </a:rPr>
              <a:t>1</a:t>
            </a:r>
          </a:p>
        </p:txBody>
      </p:sp>
      <p:sp>
        <p:nvSpPr>
          <p:cNvPr id="11" name="Abgerundetes Rechteck 35"/>
          <p:cNvSpPr/>
          <p:nvPr/>
        </p:nvSpPr>
        <p:spPr bwMode="gray">
          <a:xfrm>
            <a:off x="1620704" y="1351371"/>
            <a:ext cx="7413862"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en-US" b="1" dirty="0">
                <a:solidFill>
                  <a:srgbClr val="646464"/>
                </a:solidFill>
                <a:latin typeface="Arial" panose="020B0604020202020204" pitchFamily="34" charset="0"/>
                <a:cs typeface="Arial" charset="0"/>
              </a:rPr>
              <a:t>We have made good progress in delivering </a:t>
            </a:r>
            <a:r>
              <a:rPr lang="en-US" b="1" dirty="0" smtClean="0">
                <a:solidFill>
                  <a:srgbClr val="646464"/>
                </a:solidFill>
                <a:latin typeface="Arial" panose="020B0604020202020204" pitchFamily="34" charset="0"/>
                <a:cs typeface="Arial" charset="0"/>
              </a:rPr>
              <a:t>savings. </a:t>
            </a:r>
            <a:r>
              <a:rPr lang="en-US" dirty="0" smtClean="0">
                <a:solidFill>
                  <a:srgbClr val="646464"/>
                </a:solidFill>
                <a:latin typeface="Arial" panose="020B0604020202020204" pitchFamily="34" charset="0"/>
                <a:cs typeface="Arial" charset="0"/>
              </a:rPr>
              <a:t>From 2010/11 to 2016/17 we have saved a total of £77m </a:t>
            </a:r>
            <a:endParaRPr lang="en-US" b="1" dirty="0">
              <a:solidFill>
                <a:srgbClr val="646464"/>
              </a:solidFill>
              <a:latin typeface="Arial" panose="020B0604020202020204" pitchFamily="34" charset="0"/>
              <a:cs typeface="Arial" charset="0"/>
            </a:endParaRPr>
          </a:p>
        </p:txBody>
      </p:sp>
      <p:sp>
        <p:nvSpPr>
          <p:cNvPr id="10" name="Rad 1"/>
          <p:cNvSpPr/>
          <p:nvPr/>
        </p:nvSpPr>
        <p:spPr bwMode="gray">
          <a:xfrm>
            <a:off x="463549" y="1268760"/>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
        <p:nvSpPr>
          <p:cNvPr id="12" name="Ellipse 33"/>
          <p:cNvSpPr/>
          <p:nvPr/>
        </p:nvSpPr>
        <p:spPr bwMode="gray">
          <a:xfrm>
            <a:off x="591572" y="2880301"/>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spcBef>
                <a:spcPts val="0"/>
              </a:spcBef>
              <a:spcAft>
                <a:spcPts val="0"/>
              </a:spcAft>
            </a:pPr>
            <a:r>
              <a:rPr lang="en-US" sz="4800" b="1" dirty="0">
                <a:solidFill>
                  <a:srgbClr val="FFFFFF"/>
                </a:solidFill>
                <a:latin typeface="Arial" panose="020B0604020202020204" pitchFamily="34" charset="0"/>
              </a:rPr>
              <a:t>2</a:t>
            </a:r>
          </a:p>
        </p:txBody>
      </p:sp>
      <p:sp>
        <p:nvSpPr>
          <p:cNvPr id="13" name="Rad 1"/>
          <p:cNvSpPr/>
          <p:nvPr/>
        </p:nvSpPr>
        <p:spPr bwMode="gray">
          <a:xfrm>
            <a:off x="463549" y="2752278"/>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
        <p:nvSpPr>
          <p:cNvPr id="14" name="Abgerundetes Rechteck 35"/>
          <p:cNvSpPr/>
          <p:nvPr/>
        </p:nvSpPr>
        <p:spPr bwMode="gray">
          <a:xfrm>
            <a:off x="1618566" y="4242006"/>
            <a:ext cx="7416000" cy="1357558"/>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Bef>
                <a:spcPts val="0"/>
              </a:spcBef>
              <a:spcAft>
                <a:spcPts val="800"/>
              </a:spcAft>
              <a:buClr>
                <a:srgbClr val="969696"/>
              </a:buClr>
              <a:defRPr/>
            </a:pPr>
            <a:r>
              <a:rPr lang="en-US" b="1" dirty="0" smtClean="0">
                <a:solidFill>
                  <a:srgbClr val="646464"/>
                </a:solidFill>
                <a:latin typeface="Arial" panose="020B0604020202020204" pitchFamily="34" charset="0"/>
                <a:cs typeface="Arial" charset="0"/>
              </a:rPr>
              <a:t>We  need your help. </a:t>
            </a:r>
            <a:r>
              <a:rPr lang="en-US" dirty="0" smtClean="0">
                <a:solidFill>
                  <a:srgbClr val="646464"/>
                </a:solidFill>
                <a:latin typeface="Arial" panose="020B0604020202020204" pitchFamily="34" charset="0"/>
                <a:cs typeface="Arial" charset="0"/>
              </a:rPr>
              <a:t>We have worked to identify the areas potential further savings may come from, including looking at what other councils have done, but many challenges remain. We need your views on priorities and on how to work with local communities to find new ways of working</a:t>
            </a:r>
            <a:endParaRPr lang="en-US" dirty="0">
              <a:solidFill>
                <a:srgbClr val="646464"/>
              </a:solidFill>
              <a:latin typeface="Arial" panose="020B0604020202020204" pitchFamily="34" charset="0"/>
              <a:cs typeface="Arial" charset="0"/>
            </a:endParaRPr>
          </a:p>
        </p:txBody>
      </p:sp>
      <p:sp>
        <p:nvSpPr>
          <p:cNvPr id="15" name="Ellipse 33"/>
          <p:cNvSpPr/>
          <p:nvPr/>
        </p:nvSpPr>
        <p:spPr bwMode="gray">
          <a:xfrm>
            <a:off x="591572" y="4436148"/>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spcBef>
                <a:spcPts val="0"/>
              </a:spcBef>
              <a:spcAft>
                <a:spcPts val="0"/>
              </a:spcAft>
            </a:pPr>
            <a:r>
              <a:rPr lang="en-US" sz="4800" b="1" dirty="0">
                <a:solidFill>
                  <a:srgbClr val="FFFFFF"/>
                </a:solidFill>
                <a:latin typeface="Arial" panose="020B0604020202020204" pitchFamily="34" charset="0"/>
              </a:rPr>
              <a:t>3</a:t>
            </a:r>
          </a:p>
        </p:txBody>
      </p:sp>
      <p:sp>
        <p:nvSpPr>
          <p:cNvPr id="16" name="Rad 1"/>
          <p:cNvSpPr/>
          <p:nvPr/>
        </p:nvSpPr>
        <p:spPr bwMode="gray">
          <a:xfrm>
            <a:off x="463549" y="4308125"/>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Tree>
    <p:extLst>
      <p:ext uri="{BB962C8B-B14F-4D97-AF65-F5344CB8AC3E}">
        <p14:creationId xmlns:p14="http://schemas.microsoft.com/office/powerpoint/2010/main" val="4024609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1726059" y="2445701"/>
            <a:ext cx="5627168"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lgn="ctr">
              <a:spcBef>
                <a:spcPct val="0"/>
              </a:spcBef>
              <a:spcAft>
                <a:spcPts val="526"/>
              </a:spcAft>
              <a:buClr>
                <a:srgbClr val="000000"/>
              </a:buClr>
              <a:buFont typeface="Arial" charset="0"/>
              <a:buNone/>
            </a:pPr>
            <a:r>
              <a:rPr lang="en-GB" sz="4000" b="1" dirty="0" smtClean="0">
                <a:solidFill>
                  <a:srgbClr val="000000"/>
                </a:solidFill>
                <a:latin typeface="Calibri" panose="020F0502020204030204" pitchFamily="34" charset="0"/>
              </a:rPr>
              <a:t>Working in Groups</a:t>
            </a:r>
            <a:endParaRPr lang="en-GB" sz="4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26492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8864" y="44624"/>
            <a:ext cx="8229600" cy="1143000"/>
          </a:xfrm>
        </p:spPr>
        <p:txBody>
          <a:bodyPr>
            <a:normAutofit fontScale="90000"/>
          </a:bodyPr>
          <a:lstStyle/>
          <a:p>
            <a:pPr algn="r"/>
            <a:r>
              <a:rPr lang="en-GB" sz="4000" dirty="0">
                <a:latin typeface="Calibri" panose="020F0502020204030204" pitchFamily="34" charset="0"/>
              </a:rPr>
              <a:t> </a:t>
            </a:r>
            <a:r>
              <a:rPr lang="en-GB" sz="4000" dirty="0" smtClean="0">
                <a:latin typeface="Calibri" panose="020F0502020204030204" pitchFamily="34" charset="0"/>
              </a:rPr>
              <a:t> </a:t>
            </a:r>
            <a:br>
              <a:rPr lang="en-GB" sz="4000" dirty="0" smtClean="0">
                <a:latin typeface="Calibri" panose="020F0502020204030204" pitchFamily="34" charset="0"/>
              </a:rPr>
            </a:br>
            <a:r>
              <a:rPr lang="en-GB" sz="4000" dirty="0">
                <a:latin typeface="Calibri" panose="020F0502020204030204" pitchFamily="34" charset="0"/>
              </a:rPr>
              <a:t/>
            </a:r>
            <a:br>
              <a:rPr lang="en-GB" sz="4000" dirty="0">
                <a:latin typeface="Calibri" panose="020F0502020204030204" pitchFamily="34" charset="0"/>
              </a:rPr>
            </a:br>
            <a:r>
              <a:rPr lang="en-GB" sz="4000" dirty="0" smtClean="0">
                <a:latin typeface="Calibri" panose="020F0502020204030204" pitchFamily="34" charset="0"/>
              </a:rPr>
              <a:t/>
            </a:r>
            <a:br>
              <a:rPr lang="en-GB" sz="4000" dirty="0" smtClean="0">
                <a:latin typeface="Calibri" panose="020F0502020204030204" pitchFamily="34" charset="0"/>
              </a:rPr>
            </a:b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1640602" y="1187624"/>
            <a:ext cx="5627168" cy="6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549" tIns="31549" rIns="31549" bIns="31549" numCol="1" anchor="t" anchorCtr="0" compatLnSpc="1">
            <a:prstTxWarp prst="textNoShape">
              <a:avLst/>
            </a:prstTxWarp>
            <a:normAutofit fontScale="25000" lnSpcReduction="20000"/>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lvl="3" indent="0" algn="ctr">
              <a:spcBef>
                <a:spcPct val="0"/>
              </a:spcBef>
              <a:spcAft>
                <a:spcPts val="526"/>
              </a:spcAft>
              <a:buClr>
                <a:srgbClr val="000000"/>
              </a:buClr>
              <a:buFont typeface="Arial" charset="0"/>
              <a:buNone/>
            </a:pPr>
            <a:r>
              <a:rPr lang="en-GB" sz="11200" dirty="0" smtClean="0">
                <a:solidFill>
                  <a:srgbClr val="000000"/>
                </a:solidFill>
                <a:latin typeface="Calibri" panose="020F0502020204030204" pitchFamily="34" charset="0"/>
              </a:rPr>
              <a:t>1. What are your concerns about the impacts of the Council’s budget direction in your area?</a:t>
            </a:r>
          </a:p>
          <a:p>
            <a:pPr marL="0" lvl="3" indent="0" algn="ctr">
              <a:spcBef>
                <a:spcPct val="0"/>
              </a:spcBef>
              <a:spcAft>
                <a:spcPts val="526"/>
              </a:spcAft>
              <a:buClr>
                <a:srgbClr val="000000"/>
              </a:buClr>
              <a:buFont typeface="Arial" charset="0"/>
              <a:buNone/>
            </a:pPr>
            <a:endParaRPr lang="en-GB" sz="11200" dirty="0" smtClean="0">
              <a:solidFill>
                <a:srgbClr val="000000"/>
              </a:solidFill>
              <a:latin typeface="Calibri" panose="020F0502020204030204" pitchFamily="34" charset="0"/>
            </a:endParaRPr>
          </a:p>
          <a:p>
            <a:pPr marL="0" lvl="3" indent="0" algn="ctr">
              <a:spcBef>
                <a:spcPct val="0"/>
              </a:spcBef>
              <a:spcAft>
                <a:spcPts val="526"/>
              </a:spcAft>
              <a:buClr>
                <a:srgbClr val="000000"/>
              </a:buClr>
              <a:buFont typeface="Arial" charset="0"/>
              <a:buNone/>
            </a:pPr>
            <a:r>
              <a:rPr lang="en-GB" sz="11200" dirty="0" smtClean="0">
                <a:solidFill>
                  <a:srgbClr val="000000"/>
                </a:solidFill>
                <a:latin typeface="Calibri" panose="020F0502020204030204" pitchFamily="34" charset="0"/>
              </a:rPr>
              <a:t>2. What can you and your community do to help?</a:t>
            </a:r>
          </a:p>
          <a:p>
            <a:pPr marL="0" lvl="3" indent="0" algn="ctr">
              <a:spcBef>
                <a:spcPct val="0"/>
              </a:spcBef>
              <a:spcAft>
                <a:spcPts val="526"/>
              </a:spcAft>
              <a:buClr>
                <a:srgbClr val="000000"/>
              </a:buClr>
              <a:buFont typeface="Arial" charset="0"/>
              <a:buNone/>
            </a:pPr>
            <a:endParaRPr lang="en-GB" sz="11200" dirty="0">
              <a:solidFill>
                <a:srgbClr val="000000"/>
              </a:solidFill>
              <a:latin typeface="Calibri" panose="020F0502020204030204" pitchFamily="34" charset="0"/>
            </a:endParaRPr>
          </a:p>
          <a:p>
            <a:pPr marL="0" lvl="3" indent="0" algn="ctr">
              <a:spcBef>
                <a:spcPct val="0"/>
              </a:spcBef>
              <a:spcAft>
                <a:spcPts val="526"/>
              </a:spcAft>
              <a:buClr>
                <a:srgbClr val="000000"/>
              </a:buClr>
              <a:buFont typeface="Arial" charset="0"/>
              <a:buNone/>
            </a:pPr>
            <a:r>
              <a:rPr lang="en-GB" sz="11200" dirty="0" smtClean="0">
                <a:solidFill>
                  <a:srgbClr val="000000"/>
                </a:solidFill>
                <a:latin typeface="Calibri" panose="020F0502020204030204" pitchFamily="34" charset="0"/>
              </a:rPr>
              <a:t>3. What do you think about what other councils have done?</a:t>
            </a:r>
          </a:p>
          <a:p>
            <a:pPr marL="0" lvl="3" indent="0" algn="ctr">
              <a:spcBef>
                <a:spcPct val="0"/>
              </a:spcBef>
              <a:spcAft>
                <a:spcPts val="526"/>
              </a:spcAft>
              <a:buClr>
                <a:srgbClr val="000000"/>
              </a:buClr>
              <a:buFont typeface="Arial" charset="0"/>
              <a:buNone/>
            </a:pPr>
            <a:endParaRPr lang="en-GB" sz="4000" b="1" dirty="0">
              <a:solidFill>
                <a:srgbClr val="000000"/>
              </a:solidFill>
              <a:latin typeface="Calibri" panose="020F0502020204030204" pitchFamily="34" charset="0"/>
            </a:endParaRPr>
          </a:p>
          <a:p>
            <a:pPr marL="0" lvl="3" indent="0" algn="ctr">
              <a:spcBef>
                <a:spcPct val="0"/>
              </a:spcBef>
              <a:spcAft>
                <a:spcPts val="526"/>
              </a:spcAft>
              <a:buClr>
                <a:srgbClr val="000000"/>
              </a:buClr>
              <a:buFont typeface="Arial" charset="0"/>
              <a:buNone/>
            </a:pPr>
            <a:endParaRPr lang="en-GB" sz="4000" b="1" dirty="0">
              <a:solidFill>
                <a:srgbClr val="000000"/>
              </a:solidFill>
              <a:latin typeface="Calibri" panose="020F0502020204030204" pitchFamily="34" charset="0"/>
            </a:endParaRPr>
          </a:p>
        </p:txBody>
      </p:sp>
      <p:sp>
        <p:nvSpPr>
          <p:cNvPr id="2" name="TextBox 1"/>
          <p:cNvSpPr txBox="1"/>
          <p:nvPr/>
        </p:nvSpPr>
        <p:spPr>
          <a:xfrm>
            <a:off x="2701183" y="350852"/>
            <a:ext cx="5007836" cy="584775"/>
          </a:xfrm>
          <a:prstGeom prst="rect">
            <a:avLst/>
          </a:prstGeom>
          <a:noFill/>
        </p:spPr>
        <p:txBody>
          <a:bodyPr wrap="square" rtlCol="0">
            <a:spAutoFit/>
          </a:bodyPr>
          <a:lstStyle/>
          <a:p>
            <a:r>
              <a:rPr lang="en-GB" sz="3200" b="1" dirty="0" smtClean="0"/>
              <a:t>But what do you think?</a:t>
            </a:r>
            <a:endParaRPr lang="en-GB" sz="3200" b="1" dirty="0"/>
          </a:p>
        </p:txBody>
      </p:sp>
    </p:spTree>
    <p:extLst>
      <p:ext uri="{BB962C8B-B14F-4D97-AF65-F5344CB8AC3E}">
        <p14:creationId xmlns:p14="http://schemas.microsoft.com/office/powerpoint/2010/main" val="3752281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91" y="2079626"/>
            <a:ext cx="8291509" cy="792163"/>
          </a:xfrm>
        </p:spPr>
        <p:txBody>
          <a:bodyPr/>
          <a:lstStyle/>
          <a:p>
            <a:pPr algn="ctr"/>
            <a:r>
              <a:rPr lang="en-GB" sz="4000" dirty="0" smtClean="0">
                <a:latin typeface="Calibri" panose="020F0502020204030204" pitchFamily="34" charset="0"/>
              </a:rPr>
              <a:t>Feedback from groups</a:t>
            </a:r>
            <a:endParaRPr lang="en-GB" sz="4000" dirty="0">
              <a:latin typeface="Calibri" panose="020F0502020204030204" pitchFamily="34" charset="0"/>
            </a:endParaRPr>
          </a:p>
        </p:txBody>
      </p:sp>
    </p:spTree>
    <p:extLst>
      <p:ext uri="{BB962C8B-B14F-4D97-AF65-F5344CB8AC3E}">
        <p14:creationId xmlns:p14="http://schemas.microsoft.com/office/powerpoint/2010/main" val="4291448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917038"/>
            <a:ext cx="9144000" cy="1143000"/>
          </a:xfrm>
        </p:spPr>
        <p:txBody>
          <a:bodyPr>
            <a:normAutofit/>
          </a:bodyPr>
          <a:lstStyle/>
          <a:p>
            <a:pPr algn="ctr"/>
            <a:r>
              <a:rPr lang="en-GB" sz="4000" b="1" dirty="0" smtClean="0">
                <a:latin typeface="Calibri" panose="020F0502020204030204" pitchFamily="34" charset="0"/>
              </a:rPr>
              <a:t>Thanks for attending!</a:t>
            </a: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13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30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3905518"/>
            <a:ext cx="9144000" cy="2115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srgbClr val="FFFFFF"/>
              </a:solidFill>
            </a:endParaRPr>
          </a:p>
        </p:txBody>
      </p:sp>
      <p:sp>
        <p:nvSpPr>
          <p:cNvPr id="7" name="Title 1"/>
          <p:cNvSpPr>
            <a:spLocks noGrp="1"/>
          </p:cNvSpPr>
          <p:nvPr>
            <p:ph type="title"/>
          </p:nvPr>
        </p:nvSpPr>
        <p:spPr>
          <a:xfrm>
            <a:off x="2166020" y="-51390"/>
            <a:ext cx="6912768" cy="782960"/>
          </a:xfrm>
        </p:spPr>
        <p:txBody>
          <a:bodyPr/>
          <a:lstStyle/>
          <a:p>
            <a:r>
              <a:rPr lang="en-GB" sz="3400" dirty="0" smtClean="0">
                <a:latin typeface="Calibri" panose="020F0502020204030204" pitchFamily="34" charset="0"/>
              </a:rPr>
              <a:t>Next steps and timetable</a:t>
            </a:r>
            <a:endParaRPr lang="en-GB" sz="3400" dirty="0">
              <a:latin typeface="Calibri" panose="020F0502020204030204"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76734874"/>
              </p:ext>
            </p:extLst>
          </p:nvPr>
        </p:nvGraphicFramePr>
        <p:xfrm>
          <a:off x="198998" y="735219"/>
          <a:ext cx="8879789" cy="5996656"/>
        </p:xfrm>
        <a:graphic>
          <a:graphicData uri="http://schemas.openxmlformats.org/drawingml/2006/table">
            <a:tbl>
              <a:tblPr firstRow="1" firstCol="1" bandRow="1">
                <a:tableStyleId>{5C22544A-7EE6-4342-B048-85BDC9FD1C3A}</a:tableStyleId>
              </a:tblPr>
              <a:tblGrid>
                <a:gridCol w="2124021"/>
                <a:gridCol w="3901869"/>
                <a:gridCol w="2853899"/>
              </a:tblGrid>
              <a:tr h="226747">
                <a:tc>
                  <a:txBody>
                    <a:bodyPr/>
                    <a:lstStyle/>
                    <a:p>
                      <a:pPr algn="ctr">
                        <a:spcAft>
                          <a:spcPts val="0"/>
                        </a:spcAft>
                      </a:pPr>
                      <a:r>
                        <a:rPr lang="en-GB" sz="1100" dirty="0">
                          <a:effectLst/>
                        </a:rPr>
                        <a:t>When</a:t>
                      </a:r>
                      <a:endParaRPr lang="en-GB" sz="1100" dirty="0">
                        <a:effectLst/>
                        <a:latin typeface="Times New Roman"/>
                        <a:ea typeface="Times New Roman"/>
                      </a:endParaRPr>
                    </a:p>
                  </a:txBody>
                  <a:tcPr marL="32639" marR="32639" marT="0" marB="0"/>
                </a:tc>
                <a:tc>
                  <a:txBody>
                    <a:bodyPr/>
                    <a:lstStyle/>
                    <a:p>
                      <a:pPr algn="ctr">
                        <a:spcAft>
                          <a:spcPts val="0"/>
                        </a:spcAft>
                      </a:pPr>
                      <a:r>
                        <a:rPr lang="en-GB" sz="1100" dirty="0">
                          <a:effectLst/>
                        </a:rPr>
                        <a:t>What</a:t>
                      </a:r>
                      <a:endParaRPr lang="en-GB" sz="1100" dirty="0">
                        <a:effectLst/>
                        <a:latin typeface="Times New Roman"/>
                        <a:ea typeface="Times New Roman"/>
                      </a:endParaRPr>
                    </a:p>
                  </a:txBody>
                  <a:tcPr marL="32639" marR="32639" marT="0" marB="0"/>
                </a:tc>
                <a:tc>
                  <a:txBody>
                    <a:bodyPr/>
                    <a:lstStyle/>
                    <a:p>
                      <a:pPr algn="ctr">
                        <a:spcAft>
                          <a:spcPts val="0"/>
                        </a:spcAft>
                      </a:pPr>
                      <a:r>
                        <a:rPr lang="en-GB" sz="1100" dirty="0">
                          <a:effectLst/>
                        </a:rPr>
                        <a:t>Purpose</a:t>
                      </a:r>
                      <a:endParaRPr lang="en-GB" sz="1100" dirty="0">
                        <a:effectLst/>
                        <a:latin typeface="Times New Roman"/>
                        <a:ea typeface="Times New Roman"/>
                      </a:endParaRPr>
                    </a:p>
                  </a:txBody>
                  <a:tcPr marL="32639" marR="32639" marT="0" marB="0"/>
                </a:tc>
              </a:tr>
              <a:tr h="272670">
                <a:tc>
                  <a:txBody>
                    <a:bodyPr/>
                    <a:lstStyle/>
                    <a:p>
                      <a:pPr>
                        <a:spcAft>
                          <a:spcPts val="0"/>
                        </a:spcAft>
                      </a:pPr>
                      <a:r>
                        <a:rPr lang="en-GB" sz="1100" dirty="0">
                          <a:effectLst/>
                        </a:rPr>
                        <a:t>21</a:t>
                      </a:r>
                      <a:r>
                        <a:rPr lang="en-GB" sz="1100" baseline="30000" dirty="0">
                          <a:effectLst/>
                        </a:rPr>
                        <a:t>st</a:t>
                      </a:r>
                      <a:r>
                        <a:rPr lang="en-GB" sz="1100" dirty="0">
                          <a:effectLst/>
                        </a:rPr>
                        <a:t> November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Somer Valley Forum</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Public </a:t>
                      </a:r>
                      <a:r>
                        <a:rPr lang="en-GB" sz="1100" dirty="0" smtClean="0">
                          <a:effectLst/>
                        </a:rPr>
                        <a:t>Engagement/Consultation</a:t>
                      </a:r>
                      <a:endParaRPr lang="en-GB" sz="1100" dirty="0">
                        <a:effectLst/>
                        <a:latin typeface="Times New Roman"/>
                        <a:ea typeface="Times New Roman"/>
                      </a:endParaRPr>
                    </a:p>
                  </a:txBody>
                  <a:tcPr marL="32639" marR="32639" marT="0" marB="0"/>
                </a:tc>
              </a:tr>
              <a:tr h="287632">
                <a:tc>
                  <a:txBody>
                    <a:bodyPr/>
                    <a:lstStyle/>
                    <a:p>
                      <a:pPr>
                        <a:spcAft>
                          <a:spcPts val="0"/>
                        </a:spcAft>
                      </a:pPr>
                      <a:r>
                        <a:rPr lang="en-GB" sz="1100" dirty="0" smtClean="0">
                          <a:effectLst/>
                        </a:rPr>
                        <a:t>22</a:t>
                      </a:r>
                      <a:r>
                        <a:rPr lang="en-GB" sz="1100" baseline="30000" dirty="0" smtClean="0">
                          <a:effectLst/>
                        </a:rPr>
                        <a:t>nd</a:t>
                      </a:r>
                      <a:r>
                        <a:rPr lang="en-GB" sz="1100" dirty="0" smtClean="0">
                          <a:effectLst/>
                        </a:rPr>
                        <a:t> November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Keynsham </a:t>
                      </a:r>
                      <a:r>
                        <a:rPr lang="en-GB" sz="1100" dirty="0" smtClean="0">
                          <a:effectLst/>
                        </a:rPr>
                        <a:t>Area Forum</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Public </a:t>
                      </a:r>
                      <a:r>
                        <a:rPr lang="en-GB" sz="1100" dirty="0" smtClean="0">
                          <a:effectLst/>
                        </a:rPr>
                        <a:t>Engagement/Consultation</a:t>
                      </a:r>
                      <a:endParaRPr lang="en-GB" sz="1100" dirty="0">
                        <a:effectLst/>
                        <a:latin typeface="Times New Roman"/>
                        <a:ea typeface="Times New Roman"/>
                      </a:endParaRPr>
                    </a:p>
                  </a:txBody>
                  <a:tcPr marL="32639" marR="32639" marT="0" marB="0"/>
                </a:tc>
              </a:tr>
              <a:tr h="348676">
                <a:tc>
                  <a:txBody>
                    <a:bodyPr/>
                    <a:lstStyle/>
                    <a:p>
                      <a:pPr>
                        <a:spcAft>
                          <a:spcPts val="0"/>
                        </a:spcAft>
                      </a:pPr>
                      <a:r>
                        <a:rPr lang="en-GB" sz="1100" dirty="0">
                          <a:effectLst/>
                        </a:rPr>
                        <a:t>23</a:t>
                      </a:r>
                      <a:r>
                        <a:rPr lang="en-GB" sz="1100" baseline="30000" dirty="0">
                          <a:effectLst/>
                        </a:rPr>
                        <a:t>rd</a:t>
                      </a:r>
                      <a:r>
                        <a:rPr lang="en-GB" sz="1100" dirty="0">
                          <a:effectLst/>
                        </a:rPr>
                        <a:t> November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Resources </a:t>
                      </a:r>
                      <a:r>
                        <a:rPr lang="en-GB" sz="1100" dirty="0" smtClean="0">
                          <a:effectLst/>
                        </a:rPr>
                        <a:t>Policy</a:t>
                      </a:r>
                      <a:r>
                        <a:rPr lang="en-GB" sz="1100" baseline="0" dirty="0" smtClean="0">
                          <a:effectLst/>
                        </a:rPr>
                        <a:t> Development and Scrutiny Panel</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Briefing for </a:t>
                      </a:r>
                      <a:r>
                        <a:rPr lang="en-GB" sz="1100" dirty="0" smtClean="0">
                          <a:effectLst/>
                        </a:rPr>
                        <a:t>PDS Panel members.</a:t>
                      </a:r>
                      <a:endParaRPr lang="en-GB" sz="1100" dirty="0">
                        <a:effectLst/>
                        <a:latin typeface="Times New Roman"/>
                        <a:ea typeface="Times New Roman"/>
                      </a:endParaRPr>
                    </a:p>
                  </a:txBody>
                  <a:tcPr marL="32639" marR="32639" marT="0" marB="0"/>
                </a:tc>
              </a:tr>
              <a:tr h="357329">
                <a:tc>
                  <a:txBody>
                    <a:bodyPr/>
                    <a:lstStyle/>
                    <a:p>
                      <a:pPr>
                        <a:spcAft>
                          <a:spcPts val="0"/>
                        </a:spcAft>
                      </a:pPr>
                      <a:r>
                        <a:rPr lang="en-GB" sz="1100" dirty="0" smtClean="0">
                          <a:effectLst/>
                          <a:latin typeface="+mj-lt"/>
                          <a:ea typeface="Times New Roman"/>
                        </a:rPr>
                        <a:t>23</a:t>
                      </a:r>
                      <a:r>
                        <a:rPr lang="en-GB" sz="1100" baseline="30000" dirty="0" smtClean="0">
                          <a:effectLst/>
                          <a:latin typeface="+mj-lt"/>
                          <a:ea typeface="Times New Roman"/>
                        </a:rPr>
                        <a:t>rd</a:t>
                      </a:r>
                      <a:r>
                        <a:rPr lang="en-GB" sz="1100" dirty="0" smtClean="0">
                          <a:effectLst/>
                          <a:latin typeface="+mj-lt"/>
                          <a:ea typeface="Times New Roman"/>
                        </a:rPr>
                        <a:t> November</a:t>
                      </a:r>
                      <a:endParaRPr lang="en-GB" sz="1100" dirty="0">
                        <a:effectLst/>
                        <a:latin typeface="+mj-lt"/>
                        <a:ea typeface="Times New Roman"/>
                      </a:endParaRPr>
                    </a:p>
                  </a:txBody>
                  <a:tcPr marL="32639" marR="32639" marT="0" marB="0"/>
                </a:tc>
                <a:tc>
                  <a:txBody>
                    <a:bodyPr/>
                    <a:lstStyle/>
                    <a:p>
                      <a:pPr>
                        <a:spcAft>
                          <a:spcPts val="0"/>
                        </a:spcAft>
                      </a:pPr>
                      <a:r>
                        <a:rPr lang="en-GB" sz="1100" dirty="0" smtClean="0">
                          <a:effectLst/>
                          <a:latin typeface="+mj-lt"/>
                          <a:ea typeface="Times New Roman"/>
                        </a:rPr>
                        <a:t>Autumn Statement</a:t>
                      </a:r>
                      <a:endParaRPr lang="en-GB" sz="1100" dirty="0">
                        <a:effectLst/>
                        <a:latin typeface="+mj-lt"/>
                        <a:ea typeface="Times New Roman"/>
                      </a:endParaRPr>
                    </a:p>
                  </a:txBody>
                  <a:tcPr marL="32639" marR="32639" marT="0" marB="0"/>
                </a:tc>
                <a:tc>
                  <a:txBody>
                    <a:bodyPr/>
                    <a:lstStyle/>
                    <a:p>
                      <a:pPr marL="342900" lvl="0" indent="-342900">
                        <a:spcAft>
                          <a:spcPts val="0"/>
                        </a:spcAft>
                        <a:buFont typeface="Symbol"/>
                        <a:buChar char=""/>
                      </a:pPr>
                      <a:r>
                        <a:rPr lang="en-GB" sz="1100" kern="1200" dirty="0" smtClean="0">
                          <a:solidFill>
                            <a:schemeClr val="dk1"/>
                          </a:solidFill>
                          <a:effectLst/>
                          <a:latin typeface="+mn-lt"/>
                          <a:ea typeface="+mn-ea"/>
                          <a:cs typeface="+mn-cs"/>
                        </a:rPr>
                        <a:t>Central Government announcement </a:t>
                      </a:r>
                      <a:endParaRPr lang="en-GB" sz="1100" kern="1200" dirty="0">
                        <a:solidFill>
                          <a:schemeClr val="dk1"/>
                        </a:solidFill>
                        <a:effectLst/>
                        <a:latin typeface="+mn-lt"/>
                        <a:ea typeface="+mn-ea"/>
                        <a:cs typeface="+mn-cs"/>
                      </a:endParaRPr>
                    </a:p>
                  </a:txBody>
                  <a:tcPr marL="32639" marR="32639" marT="0" marB="0"/>
                </a:tc>
              </a:tr>
              <a:tr h="357329">
                <a:tc>
                  <a:txBody>
                    <a:bodyPr/>
                    <a:lstStyle/>
                    <a:p>
                      <a:pPr>
                        <a:spcAft>
                          <a:spcPts val="0"/>
                        </a:spcAft>
                      </a:pPr>
                      <a:r>
                        <a:rPr lang="en-GB" sz="1100" dirty="0">
                          <a:effectLst/>
                        </a:rPr>
                        <a:t>28</a:t>
                      </a:r>
                      <a:r>
                        <a:rPr lang="en-GB" sz="1100" baseline="30000" dirty="0">
                          <a:effectLst/>
                        </a:rPr>
                        <a:t>th</a:t>
                      </a:r>
                      <a:r>
                        <a:rPr lang="en-GB" sz="1100" dirty="0">
                          <a:effectLst/>
                        </a:rPr>
                        <a:t> November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Bathavon Forum</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Public Engagement/Consultation</a:t>
                      </a:r>
                      <a:endParaRPr lang="en-GB" sz="1100" dirty="0">
                        <a:effectLst/>
                        <a:latin typeface="Times New Roman"/>
                        <a:ea typeface="Times New Roman"/>
                      </a:endParaRPr>
                    </a:p>
                  </a:txBody>
                  <a:tcPr marL="32639" marR="32639" marT="0" marB="0"/>
                </a:tc>
              </a:tr>
              <a:tr h="296348">
                <a:tc>
                  <a:txBody>
                    <a:bodyPr/>
                    <a:lstStyle/>
                    <a:p>
                      <a:pPr>
                        <a:spcAft>
                          <a:spcPts val="0"/>
                        </a:spcAft>
                      </a:pPr>
                      <a:r>
                        <a:rPr lang="en-GB" sz="1100" dirty="0">
                          <a:effectLst/>
                        </a:rPr>
                        <a:t>29</a:t>
                      </a:r>
                      <a:r>
                        <a:rPr lang="en-GB" sz="1100" baseline="30000" dirty="0">
                          <a:effectLst/>
                        </a:rPr>
                        <a:t>th</a:t>
                      </a:r>
                      <a:r>
                        <a:rPr lang="en-GB" sz="1100" dirty="0">
                          <a:effectLst/>
                        </a:rPr>
                        <a:t> November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Chew Valley Forum</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Public Engagement/Consultation</a:t>
                      </a:r>
                      <a:endParaRPr lang="en-GB" sz="1100" dirty="0">
                        <a:effectLst/>
                        <a:latin typeface="Times New Roman"/>
                        <a:ea typeface="Times New Roman"/>
                      </a:endParaRPr>
                    </a:p>
                  </a:txBody>
                  <a:tcPr marL="32639" marR="32639" marT="0" marB="0"/>
                </a:tc>
              </a:tr>
              <a:tr h="287632">
                <a:tc>
                  <a:txBody>
                    <a:bodyPr/>
                    <a:lstStyle/>
                    <a:p>
                      <a:pPr>
                        <a:spcAft>
                          <a:spcPts val="0"/>
                        </a:spcAft>
                      </a:pPr>
                      <a:r>
                        <a:rPr lang="en-GB" sz="1100" dirty="0">
                          <a:effectLst/>
                        </a:rPr>
                        <a:t>1</a:t>
                      </a:r>
                      <a:r>
                        <a:rPr lang="en-GB" sz="1100" baseline="30000" dirty="0">
                          <a:effectLst/>
                        </a:rPr>
                        <a:t>st</a:t>
                      </a:r>
                      <a:r>
                        <a:rPr lang="en-GB" sz="1100" dirty="0">
                          <a:effectLst/>
                        </a:rPr>
                        <a:t> December</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Bath </a:t>
                      </a:r>
                      <a:r>
                        <a:rPr lang="en-GB" sz="1100" dirty="0" smtClean="0">
                          <a:effectLst/>
                        </a:rPr>
                        <a:t>City Forum</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Public Engagement/Consultation</a:t>
                      </a:r>
                      <a:endParaRPr lang="en-GB" sz="1100" dirty="0">
                        <a:effectLst/>
                        <a:latin typeface="Times New Roman"/>
                        <a:ea typeface="Times New Roman"/>
                      </a:endParaRPr>
                    </a:p>
                  </a:txBody>
                  <a:tcPr marL="32639" marR="32639" marT="0" marB="0"/>
                </a:tc>
              </a:tr>
              <a:tr h="361138">
                <a:tc>
                  <a:txBody>
                    <a:bodyPr/>
                    <a:lstStyle/>
                    <a:p>
                      <a:pPr>
                        <a:spcAft>
                          <a:spcPts val="0"/>
                        </a:spcAft>
                      </a:pPr>
                      <a:r>
                        <a:rPr lang="en-GB" sz="1100" dirty="0" smtClean="0">
                          <a:effectLst/>
                          <a:latin typeface="+mj-lt"/>
                          <a:ea typeface="Times New Roman"/>
                        </a:rPr>
                        <a:t>Early</a:t>
                      </a:r>
                      <a:r>
                        <a:rPr lang="en-GB" sz="1100" baseline="0" dirty="0" smtClean="0">
                          <a:effectLst/>
                          <a:latin typeface="+mj-lt"/>
                          <a:ea typeface="Times New Roman"/>
                        </a:rPr>
                        <a:t> December</a:t>
                      </a:r>
                      <a:endParaRPr lang="en-GB" sz="1100" dirty="0">
                        <a:effectLst/>
                        <a:latin typeface="+mj-lt"/>
                        <a:ea typeface="Times New Roman"/>
                      </a:endParaRPr>
                    </a:p>
                  </a:txBody>
                  <a:tcPr marL="32639" marR="32639" marT="0" marB="0"/>
                </a:tc>
                <a:tc>
                  <a:txBody>
                    <a:bodyPr/>
                    <a:lstStyle/>
                    <a:p>
                      <a:pPr>
                        <a:spcAft>
                          <a:spcPts val="0"/>
                        </a:spcAft>
                      </a:pPr>
                      <a:r>
                        <a:rPr lang="en-GB" sz="1100" dirty="0" smtClean="0">
                          <a:effectLst/>
                          <a:latin typeface="+mj-lt"/>
                          <a:ea typeface="Times New Roman"/>
                        </a:rPr>
                        <a:t>Government Local Government “Settlement” expected</a:t>
                      </a:r>
                      <a:endParaRPr lang="en-GB" sz="1100" dirty="0">
                        <a:effectLst/>
                        <a:latin typeface="+mj-lt"/>
                        <a:ea typeface="Times New Roman"/>
                      </a:endParaRPr>
                    </a:p>
                  </a:txBody>
                  <a:tcPr marL="32639" marR="32639"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GB" sz="1100" kern="1200" dirty="0" smtClean="0">
                          <a:solidFill>
                            <a:schemeClr val="dk1"/>
                          </a:solidFill>
                          <a:effectLst/>
                          <a:latin typeface="+mn-lt"/>
                          <a:ea typeface="+mn-ea"/>
                          <a:cs typeface="+mn-cs"/>
                        </a:rPr>
                        <a:t>Central Government announcement </a:t>
                      </a:r>
                    </a:p>
                    <a:p>
                      <a:pPr marL="342900" lvl="0" indent="-342900">
                        <a:spcAft>
                          <a:spcPts val="0"/>
                        </a:spcAft>
                        <a:buFont typeface="Symbol"/>
                        <a:buChar char=""/>
                      </a:pPr>
                      <a:endParaRPr lang="en-GB" sz="1100" dirty="0">
                        <a:effectLst/>
                        <a:latin typeface="Times New Roman"/>
                        <a:ea typeface="Times New Roman"/>
                      </a:endParaRPr>
                    </a:p>
                  </a:txBody>
                  <a:tcPr marL="32639" marR="32639" marT="0" marB="0"/>
                </a:tc>
              </a:tr>
              <a:tr h="361138">
                <a:tc>
                  <a:txBody>
                    <a:bodyPr/>
                    <a:lstStyle/>
                    <a:p>
                      <a:pPr>
                        <a:spcAft>
                          <a:spcPts val="0"/>
                        </a:spcAft>
                      </a:pPr>
                      <a:r>
                        <a:rPr lang="en-GB" sz="1100" dirty="0" smtClean="0">
                          <a:effectLst/>
                          <a:latin typeface="Times New Roman"/>
                          <a:ea typeface="Times New Roman"/>
                        </a:rPr>
                        <a:t>From 3</a:t>
                      </a:r>
                      <a:r>
                        <a:rPr lang="en-GB" sz="1100" baseline="30000" dirty="0" smtClean="0">
                          <a:effectLst/>
                          <a:latin typeface="Times New Roman"/>
                          <a:ea typeface="Times New Roman"/>
                        </a:rPr>
                        <a:t>rd</a:t>
                      </a:r>
                      <a:r>
                        <a:rPr lang="en-GB" sz="1100" dirty="0" smtClean="0">
                          <a:effectLst/>
                          <a:latin typeface="Times New Roman"/>
                          <a:ea typeface="Times New Roman"/>
                        </a:rPr>
                        <a:t> January</a:t>
                      </a:r>
                      <a:endParaRPr lang="en-GB" sz="1100" dirty="0">
                        <a:effectLst/>
                        <a:latin typeface="Times New Roman"/>
                        <a:ea typeface="Times New Roman"/>
                      </a:endParaRPr>
                    </a:p>
                  </a:txBody>
                  <a:tcPr marL="32639" marR="32639" marT="0" marB="0"/>
                </a:tc>
                <a:tc>
                  <a:txBody>
                    <a:bodyPr/>
                    <a:lstStyle/>
                    <a:p>
                      <a:pPr>
                        <a:spcAft>
                          <a:spcPts val="0"/>
                        </a:spcAft>
                      </a:pPr>
                      <a:r>
                        <a:rPr lang="en-GB" sz="1100" kern="1200" dirty="0" smtClean="0">
                          <a:solidFill>
                            <a:schemeClr val="dk1"/>
                          </a:solidFill>
                          <a:effectLst/>
                          <a:latin typeface="+mj-lt"/>
                          <a:ea typeface="Times New Roman"/>
                          <a:cs typeface="+mn-cs"/>
                        </a:rPr>
                        <a:t>Directorate Plans published</a:t>
                      </a:r>
                      <a:endParaRPr lang="en-GB" sz="1100" kern="1200" dirty="0">
                        <a:solidFill>
                          <a:schemeClr val="dk1"/>
                        </a:solidFill>
                        <a:effectLst/>
                        <a:latin typeface="+mj-lt"/>
                        <a:ea typeface="Times New Roman"/>
                        <a:cs typeface="+mn-cs"/>
                      </a:endParaRPr>
                    </a:p>
                  </a:txBody>
                  <a:tcPr marL="32639" marR="32639" marT="0" marB="0"/>
                </a:tc>
                <a:tc>
                  <a:txBody>
                    <a:bodyPr/>
                    <a:lstStyle/>
                    <a:p>
                      <a:pPr marL="342900" lvl="0" indent="-342900">
                        <a:spcAft>
                          <a:spcPts val="0"/>
                        </a:spcAft>
                        <a:buFont typeface="Symbol"/>
                        <a:buChar char=""/>
                      </a:pPr>
                      <a:r>
                        <a:rPr lang="en-GB" sz="1100" kern="1200" dirty="0" smtClean="0">
                          <a:solidFill>
                            <a:schemeClr val="dk1"/>
                          </a:solidFill>
                          <a:effectLst/>
                          <a:latin typeface="+mn-lt"/>
                          <a:ea typeface="+mn-ea"/>
                          <a:cs typeface="+mn-cs"/>
                        </a:rPr>
                        <a:t>For Policy Development and Scrutiny Panels</a:t>
                      </a:r>
                      <a:endParaRPr lang="en-GB" sz="1100" kern="1200" dirty="0">
                        <a:solidFill>
                          <a:schemeClr val="dk1"/>
                        </a:solidFill>
                        <a:effectLst/>
                        <a:latin typeface="+mn-lt"/>
                        <a:ea typeface="+mn-ea"/>
                        <a:cs typeface="+mn-cs"/>
                      </a:endParaRPr>
                    </a:p>
                  </a:txBody>
                  <a:tcPr marL="32639" marR="32639" marT="0" marB="0"/>
                </a:tc>
              </a:tr>
              <a:tr h="361138">
                <a:tc>
                  <a:txBody>
                    <a:bodyPr/>
                    <a:lstStyle/>
                    <a:p>
                      <a:pPr>
                        <a:spcAft>
                          <a:spcPts val="0"/>
                        </a:spcAft>
                      </a:pPr>
                      <a:r>
                        <a:rPr lang="en-GB" sz="1100" dirty="0">
                          <a:effectLst/>
                        </a:rPr>
                        <a:t>10</a:t>
                      </a:r>
                      <a:r>
                        <a:rPr lang="en-GB" sz="1100" baseline="30000" dirty="0">
                          <a:effectLst/>
                        </a:rPr>
                        <a:t>th</a:t>
                      </a:r>
                      <a:r>
                        <a:rPr lang="en-GB" sz="1100" dirty="0">
                          <a:effectLst/>
                        </a:rPr>
                        <a:t> January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smtClean="0">
                          <a:effectLst/>
                        </a:rPr>
                        <a:t>Planning, Housing and</a:t>
                      </a:r>
                      <a:r>
                        <a:rPr lang="en-GB" sz="1100" baseline="0" dirty="0" smtClean="0">
                          <a:effectLst/>
                        </a:rPr>
                        <a:t> </a:t>
                      </a:r>
                      <a:r>
                        <a:rPr lang="en-GB" sz="1100" dirty="0" smtClean="0">
                          <a:effectLst/>
                        </a:rPr>
                        <a:t>Economic</a:t>
                      </a:r>
                      <a:r>
                        <a:rPr lang="en-GB" sz="1100" baseline="0" dirty="0" smtClean="0">
                          <a:effectLst/>
                        </a:rPr>
                        <a:t> Development</a:t>
                      </a:r>
                      <a:r>
                        <a:rPr lang="en-GB" sz="1100" dirty="0" smtClean="0">
                          <a:effectLst/>
                        </a:rPr>
                        <a:t> Policy</a:t>
                      </a:r>
                      <a:r>
                        <a:rPr lang="en-GB" sz="1100" baseline="0" dirty="0" smtClean="0">
                          <a:effectLst/>
                        </a:rPr>
                        <a:t> Development and Scrutiny </a:t>
                      </a:r>
                      <a:r>
                        <a:rPr lang="en-GB" sz="1100" dirty="0" smtClean="0">
                          <a:effectLst/>
                        </a:rPr>
                        <a:t>Panel</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Scrutiny Panel</a:t>
                      </a:r>
                      <a:endParaRPr lang="en-GB" sz="1100" dirty="0">
                        <a:effectLst/>
                        <a:latin typeface="Times New Roman"/>
                        <a:ea typeface="Times New Roman"/>
                      </a:endParaRPr>
                    </a:p>
                  </a:txBody>
                  <a:tcPr marL="32639" marR="32639" marT="0" marB="0"/>
                </a:tc>
              </a:tr>
              <a:tr h="361138">
                <a:tc>
                  <a:txBody>
                    <a:bodyPr/>
                    <a:lstStyle/>
                    <a:p>
                      <a:pPr>
                        <a:spcAft>
                          <a:spcPts val="0"/>
                        </a:spcAft>
                      </a:pPr>
                      <a:r>
                        <a:rPr lang="en-GB" sz="1100" dirty="0">
                          <a:effectLst/>
                        </a:rPr>
                        <a:t>16</a:t>
                      </a:r>
                      <a:r>
                        <a:rPr lang="en-GB" sz="1100" baseline="30000" dirty="0">
                          <a:effectLst/>
                        </a:rPr>
                        <a:t>th</a:t>
                      </a:r>
                      <a:r>
                        <a:rPr lang="en-GB" sz="1100" dirty="0">
                          <a:effectLst/>
                        </a:rPr>
                        <a:t> January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smtClean="0">
                          <a:effectLst/>
                        </a:rPr>
                        <a:t>Communities, Transport</a:t>
                      </a:r>
                      <a:r>
                        <a:rPr lang="en-GB" sz="1100" baseline="0" dirty="0" smtClean="0">
                          <a:effectLst/>
                        </a:rPr>
                        <a:t> and </a:t>
                      </a:r>
                      <a:r>
                        <a:rPr lang="en-GB" sz="1100" dirty="0" smtClean="0">
                          <a:effectLst/>
                        </a:rPr>
                        <a:t>Environment  Policy Development and Scrutiny Panel</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Scrutiny Panel</a:t>
                      </a:r>
                      <a:endParaRPr lang="en-GB" sz="1100" dirty="0">
                        <a:effectLst/>
                        <a:latin typeface="Times New Roman"/>
                        <a:ea typeface="Times New Roman"/>
                      </a:endParaRPr>
                    </a:p>
                  </a:txBody>
                  <a:tcPr marL="32639" marR="32639" marT="0" marB="0"/>
                </a:tc>
              </a:tr>
              <a:tr h="361138">
                <a:tc>
                  <a:txBody>
                    <a:bodyPr/>
                    <a:lstStyle/>
                    <a:p>
                      <a:pPr>
                        <a:spcAft>
                          <a:spcPts val="0"/>
                        </a:spcAft>
                      </a:pPr>
                      <a:r>
                        <a:rPr lang="en-GB" sz="1100" dirty="0">
                          <a:effectLst/>
                        </a:rPr>
                        <a:t>17</a:t>
                      </a:r>
                      <a:r>
                        <a:rPr lang="en-GB" sz="1100" baseline="30000" dirty="0">
                          <a:effectLst/>
                        </a:rPr>
                        <a:t>th</a:t>
                      </a:r>
                      <a:r>
                        <a:rPr lang="en-GB" sz="1100" dirty="0">
                          <a:effectLst/>
                        </a:rPr>
                        <a:t> January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smtClean="0">
                          <a:effectLst/>
                        </a:rPr>
                        <a:t>Children and Young People Policy</a:t>
                      </a:r>
                      <a:r>
                        <a:rPr lang="en-GB" sz="1100" baseline="0" dirty="0" smtClean="0">
                          <a:effectLst/>
                        </a:rPr>
                        <a:t> </a:t>
                      </a:r>
                      <a:r>
                        <a:rPr lang="en-GB" sz="1100" dirty="0" smtClean="0">
                          <a:effectLst/>
                        </a:rPr>
                        <a:t>Development and Scrutiny Panel</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Scrutiny Panel</a:t>
                      </a:r>
                      <a:endParaRPr lang="en-GB" sz="1100" dirty="0">
                        <a:effectLst/>
                        <a:latin typeface="Times New Roman"/>
                        <a:ea typeface="Times New Roman"/>
                      </a:endParaRPr>
                    </a:p>
                  </a:txBody>
                  <a:tcPr marL="32639" marR="32639" marT="0" marB="0"/>
                </a:tc>
              </a:tr>
              <a:tr h="252767">
                <a:tc>
                  <a:txBody>
                    <a:bodyPr/>
                    <a:lstStyle/>
                    <a:p>
                      <a:pPr>
                        <a:spcAft>
                          <a:spcPts val="0"/>
                        </a:spcAft>
                      </a:pPr>
                      <a:r>
                        <a:rPr lang="en-GB" sz="1100" dirty="0">
                          <a:effectLst/>
                        </a:rPr>
                        <a:t>25</a:t>
                      </a:r>
                      <a:r>
                        <a:rPr lang="en-GB" sz="1100" baseline="30000" dirty="0">
                          <a:effectLst/>
                        </a:rPr>
                        <a:t>th</a:t>
                      </a:r>
                      <a:r>
                        <a:rPr lang="en-GB" sz="1100" dirty="0">
                          <a:effectLst/>
                        </a:rPr>
                        <a:t> January </a:t>
                      </a:r>
                      <a:endParaRPr lang="en-GB" sz="1100" dirty="0">
                        <a:effectLst/>
                        <a:latin typeface="Times New Roman"/>
                        <a:ea typeface="Times New Roman"/>
                      </a:endParaRPr>
                    </a:p>
                  </a:txBody>
                  <a:tcPr marL="32639" marR="32639" marT="0" marB="0"/>
                </a:tc>
                <a:tc>
                  <a:txBody>
                    <a:bodyPr/>
                    <a:lstStyle/>
                    <a:p>
                      <a:pPr>
                        <a:spcAft>
                          <a:spcPts val="0"/>
                        </a:spcAft>
                      </a:pPr>
                      <a:r>
                        <a:rPr lang="en-GB" sz="1100" dirty="0" smtClean="0">
                          <a:effectLst/>
                        </a:rPr>
                        <a:t>Health and Wellbeing Select Committee</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Scrutiny Panel</a:t>
                      </a:r>
                      <a:endParaRPr lang="en-GB" sz="1100" dirty="0">
                        <a:effectLst/>
                        <a:latin typeface="Times New Roman"/>
                        <a:ea typeface="Times New Roman"/>
                      </a:endParaRPr>
                    </a:p>
                  </a:txBody>
                  <a:tcPr marL="32639" marR="32639" marT="0" marB="0"/>
                </a:tc>
              </a:tr>
              <a:tr h="322496">
                <a:tc>
                  <a:txBody>
                    <a:bodyPr/>
                    <a:lstStyle/>
                    <a:p>
                      <a:pPr>
                        <a:spcAft>
                          <a:spcPts val="0"/>
                        </a:spcAft>
                      </a:pPr>
                      <a:r>
                        <a:rPr lang="en-GB" sz="1100" dirty="0" smtClean="0">
                          <a:effectLst/>
                        </a:rPr>
                        <a:t>30</a:t>
                      </a:r>
                      <a:r>
                        <a:rPr lang="en-GB" sz="1100" baseline="30000" dirty="0" smtClean="0">
                          <a:effectLst/>
                        </a:rPr>
                        <a:t>th</a:t>
                      </a:r>
                      <a:r>
                        <a:rPr lang="en-GB" sz="1100" dirty="0" smtClean="0">
                          <a:effectLst/>
                        </a:rPr>
                        <a:t> January </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Resources </a:t>
                      </a:r>
                      <a:r>
                        <a:rPr lang="en-GB" sz="1100" dirty="0" smtClean="0">
                          <a:effectLst/>
                        </a:rPr>
                        <a:t>Policy</a:t>
                      </a:r>
                      <a:r>
                        <a:rPr lang="en-GB" sz="1100" baseline="0" dirty="0" smtClean="0">
                          <a:effectLst/>
                        </a:rPr>
                        <a:t> Development and Scrutiny</a:t>
                      </a:r>
                      <a:r>
                        <a:rPr lang="en-GB" sz="1100" dirty="0" smtClean="0">
                          <a:effectLst/>
                        </a:rPr>
                        <a:t> Panel</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Scrutiny Panel</a:t>
                      </a:r>
                      <a:endParaRPr lang="en-GB" sz="1100" dirty="0">
                        <a:effectLst/>
                        <a:latin typeface="Times New Roman"/>
                        <a:ea typeface="Times New Roman"/>
                      </a:endParaRPr>
                    </a:p>
                  </a:txBody>
                  <a:tcPr marL="32639" marR="32639" marT="0" marB="0"/>
                </a:tc>
              </a:tr>
              <a:tr h="322496">
                <a:tc>
                  <a:txBody>
                    <a:bodyPr/>
                    <a:lstStyle/>
                    <a:p>
                      <a:pPr>
                        <a:spcAft>
                          <a:spcPts val="0"/>
                        </a:spcAft>
                      </a:pPr>
                      <a:r>
                        <a:rPr lang="en-GB" sz="1100" dirty="0" smtClean="0">
                          <a:effectLst/>
                          <a:latin typeface="Times New Roman"/>
                          <a:ea typeface="Times New Roman"/>
                        </a:rPr>
                        <a:t>25 January</a:t>
                      </a:r>
                      <a:endParaRPr lang="en-GB" sz="1100" dirty="0">
                        <a:effectLst/>
                        <a:latin typeface="Times New Roman"/>
                        <a:ea typeface="Times New Roman"/>
                      </a:endParaRPr>
                    </a:p>
                  </a:txBody>
                  <a:tcPr marL="32639" marR="32639" marT="0" marB="0"/>
                </a:tc>
                <a:tc>
                  <a:txBody>
                    <a:bodyPr/>
                    <a:lstStyle/>
                    <a:p>
                      <a:pPr>
                        <a:spcAft>
                          <a:spcPts val="0"/>
                        </a:spcAft>
                      </a:pPr>
                      <a:r>
                        <a:rPr lang="en-GB" sz="1100" kern="1200" dirty="0" smtClean="0">
                          <a:solidFill>
                            <a:schemeClr val="dk1"/>
                          </a:solidFill>
                          <a:effectLst/>
                          <a:latin typeface="+mj-lt"/>
                          <a:ea typeface="Times New Roman"/>
                          <a:cs typeface="+mn-cs"/>
                        </a:rPr>
                        <a:t>Cabinet budget papers published</a:t>
                      </a:r>
                      <a:endParaRPr lang="en-GB" sz="1100" kern="1200" dirty="0">
                        <a:solidFill>
                          <a:schemeClr val="dk1"/>
                        </a:solidFill>
                        <a:effectLst/>
                        <a:latin typeface="+mj-lt"/>
                        <a:ea typeface="Times New Roman"/>
                        <a:cs typeface="+mn-cs"/>
                      </a:endParaRPr>
                    </a:p>
                  </a:txBody>
                  <a:tcPr marL="32639" marR="32639" marT="0" marB="0"/>
                </a:tc>
                <a:tc>
                  <a:txBody>
                    <a:bodyPr/>
                    <a:lstStyle/>
                    <a:p>
                      <a:pPr marL="342900" lvl="0" indent="-342900">
                        <a:spcAft>
                          <a:spcPts val="0"/>
                        </a:spcAft>
                        <a:buFont typeface="Symbol"/>
                        <a:buChar char=""/>
                      </a:pPr>
                      <a:r>
                        <a:rPr lang="en-GB" sz="1100" kern="1200" baseline="0" dirty="0" smtClean="0">
                          <a:solidFill>
                            <a:schemeClr val="dk1"/>
                          </a:solidFill>
                          <a:effectLst/>
                          <a:latin typeface="+mn-lt"/>
                          <a:ea typeface="+mn-ea"/>
                          <a:cs typeface="+mn-cs"/>
                        </a:rPr>
                        <a:t>Papers available</a:t>
                      </a:r>
                      <a:endParaRPr lang="en-GB" sz="1100" kern="1200" baseline="0" dirty="0">
                        <a:solidFill>
                          <a:schemeClr val="dk1"/>
                        </a:solidFill>
                        <a:effectLst/>
                        <a:latin typeface="+mn-lt"/>
                        <a:ea typeface="+mn-ea"/>
                        <a:cs typeface="+mn-cs"/>
                      </a:endParaRPr>
                    </a:p>
                  </a:txBody>
                  <a:tcPr marL="32639" marR="32639" marT="0" marB="0"/>
                </a:tc>
              </a:tr>
              <a:tr h="322496">
                <a:tc>
                  <a:txBody>
                    <a:bodyPr/>
                    <a:lstStyle/>
                    <a:p>
                      <a:pPr>
                        <a:spcAft>
                          <a:spcPts val="0"/>
                        </a:spcAft>
                      </a:pPr>
                      <a:r>
                        <a:rPr lang="en-GB" sz="1100" dirty="0">
                          <a:effectLst/>
                        </a:rPr>
                        <a:t>1</a:t>
                      </a:r>
                      <a:r>
                        <a:rPr lang="en-GB" sz="1100" baseline="30000" dirty="0">
                          <a:effectLst/>
                        </a:rPr>
                        <a:t>st</a:t>
                      </a:r>
                      <a:r>
                        <a:rPr lang="en-GB" sz="1100" dirty="0">
                          <a:effectLst/>
                        </a:rPr>
                        <a:t> February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Cabinet Meeting</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Set Budget</a:t>
                      </a:r>
                      <a:endParaRPr lang="en-GB" sz="1100" dirty="0">
                        <a:effectLst/>
                        <a:latin typeface="Times New Roman"/>
                        <a:ea typeface="Times New Roman"/>
                      </a:endParaRPr>
                    </a:p>
                  </a:txBody>
                  <a:tcPr marL="32639" marR="32639" marT="0" marB="0"/>
                </a:tc>
              </a:tr>
              <a:tr h="355779">
                <a:tc>
                  <a:txBody>
                    <a:bodyPr/>
                    <a:lstStyle/>
                    <a:p>
                      <a:pPr>
                        <a:spcAft>
                          <a:spcPts val="0"/>
                        </a:spcAft>
                      </a:pPr>
                      <a:r>
                        <a:rPr lang="en-GB" sz="1100" dirty="0">
                          <a:effectLst/>
                        </a:rPr>
                        <a:t>14</a:t>
                      </a:r>
                      <a:r>
                        <a:rPr lang="en-GB" sz="1100" baseline="30000" dirty="0">
                          <a:effectLst/>
                        </a:rPr>
                        <a:t>th</a:t>
                      </a:r>
                      <a:r>
                        <a:rPr lang="en-GB" sz="1100" dirty="0">
                          <a:effectLst/>
                        </a:rPr>
                        <a:t> February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Council Budget Meeting</a:t>
                      </a:r>
                      <a:endParaRPr lang="en-GB" sz="1100" dirty="0">
                        <a:effectLst/>
                        <a:latin typeface="Times New Roman"/>
                        <a:ea typeface="Times New Roman"/>
                      </a:endParaRPr>
                    </a:p>
                  </a:txBody>
                  <a:tcPr marL="32639" marR="32639" marT="0" marB="0"/>
                </a:tc>
                <a:tc>
                  <a:txBody>
                    <a:bodyPr/>
                    <a:lstStyle/>
                    <a:p>
                      <a:pPr marL="342900" lvl="0" indent="-342900">
                        <a:spcAft>
                          <a:spcPts val="0"/>
                        </a:spcAft>
                        <a:buFont typeface="Symbol"/>
                        <a:buChar char=""/>
                      </a:pPr>
                      <a:r>
                        <a:rPr lang="en-GB" sz="1100" dirty="0">
                          <a:effectLst/>
                        </a:rPr>
                        <a:t>Agree Budget</a:t>
                      </a:r>
                      <a:endParaRPr lang="en-GB" sz="1100" dirty="0">
                        <a:effectLst/>
                        <a:latin typeface="Times New Roman"/>
                        <a:ea typeface="Times New Roman"/>
                      </a:endParaRPr>
                    </a:p>
                  </a:txBody>
                  <a:tcPr marL="32639" marR="32639" marT="0" marB="0"/>
                </a:tc>
              </a:tr>
              <a:tr h="180569">
                <a:tc>
                  <a:txBody>
                    <a:bodyPr/>
                    <a:lstStyle/>
                    <a:p>
                      <a:pPr>
                        <a:spcAft>
                          <a:spcPts val="0"/>
                        </a:spcAft>
                      </a:pPr>
                      <a:r>
                        <a:rPr lang="en-GB" sz="1100" dirty="0">
                          <a:effectLst/>
                        </a:rPr>
                        <a:t>23</a:t>
                      </a:r>
                      <a:r>
                        <a:rPr lang="en-GB" sz="1100" baseline="30000" dirty="0">
                          <a:effectLst/>
                        </a:rPr>
                        <a:t>rd</a:t>
                      </a:r>
                      <a:r>
                        <a:rPr lang="en-GB" sz="1100" dirty="0">
                          <a:effectLst/>
                        </a:rPr>
                        <a:t> February</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Reserve Cabinet Meeting</a:t>
                      </a:r>
                      <a:endParaRPr lang="en-GB" sz="1100" dirty="0">
                        <a:effectLst/>
                        <a:latin typeface="Times New Roman"/>
                        <a:ea typeface="Times New Roman"/>
                      </a:endParaRPr>
                    </a:p>
                  </a:txBody>
                  <a:tcPr marL="32639" marR="32639" marT="0" marB="0"/>
                </a:tc>
                <a:tc>
                  <a:txBody>
                    <a:bodyPr/>
                    <a:lstStyle/>
                    <a:p>
                      <a:pPr>
                        <a:spcAft>
                          <a:spcPts val="0"/>
                        </a:spcAft>
                      </a:pPr>
                      <a:r>
                        <a:rPr lang="en-GB" sz="1100" dirty="0">
                          <a:effectLst/>
                        </a:rPr>
                        <a:t> </a:t>
                      </a:r>
                      <a:endParaRPr lang="en-GB" sz="1100" dirty="0">
                        <a:effectLst/>
                        <a:latin typeface="Times New Roman"/>
                        <a:ea typeface="Times New Roman"/>
                      </a:endParaRPr>
                    </a:p>
                  </a:txBody>
                  <a:tcPr marL="32639" marR="32639" marT="0" marB="0"/>
                </a:tc>
              </a:tr>
            </a:tbl>
          </a:graphicData>
        </a:graphic>
      </p:graphicFrame>
    </p:spTree>
    <p:extLst>
      <p:ext uri="{BB962C8B-B14F-4D97-AF65-F5344CB8AC3E}">
        <p14:creationId xmlns:p14="http://schemas.microsoft.com/office/powerpoint/2010/main" val="2848881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7" t="3379" r="1156" b="2095"/>
          <a:stretch/>
        </p:blipFill>
        <p:spPr bwMode="auto">
          <a:xfrm>
            <a:off x="0" y="908720"/>
            <a:ext cx="914400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878904" y="-90264"/>
            <a:ext cx="8229600" cy="1143000"/>
          </a:xfrm>
        </p:spPr>
        <p:txBody>
          <a:bodyPr/>
          <a:lstStyle/>
          <a:p>
            <a:pPr algn="r"/>
            <a:r>
              <a:rPr lang="en-GB" sz="4000" dirty="0" smtClean="0">
                <a:latin typeface="Calibri" panose="020F0502020204030204" pitchFamily="34" charset="0"/>
              </a:rPr>
              <a:t>Our Priorities</a:t>
            </a:r>
            <a:endParaRPr lang="en-GB" sz="4000" dirty="0">
              <a:latin typeface="Calibri" panose="020F0502020204030204" pitchFamily="34" charset="0"/>
            </a:endParaRPr>
          </a:p>
        </p:txBody>
      </p:sp>
    </p:spTree>
    <p:extLst>
      <p:ext uri="{BB962C8B-B14F-4D97-AF65-F5344CB8AC3E}">
        <p14:creationId xmlns:p14="http://schemas.microsoft.com/office/powerpoint/2010/main" val="3084275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30" y="772236"/>
            <a:ext cx="7558573" cy="539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3"/>
          <p:cNvSpPr>
            <a:spLocks noGrp="1"/>
          </p:cNvSpPr>
          <p:nvPr>
            <p:ph type="title"/>
          </p:nvPr>
        </p:nvSpPr>
        <p:spPr>
          <a:xfrm>
            <a:off x="2374477" y="162720"/>
            <a:ext cx="6911975" cy="609516"/>
          </a:xfrm>
        </p:spPr>
        <p:txBody>
          <a:bodyPr>
            <a:noAutofit/>
          </a:bodyPr>
          <a:lstStyle/>
          <a:p>
            <a:r>
              <a:rPr lang="en-US" altLang="en-US" sz="4000" b="1" dirty="0" smtClean="0">
                <a:latin typeface="Calibri" panose="020F0502020204030204" pitchFamily="34" charset="0"/>
              </a:rPr>
              <a:t>Our budget: income</a:t>
            </a:r>
            <a:endParaRPr lang="en-US" altLang="en-US" sz="4000" b="1" dirty="0">
              <a:latin typeface="Calibri" panose="020F0502020204030204" pitchFamily="34" charset="0"/>
            </a:endParaRPr>
          </a:p>
        </p:txBody>
      </p:sp>
    </p:spTree>
    <p:extLst>
      <p:ext uri="{BB962C8B-B14F-4D97-AF65-F5344CB8AC3E}">
        <p14:creationId xmlns:p14="http://schemas.microsoft.com/office/powerpoint/2010/main" val="8506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35"/>
          <p:cNvSpPr/>
          <p:nvPr/>
        </p:nvSpPr>
        <p:spPr bwMode="gray">
          <a:xfrm>
            <a:off x="1475364" y="1299464"/>
            <a:ext cx="7387276"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en-US" b="1" dirty="0">
                <a:solidFill>
                  <a:srgbClr val="646464"/>
                </a:solidFill>
                <a:cs typeface="Arial" charset="0"/>
              </a:rPr>
              <a:t>We have made good progress </a:t>
            </a:r>
            <a:r>
              <a:rPr lang="en-US" b="1" dirty="0" smtClean="0">
                <a:solidFill>
                  <a:srgbClr val="646464"/>
                </a:solidFill>
                <a:cs typeface="Arial" charset="0"/>
              </a:rPr>
              <a:t>on </a:t>
            </a:r>
            <a:r>
              <a:rPr lang="en-US" b="1" dirty="0">
                <a:solidFill>
                  <a:srgbClr val="646464"/>
                </a:solidFill>
                <a:cs typeface="Arial" charset="0"/>
              </a:rPr>
              <a:t>delivering </a:t>
            </a:r>
            <a:r>
              <a:rPr lang="en-US" b="1" dirty="0" smtClean="0">
                <a:solidFill>
                  <a:srgbClr val="646464"/>
                </a:solidFill>
                <a:cs typeface="Arial" charset="0"/>
              </a:rPr>
              <a:t>savings</a:t>
            </a:r>
            <a:endParaRPr lang="en-US" b="1" dirty="0">
              <a:solidFill>
                <a:srgbClr val="646464"/>
              </a:solidFill>
              <a:cs typeface="Arial" charset="0"/>
            </a:endParaRPr>
          </a:p>
        </p:txBody>
      </p:sp>
      <p:sp>
        <p:nvSpPr>
          <p:cNvPr id="2" name="Title 1"/>
          <p:cNvSpPr>
            <a:spLocks noGrp="1"/>
          </p:cNvSpPr>
          <p:nvPr>
            <p:ph type="title"/>
          </p:nvPr>
        </p:nvSpPr>
        <p:spPr>
          <a:xfrm>
            <a:off x="2195739" y="116635"/>
            <a:ext cx="7349753" cy="792163"/>
          </a:xfrm>
        </p:spPr>
        <p:txBody>
          <a:bodyPr/>
          <a:lstStyle/>
          <a:p>
            <a:r>
              <a:rPr lang="en-GB" dirty="0" smtClean="0"/>
              <a:t>Key messages for this evening</a:t>
            </a:r>
            <a:endParaRPr lang="en-GB" dirty="0"/>
          </a:p>
        </p:txBody>
      </p:sp>
      <p:pic>
        <p:nvPicPr>
          <p:cNvPr id="3"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0689" y="188913"/>
            <a:ext cx="156403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6948264" y="6453342"/>
            <a:ext cx="2133600" cy="3651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078845C8-F4D9-4CE8-8B3F-A33558FF86CD}" type="slidenum">
              <a:rPr lang="en-GB" sz="1600" smtClean="0">
                <a:solidFill>
                  <a:srgbClr val="FFFFFF"/>
                </a:solidFill>
              </a:rPr>
              <a:pPr algn="r"/>
              <a:t>3</a:t>
            </a:fld>
            <a:endParaRPr lang="en-GB" sz="1600" dirty="0">
              <a:solidFill>
                <a:srgbClr val="FFFFFF"/>
              </a:solidFill>
            </a:endParaRPr>
          </a:p>
        </p:txBody>
      </p:sp>
      <p:cxnSp>
        <p:nvCxnSpPr>
          <p:cNvPr id="7" name="Straight Connector 6"/>
          <p:cNvCxnSpPr/>
          <p:nvPr/>
        </p:nvCxnSpPr>
        <p:spPr>
          <a:xfrm>
            <a:off x="467548" y="908720"/>
            <a:ext cx="84859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Abgerundetes Rechteck 35"/>
          <p:cNvSpPr/>
          <p:nvPr/>
        </p:nvSpPr>
        <p:spPr bwMode="gray">
          <a:xfrm>
            <a:off x="1475363" y="2815778"/>
            <a:ext cx="7387277" cy="109607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en-US" b="1" dirty="0" smtClean="0">
                <a:solidFill>
                  <a:srgbClr val="646464"/>
                </a:solidFill>
                <a:cs typeface="Arial" charset="0"/>
              </a:rPr>
              <a:t>But there </a:t>
            </a:r>
            <a:r>
              <a:rPr lang="en-US" b="1" dirty="0">
                <a:solidFill>
                  <a:srgbClr val="646464"/>
                </a:solidFill>
                <a:cs typeface="Arial" charset="0"/>
              </a:rPr>
              <a:t>remains a </a:t>
            </a:r>
            <a:r>
              <a:rPr lang="en-US" b="1" dirty="0" smtClean="0">
                <a:solidFill>
                  <a:srgbClr val="646464"/>
                </a:solidFill>
                <a:cs typeface="Arial" charset="0"/>
              </a:rPr>
              <a:t>very big </a:t>
            </a:r>
            <a:r>
              <a:rPr lang="en-US" b="1" dirty="0">
                <a:solidFill>
                  <a:srgbClr val="646464"/>
                </a:solidFill>
                <a:cs typeface="Arial" charset="0"/>
              </a:rPr>
              <a:t>budget </a:t>
            </a:r>
            <a:r>
              <a:rPr lang="en-US" b="1" dirty="0" smtClean="0">
                <a:solidFill>
                  <a:srgbClr val="646464"/>
                </a:solidFill>
                <a:cs typeface="Arial" charset="0"/>
              </a:rPr>
              <a:t>challenge</a:t>
            </a:r>
            <a:r>
              <a:rPr lang="en-US" dirty="0" smtClean="0">
                <a:solidFill>
                  <a:srgbClr val="646464"/>
                </a:solidFill>
                <a:cs typeface="Arial" charset="0"/>
              </a:rPr>
              <a:t> </a:t>
            </a:r>
            <a:endParaRPr lang="en-US" dirty="0">
              <a:solidFill>
                <a:srgbClr val="646464"/>
              </a:solidFill>
              <a:cs typeface="Arial" charset="0"/>
            </a:endParaRPr>
          </a:p>
        </p:txBody>
      </p:sp>
      <p:sp>
        <p:nvSpPr>
          <p:cNvPr id="9" name="Ellipse 33"/>
          <p:cNvSpPr/>
          <p:nvPr/>
        </p:nvSpPr>
        <p:spPr bwMode="gray">
          <a:xfrm>
            <a:off x="401072" y="1406477"/>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rPr>
              <a:t>1</a:t>
            </a:r>
          </a:p>
        </p:txBody>
      </p:sp>
      <p:sp>
        <p:nvSpPr>
          <p:cNvPr id="10" name="Rad 1"/>
          <p:cNvSpPr/>
          <p:nvPr/>
        </p:nvSpPr>
        <p:spPr bwMode="gray">
          <a:xfrm>
            <a:off x="273049" y="1268760"/>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
        <p:nvSpPr>
          <p:cNvPr id="12" name="Ellipse 33"/>
          <p:cNvSpPr/>
          <p:nvPr/>
        </p:nvSpPr>
        <p:spPr bwMode="gray">
          <a:xfrm>
            <a:off x="401072" y="2867601"/>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rPr>
              <a:t>2</a:t>
            </a:r>
          </a:p>
        </p:txBody>
      </p:sp>
      <p:sp>
        <p:nvSpPr>
          <p:cNvPr id="13" name="Rad 1"/>
          <p:cNvSpPr/>
          <p:nvPr/>
        </p:nvSpPr>
        <p:spPr bwMode="gray">
          <a:xfrm>
            <a:off x="273049" y="2739578"/>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
        <p:nvSpPr>
          <p:cNvPr id="14" name="Abgerundetes Rechteck 35"/>
          <p:cNvSpPr/>
          <p:nvPr/>
        </p:nvSpPr>
        <p:spPr bwMode="gray">
          <a:xfrm>
            <a:off x="1446641" y="4342293"/>
            <a:ext cx="7416000" cy="1197763"/>
          </a:xfrm>
          <a:prstGeom prst="rect">
            <a:avLst/>
          </a:prstGeom>
          <a:solidFill>
            <a:srgbClr val="F0F0F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720000" tIns="72000" rIns="108000" bIns="72000" anchor="ctr"/>
          <a:lstStyle/>
          <a:p>
            <a:pPr indent="-190500" defTabSz="801688" eaLnBrk="0" hangingPunct="0">
              <a:lnSpc>
                <a:spcPct val="95000"/>
              </a:lnSpc>
              <a:spcAft>
                <a:spcPts val="800"/>
              </a:spcAft>
              <a:buClr>
                <a:srgbClr val="969696"/>
              </a:buClr>
              <a:defRPr/>
            </a:pPr>
            <a:r>
              <a:rPr lang="en-US" b="1" dirty="0" smtClean="0">
                <a:solidFill>
                  <a:srgbClr val="646464"/>
                </a:solidFill>
                <a:cs typeface="Arial" charset="0"/>
              </a:rPr>
              <a:t>So we need your help</a:t>
            </a:r>
            <a:endParaRPr lang="en-US" dirty="0">
              <a:solidFill>
                <a:srgbClr val="646464"/>
              </a:solidFill>
              <a:cs typeface="Arial" charset="0"/>
            </a:endParaRPr>
          </a:p>
        </p:txBody>
      </p:sp>
      <p:sp>
        <p:nvSpPr>
          <p:cNvPr id="15" name="Ellipse 33"/>
          <p:cNvSpPr/>
          <p:nvPr/>
        </p:nvSpPr>
        <p:spPr bwMode="gray">
          <a:xfrm>
            <a:off x="401072" y="4359948"/>
            <a:ext cx="1043420" cy="104342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r>
              <a:rPr lang="en-US" sz="4800" b="1" dirty="0">
                <a:solidFill>
                  <a:srgbClr val="FFFFFF"/>
                </a:solidFill>
              </a:rPr>
              <a:t>3</a:t>
            </a:r>
          </a:p>
        </p:txBody>
      </p:sp>
      <p:sp>
        <p:nvSpPr>
          <p:cNvPr id="16" name="Rad 1"/>
          <p:cNvSpPr/>
          <p:nvPr/>
        </p:nvSpPr>
        <p:spPr bwMode="gray">
          <a:xfrm>
            <a:off x="273049" y="4231925"/>
            <a:ext cx="1299466" cy="1299466"/>
          </a:xfrm>
          <a:prstGeom prst="donut">
            <a:avLst>
              <a:gd name="adj" fmla="val 11326"/>
            </a:avLst>
          </a:prstGeom>
          <a:solidFill>
            <a:srgbClr val="00AEEF"/>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ctr"/>
            <a:endParaRPr lang="en-US" dirty="0">
              <a:solidFill>
                <a:srgbClr val="000000"/>
              </a:solidFill>
            </a:endParaRPr>
          </a:p>
        </p:txBody>
      </p:sp>
    </p:spTree>
    <p:extLst>
      <p:ext uri="{BB962C8B-B14F-4D97-AF65-F5344CB8AC3E}">
        <p14:creationId xmlns:p14="http://schemas.microsoft.com/office/powerpoint/2010/main" val="1279793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2366385" y="276008"/>
            <a:ext cx="6911975" cy="609516"/>
          </a:xfrm>
        </p:spPr>
        <p:txBody>
          <a:bodyPr>
            <a:noAutofit/>
          </a:bodyPr>
          <a:lstStyle/>
          <a:p>
            <a:r>
              <a:rPr lang="en-US" altLang="en-US" sz="4000" b="1" dirty="0" smtClean="0">
                <a:latin typeface="Calibri" panose="020F0502020204030204" pitchFamily="34" charset="0"/>
              </a:rPr>
              <a:t>Our budget: spending</a:t>
            </a:r>
            <a:endParaRPr lang="en-US" altLang="en-US" sz="4000" b="1"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80" y="981777"/>
            <a:ext cx="8884118" cy="565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27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5799294"/>
              </p:ext>
            </p:extLst>
          </p:nvPr>
        </p:nvGraphicFramePr>
        <p:xfrm>
          <a:off x="98041" y="20869"/>
          <a:ext cx="8560438" cy="5926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604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249648016"/>
              </p:ext>
            </p:extLst>
          </p:nvPr>
        </p:nvGraphicFramePr>
        <p:xfrm>
          <a:off x="1068152" y="922492"/>
          <a:ext cx="6732571" cy="490781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32025" y="123619"/>
            <a:ext cx="6911975" cy="609516"/>
          </a:xfrm>
        </p:spPr>
        <p:txBody>
          <a:bodyPr>
            <a:noAutofit/>
          </a:bodyPr>
          <a:lstStyle/>
          <a:p>
            <a:r>
              <a:rPr lang="en-US" altLang="en-US" sz="2800" dirty="0" smtClean="0">
                <a:latin typeface="Calibri" panose="020F0502020204030204" pitchFamily="34" charset="0"/>
              </a:rPr>
              <a:t>Savings already in place- including £12m in progress 2016/17</a:t>
            </a:r>
            <a:endParaRPr lang="en-US" altLang="en-US" sz="2800" dirty="0">
              <a:latin typeface="Calibri" panose="020F050202020403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690926182"/>
              </p:ext>
            </p:extLst>
          </p:nvPr>
        </p:nvGraphicFramePr>
        <p:xfrm>
          <a:off x="356048" y="922492"/>
          <a:ext cx="8164865" cy="4968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067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640615308"/>
              </p:ext>
            </p:extLst>
          </p:nvPr>
        </p:nvGraphicFramePr>
        <p:xfrm>
          <a:off x="801111" y="234668"/>
          <a:ext cx="7363754" cy="5162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02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725" y="2198164"/>
            <a:ext cx="8915400" cy="1143000"/>
          </a:xfrm>
        </p:spPr>
        <p:txBody>
          <a:bodyPr>
            <a:normAutofit/>
          </a:bodyPr>
          <a:lstStyle/>
          <a:p>
            <a:pPr algn="ctr"/>
            <a:r>
              <a:rPr lang="en-GB" sz="4000" b="1" dirty="0" smtClean="0">
                <a:latin typeface="Calibri" panose="020F0502020204030204" pitchFamily="34" charset="0"/>
              </a:rPr>
              <a:t>Update on our overall </a:t>
            </a:r>
            <a:r>
              <a:rPr lang="en-GB" sz="4000" dirty="0">
                <a:latin typeface="Calibri" panose="020F0502020204030204" pitchFamily="34" charset="0"/>
              </a:rPr>
              <a:t>p</a:t>
            </a:r>
            <a:r>
              <a:rPr lang="en-GB" sz="4000" b="1" dirty="0" smtClean="0">
                <a:latin typeface="Calibri" panose="020F0502020204030204" pitchFamily="34" charset="0"/>
              </a:rPr>
              <a:t>osition</a:t>
            </a: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6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12776"/>
            <a:ext cx="9144000"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3" name="Title 1"/>
          <p:cNvSpPr>
            <a:spLocks noGrp="1"/>
          </p:cNvSpPr>
          <p:nvPr>
            <p:ph type="title"/>
          </p:nvPr>
        </p:nvSpPr>
        <p:spPr>
          <a:xfrm>
            <a:off x="2443796" y="116632"/>
            <a:ext cx="6448688" cy="1224136"/>
          </a:xfrm>
        </p:spPr>
        <p:txBody>
          <a:bodyPr/>
          <a:lstStyle/>
          <a:p>
            <a:pPr algn="r"/>
            <a:r>
              <a:rPr lang="en-GB" altLang="en-US" dirty="0" smtClean="0">
                <a:latin typeface="Calibri" panose="020F0502020204030204" pitchFamily="34" charset="0"/>
              </a:rPr>
              <a:t>National Local Authority funding </a:t>
            </a:r>
            <a:br>
              <a:rPr lang="en-GB" altLang="en-US" dirty="0" smtClean="0">
                <a:latin typeface="Calibri" panose="020F0502020204030204" pitchFamily="34" charset="0"/>
              </a:rPr>
            </a:br>
            <a:r>
              <a:rPr lang="en-GB" altLang="en-US" dirty="0" smtClean="0">
                <a:latin typeface="Calibri" panose="020F0502020204030204" pitchFamily="34" charset="0"/>
              </a:rPr>
              <a:t>and expenditure</a:t>
            </a:r>
            <a:endParaRPr lang="en-GB" altLang="en-US" dirty="0">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83" y="1578543"/>
            <a:ext cx="8489482" cy="4013735"/>
          </a:xfrm>
          <a:prstGeom prst="rect">
            <a:avLst/>
          </a:prstGeom>
        </p:spPr>
      </p:pic>
      <p:sp>
        <p:nvSpPr>
          <p:cNvPr id="6" name="TextBox 5"/>
          <p:cNvSpPr txBox="1"/>
          <p:nvPr/>
        </p:nvSpPr>
        <p:spPr>
          <a:xfrm>
            <a:off x="298383" y="5667494"/>
            <a:ext cx="6785811" cy="307777"/>
          </a:xfrm>
          <a:prstGeom prst="rect">
            <a:avLst/>
          </a:prstGeom>
          <a:noFill/>
        </p:spPr>
        <p:txBody>
          <a:bodyPr wrap="square" rtlCol="0">
            <a:spAutoFit/>
          </a:bodyPr>
          <a:lstStyle/>
          <a:p>
            <a:r>
              <a:rPr lang="en-GB" sz="1400" dirty="0" smtClean="0"/>
              <a:t>Source: LGA – Future Funding Outlook for Councils 2019/20 – 2015 Update </a:t>
            </a:r>
            <a:endParaRPr lang="en-GB" sz="1400" dirty="0"/>
          </a:p>
        </p:txBody>
      </p:sp>
    </p:spTree>
    <p:extLst>
      <p:ext uri="{BB962C8B-B14F-4D97-AF65-F5344CB8AC3E}">
        <p14:creationId xmlns:p14="http://schemas.microsoft.com/office/powerpoint/2010/main" val="214204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243" y="1064774"/>
            <a:ext cx="7489825" cy="4610811"/>
          </a:xfrm>
        </p:spPr>
        <p:txBody>
          <a:bodyPr/>
          <a:lstStyle/>
          <a:p>
            <a:pPr lvl="0">
              <a:spcAft>
                <a:spcPts val="0"/>
              </a:spcAft>
              <a:buFont typeface="Arial" panose="020B0604020202020204" pitchFamily="34" charset="0"/>
              <a:buChar char="•"/>
            </a:pPr>
            <a:r>
              <a:rPr lang="en-GB" sz="3600" dirty="0">
                <a:ea typeface="Calibri"/>
                <a:cs typeface="Times New Roman"/>
              </a:rPr>
              <a:t>Equivalent to £168 for every man, woman and child alive today in the </a:t>
            </a:r>
            <a:r>
              <a:rPr lang="en-GB" sz="3600" dirty="0" smtClean="0">
                <a:ea typeface="Calibri"/>
                <a:cs typeface="Times New Roman"/>
              </a:rPr>
              <a:t>UK</a:t>
            </a:r>
          </a:p>
          <a:p>
            <a:pPr lvl="0">
              <a:spcAft>
                <a:spcPts val="0"/>
              </a:spcAft>
              <a:buFont typeface="Arial" panose="020B0604020202020204" pitchFamily="34" charset="0"/>
              <a:buChar char="•"/>
            </a:pPr>
            <a:r>
              <a:rPr lang="en-GB" sz="3600" dirty="0" smtClean="0">
                <a:ea typeface="Calibri"/>
                <a:cs typeface="Times New Roman"/>
              </a:rPr>
              <a:t>Equivalent </a:t>
            </a:r>
            <a:r>
              <a:rPr lang="en-GB" sz="3600" dirty="0">
                <a:ea typeface="Calibri"/>
                <a:cs typeface="Times New Roman"/>
              </a:rPr>
              <a:t>to </a:t>
            </a:r>
            <a:r>
              <a:rPr lang="en-GB" sz="3600" dirty="0" smtClean="0">
                <a:ea typeface="Calibri"/>
                <a:cs typeface="Times New Roman"/>
              </a:rPr>
              <a:t>paying for 13.5 </a:t>
            </a:r>
            <a:r>
              <a:rPr lang="en-GB" sz="3600" dirty="0">
                <a:ea typeface="Calibri"/>
                <a:cs typeface="Times New Roman"/>
              </a:rPr>
              <a:t>new Wembley Stadiums </a:t>
            </a:r>
            <a:endParaRPr lang="en-GB" sz="3600" dirty="0" smtClean="0">
              <a:ea typeface="Calibri"/>
              <a:cs typeface="Times New Roman"/>
            </a:endParaRPr>
          </a:p>
          <a:p>
            <a:pPr lvl="0">
              <a:spcAft>
                <a:spcPts val="0"/>
              </a:spcAft>
              <a:buFont typeface="Arial" panose="020B0604020202020204" pitchFamily="34" charset="0"/>
              <a:buChar char="•"/>
            </a:pPr>
            <a:r>
              <a:rPr lang="en-GB" sz="3600" dirty="0" smtClean="0">
                <a:ea typeface="Calibri"/>
              </a:rPr>
              <a:t>Or </a:t>
            </a:r>
            <a:r>
              <a:rPr lang="en-GB" sz="3600" dirty="0">
                <a:ea typeface="Calibri"/>
              </a:rPr>
              <a:t>a 30% rise in Council Tax </a:t>
            </a:r>
            <a:endParaRPr lang="en-GB" sz="3600" dirty="0"/>
          </a:p>
        </p:txBody>
      </p:sp>
    </p:spTree>
    <p:extLst>
      <p:ext uri="{BB962C8B-B14F-4D97-AF65-F5344CB8AC3E}">
        <p14:creationId xmlns:p14="http://schemas.microsoft.com/office/powerpoint/2010/main" val="85891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049584771"/>
              </p:ext>
            </p:extLst>
          </p:nvPr>
        </p:nvGraphicFramePr>
        <p:xfrm>
          <a:off x="-38100" y="154002"/>
          <a:ext cx="9296400" cy="605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66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54782" y="44624"/>
            <a:ext cx="6393682" cy="1012651"/>
          </a:xfrm>
        </p:spPr>
        <p:txBody>
          <a:bodyPr>
            <a:normAutofit/>
          </a:bodyPr>
          <a:lstStyle/>
          <a:p>
            <a:pPr algn="r"/>
            <a:r>
              <a:rPr lang="en-GB" sz="4000" b="1" dirty="0" smtClean="0">
                <a:latin typeface="Calibri" panose="020F0502020204030204" pitchFamily="34" charset="0"/>
              </a:rPr>
              <a:t>The scale of our challenge</a:t>
            </a:r>
            <a:endParaRPr lang="en-GB" sz="4000" b="1" dirty="0">
              <a:latin typeface="Calibri" panose="020F0502020204030204" pitchFamily="34" charset="0"/>
            </a:endParaRPr>
          </a:p>
        </p:txBody>
      </p:sp>
      <p:pic>
        <p:nvPicPr>
          <p:cNvPr id="1028" name="Picture 4" descr="Z:\Strategy &amp; Performance\Strategy and Plan\Corporate Planning\1. Corporate Strategy Framework\5. Communications\Icons\PNGS\Buildin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88" y="4942110"/>
            <a:ext cx="1837828" cy="12952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Strategy &amp; Performance\Strategy and Plan\Corporate Planning\1. Corporate Strategy Framework\5. Communications\Icons\PNGS\Building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9" y="4869166"/>
            <a:ext cx="1800199" cy="1268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Strategy &amp; Performance\Strategy and Plan\Corporate Planning\1. Corporate Strategy Framework\5. Communications\Icons\PNGS\Tre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96136" y="4221094"/>
            <a:ext cx="2719782" cy="191675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Z:\Strategy &amp; Performance\Strategy and Plan\Corporate Planning\1. Corporate Strategy Framework\5. Communications\Icons\PNGS\ResearchBuild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571" y="4581605"/>
            <a:ext cx="2247200" cy="158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Strategy &amp; Performance\Strategy and Plan\Corporate Planning\1. Corporate Strategy Framework\5. Communications\Icons\PNGS\Family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010" y="5373451"/>
            <a:ext cx="1084636" cy="764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1705" y="1159874"/>
            <a:ext cx="5615315" cy="3711785"/>
          </a:xfrm>
          <a:prstGeom prst="rect">
            <a:avLst/>
          </a:prstGeom>
          <a:noFill/>
        </p:spPr>
        <p:txBody>
          <a:bodyPr wrap="square" rtlCol="0">
            <a:spAutoFit/>
          </a:bodyPr>
          <a:lstStyle/>
          <a:p>
            <a:pPr marL="342900" lvl="0" indent="-342900" defTabSz="914400" fontAlgn="base">
              <a:spcBef>
                <a:spcPct val="20000"/>
              </a:spcBef>
              <a:spcAft>
                <a:spcPct val="0"/>
              </a:spcAft>
              <a:buClr>
                <a:srgbClr val="000000"/>
              </a:buClr>
              <a:buFont typeface="Arial" panose="020B0604020202020204" pitchFamily="34" charset="0"/>
              <a:buChar char="•"/>
            </a:pPr>
            <a:r>
              <a:rPr lang="en-GB" sz="2200" kern="0" dirty="0">
                <a:solidFill>
                  <a:srgbClr val="000000"/>
                </a:solidFill>
              </a:rPr>
              <a:t>Original 4 year challenge- estimated at </a:t>
            </a:r>
            <a:r>
              <a:rPr lang="en-GB" sz="2200" b="1" kern="0" dirty="0">
                <a:solidFill>
                  <a:srgbClr val="000000"/>
                </a:solidFill>
              </a:rPr>
              <a:t>£43m</a:t>
            </a:r>
          </a:p>
          <a:p>
            <a:pPr marL="342900" lvl="0" indent="-342900" defTabSz="914400" fontAlgn="base">
              <a:spcBef>
                <a:spcPct val="20000"/>
              </a:spcBef>
              <a:spcAft>
                <a:spcPct val="0"/>
              </a:spcAft>
              <a:buClr>
                <a:srgbClr val="000000"/>
              </a:buClr>
              <a:buFont typeface="Arial" panose="020B0604020202020204" pitchFamily="34" charset="0"/>
              <a:buChar char="•"/>
            </a:pPr>
            <a:r>
              <a:rPr lang="en-GB" sz="2200" kern="0" dirty="0">
                <a:solidFill>
                  <a:srgbClr val="000000"/>
                </a:solidFill>
              </a:rPr>
              <a:t>Has now increased to </a:t>
            </a:r>
            <a:r>
              <a:rPr lang="en-GB" sz="2200" b="1" kern="0" dirty="0">
                <a:solidFill>
                  <a:srgbClr val="000000"/>
                </a:solidFill>
              </a:rPr>
              <a:t>£49m </a:t>
            </a:r>
            <a:r>
              <a:rPr lang="en-GB" sz="2200" kern="0" dirty="0">
                <a:solidFill>
                  <a:srgbClr val="000000"/>
                </a:solidFill>
              </a:rPr>
              <a:t>due to demographic and cost pressures</a:t>
            </a:r>
          </a:p>
          <a:p>
            <a:pPr marL="342900" lvl="0" indent="-342900" defTabSz="914400" fontAlgn="base">
              <a:spcBef>
                <a:spcPct val="20000"/>
              </a:spcBef>
              <a:spcAft>
                <a:spcPct val="0"/>
              </a:spcAft>
              <a:buClr>
                <a:srgbClr val="000000"/>
              </a:buClr>
              <a:buFont typeface="Arial" panose="020B0604020202020204" pitchFamily="34" charset="0"/>
              <a:buChar char="•"/>
            </a:pPr>
            <a:r>
              <a:rPr lang="en-GB" sz="2200" b="1" kern="0" dirty="0">
                <a:solidFill>
                  <a:srgbClr val="000000"/>
                </a:solidFill>
              </a:rPr>
              <a:t>After the £12m of savings being made this </a:t>
            </a:r>
            <a:r>
              <a:rPr lang="en-GB" sz="2200" b="1" kern="0" dirty="0" smtClean="0">
                <a:solidFill>
                  <a:srgbClr val="000000"/>
                </a:solidFill>
              </a:rPr>
              <a:t>year, </a:t>
            </a:r>
            <a:r>
              <a:rPr lang="en-GB" sz="2200" b="1" kern="0" dirty="0">
                <a:solidFill>
                  <a:srgbClr val="000000"/>
                </a:solidFill>
              </a:rPr>
              <a:t>the estimated budget gap is £37m for the next 3 years </a:t>
            </a:r>
          </a:p>
          <a:p>
            <a:pPr marL="342900" lvl="0" indent="-342900" defTabSz="914400" fontAlgn="base">
              <a:spcBef>
                <a:spcPct val="20000"/>
              </a:spcBef>
              <a:spcAft>
                <a:spcPct val="0"/>
              </a:spcAft>
              <a:buClr>
                <a:srgbClr val="000000"/>
              </a:buClr>
              <a:buFont typeface="Arial" panose="020B0604020202020204" pitchFamily="34" charset="0"/>
              <a:buChar char="•"/>
            </a:pPr>
            <a:r>
              <a:rPr lang="en-GB" sz="2200" kern="0" dirty="0">
                <a:solidFill>
                  <a:srgbClr val="000000"/>
                </a:solidFill>
              </a:rPr>
              <a:t>Of this </a:t>
            </a:r>
            <a:r>
              <a:rPr lang="en-GB" sz="2200" b="1" kern="0" dirty="0">
                <a:solidFill>
                  <a:srgbClr val="000000"/>
                </a:solidFill>
              </a:rPr>
              <a:t>£37m</a:t>
            </a:r>
            <a:r>
              <a:rPr lang="en-GB" sz="2200" kern="0" dirty="0">
                <a:solidFill>
                  <a:srgbClr val="000000"/>
                </a:solidFill>
              </a:rPr>
              <a:t>, we have found </a:t>
            </a:r>
            <a:r>
              <a:rPr lang="en-GB" sz="2200" b="1" kern="0" dirty="0">
                <a:solidFill>
                  <a:srgbClr val="000000"/>
                </a:solidFill>
              </a:rPr>
              <a:t>£14m</a:t>
            </a:r>
            <a:r>
              <a:rPr lang="en-GB" sz="2200" kern="0" dirty="0">
                <a:solidFill>
                  <a:srgbClr val="000000"/>
                </a:solidFill>
              </a:rPr>
              <a:t>, leaving a further </a:t>
            </a:r>
            <a:r>
              <a:rPr lang="en-GB" sz="2200" b="1" kern="0" dirty="0">
                <a:solidFill>
                  <a:srgbClr val="000000"/>
                </a:solidFill>
              </a:rPr>
              <a:t>£23m </a:t>
            </a:r>
            <a:r>
              <a:rPr lang="en-GB" sz="2200" kern="0" dirty="0">
                <a:solidFill>
                  <a:srgbClr val="000000"/>
                </a:solidFill>
              </a:rPr>
              <a:t>to identify</a:t>
            </a:r>
          </a:p>
          <a:p>
            <a:endParaRPr lang="en-GB" sz="2400" dirty="0">
              <a:solidFill>
                <a:srgbClr val="000000"/>
              </a:solidFill>
            </a:endParaRPr>
          </a:p>
        </p:txBody>
      </p:sp>
      <p:pic>
        <p:nvPicPr>
          <p:cNvPr id="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3161" y="1259715"/>
            <a:ext cx="2425303" cy="222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10321" y="3696398"/>
            <a:ext cx="3133679" cy="646331"/>
          </a:xfrm>
          <a:prstGeom prst="rect">
            <a:avLst/>
          </a:prstGeom>
        </p:spPr>
        <p:txBody>
          <a:bodyPr wrap="square">
            <a:spAutoFit/>
          </a:bodyPr>
          <a:lstStyle/>
          <a:p>
            <a:r>
              <a:rPr lang="en-GB" dirty="0" smtClean="0"/>
              <a:t>AND- even more challenges in the future!</a:t>
            </a:r>
            <a:endParaRPr lang="en-GB" dirty="0"/>
          </a:p>
        </p:txBody>
      </p:sp>
    </p:spTree>
    <p:extLst>
      <p:ext uri="{BB962C8B-B14F-4D97-AF65-F5344CB8AC3E}">
        <p14:creationId xmlns:p14="http://schemas.microsoft.com/office/powerpoint/2010/main" val="282248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175" y="193592"/>
            <a:ext cx="6858505" cy="792163"/>
          </a:xfrm>
        </p:spPr>
        <p:txBody>
          <a:bodyPr/>
          <a:lstStyle/>
          <a:p>
            <a:r>
              <a:rPr lang="en-GB" sz="3200" dirty="0" smtClean="0">
                <a:latin typeface="Calibri" panose="020F0502020204030204" pitchFamily="34" charset="0"/>
              </a:rPr>
              <a:t>Some recent headlines from other local authority areas…</a:t>
            </a:r>
            <a:endParaRPr lang="en-GB" sz="3200" dirty="0">
              <a:latin typeface="Calibri" panose="020F0502020204030204" pitchFamily="34" charset="0"/>
            </a:endParaRPr>
          </a:p>
        </p:txBody>
      </p:sp>
      <p:sp>
        <p:nvSpPr>
          <p:cNvPr id="3" name="Content Placeholder 2"/>
          <p:cNvSpPr>
            <a:spLocks noGrp="1"/>
          </p:cNvSpPr>
          <p:nvPr>
            <p:ph idx="1"/>
          </p:nvPr>
        </p:nvSpPr>
        <p:spPr>
          <a:xfrm>
            <a:off x="426226" y="1505065"/>
            <a:ext cx="8247003" cy="4048010"/>
          </a:xfrm>
        </p:spPr>
        <p:txBody>
          <a:bodyPr/>
          <a:lstStyle/>
          <a:p>
            <a:pPr marL="0" indent="0">
              <a:buNone/>
            </a:pPr>
            <a:r>
              <a:rPr lang="en-GB" sz="1600" b="1" i="1" dirty="0" smtClean="0"/>
              <a:t>Council </a:t>
            </a:r>
            <a:r>
              <a:rPr lang="en-GB" sz="1600" b="1" i="1" dirty="0"/>
              <a:t>cuts bombshell: 'Nothing is safe' as public services brace for £40million hit</a:t>
            </a:r>
            <a:br>
              <a:rPr lang="en-GB" sz="1600" b="1" i="1" dirty="0"/>
            </a:br>
            <a:r>
              <a:rPr lang="en-GB" sz="1600" dirty="0"/>
              <a:t>Plymouth Herald 27 July </a:t>
            </a:r>
            <a:endParaRPr lang="en-GB" sz="1600" b="1" dirty="0"/>
          </a:p>
          <a:p>
            <a:pPr marL="0" indent="0">
              <a:buNone/>
            </a:pPr>
            <a:endParaRPr lang="en-GB" sz="1800" b="1" i="1" dirty="0" smtClean="0"/>
          </a:p>
          <a:p>
            <a:pPr marL="0" indent="0">
              <a:buNone/>
            </a:pPr>
            <a:r>
              <a:rPr lang="en-GB" sz="1600" b="1" i="1" dirty="0" smtClean="0"/>
              <a:t>Bristol </a:t>
            </a:r>
            <a:r>
              <a:rPr lang="en-GB" sz="1600" b="1" i="1" dirty="0"/>
              <a:t>City Council will be cutting 1,000 jobs in bid to save £29 </a:t>
            </a:r>
            <a:r>
              <a:rPr lang="en-GB" sz="1600" b="1" i="1" dirty="0" smtClean="0"/>
              <a:t>million</a:t>
            </a:r>
            <a:r>
              <a:rPr lang="en-GB" sz="1600" dirty="0"/>
              <a:t/>
            </a:r>
            <a:br>
              <a:rPr lang="en-GB" sz="1600" dirty="0"/>
            </a:br>
            <a:r>
              <a:rPr lang="en-GB" sz="1600" dirty="0" smtClean="0"/>
              <a:t>Bristol Evening Post 22 August</a:t>
            </a:r>
            <a:endParaRPr lang="en-GB" sz="1600" b="1" i="1" dirty="0" smtClean="0"/>
          </a:p>
          <a:p>
            <a:pPr marL="0" indent="0">
              <a:buNone/>
            </a:pPr>
            <a:endParaRPr lang="en-GB" sz="2400" b="1" i="1" dirty="0" smtClean="0"/>
          </a:p>
          <a:p>
            <a:pPr marL="0" indent="0">
              <a:buNone/>
            </a:pPr>
            <a:r>
              <a:rPr lang="en-GB" sz="1600" b="1" i="1" dirty="0" smtClean="0"/>
              <a:t>Somerset </a:t>
            </a:r>
            <a:r>
              <a:rPr lang="en-GB" sz="1600" b="1" i="1" dirty="0"/>
              <a:t>County Council in £24m overspend </a:t>
            </a:r>
            <a:r>
              <a:rPr lang="en-GB" sz="1600" b="1" i="1" dirty="0" smtClean="0"/>
              <a:t>warning</a:t>
            </a:r>
          </a:p>
          <a:p>
            <a:pPr marL="0" indent="0">
              <a:buNone/>
            </a:pPr>
            <a:r>
              <a:rPr lang="en-GB" sz="1600" dirty="0"/>
              <a:t>BBC news </a:t>
            </a:r>
            <a:r>
              <a:rPr lang="en-GB" sz="1600" dirty="0" smtClean="0"/>
              <a:t>website, 21 September </a:t>
            </a:r>
            <a:endParaRPr lang="en-GB" sz="1600" dirty="0"/>
          </a:p>
          <a:p>
            <a:pPr marL="0" indent="0">
              <a:buNone/>
            </a:pPr>
            <a:endParaRPr lang="en-GB" sz="2800" dirty="0" smtClean="0"/>
          </a:p>
          <a:p>
            <a:pPr marL="0" indent="0">
              <a:buNone/>
            </a:pPr>
            <a:r>
              <a:rPr lang="en-GB" sz="1600" b="1" i="1" dirty="0"/>
              <a:t>Wiltshire Council forced to take action to avoid predicted £10 million </a:t>
            </a:r>
            <a:r>
              <a:rPr lang="en-GB" sz="1600" b="1" i="1" dirty="0" smtClean="0"/>
              <a:t>overspend</a:t>
            </a:r>
          </a:p>
          <a:p>
            <a:pPr marL="0" indent="0">
              <a:buNone/>
            </a:pPr>
            <a:r>
              <a:rPr lang="en-GB" sz="1600" dirty="0"/>
              <a:t>Wiltshire Times 11 </a:t>
            </a:r>
            <a:r>
              <a:rPr lang="en-GB" sz="1600" dirty="0" smtClean="0"/>
              <a:t>November </a:t>
            </a:r>
            <a:endParaRPr lang="en-GB" sz="1600" dirty="0"/>
          </a:p>
          <a:p>
            <a:pPr marL="0" indent="0">
              <a:buNone/>
            </a:pPr>
            <a:endParaRPr lang="en-GB" sz="1600" b="1" i="1" dirty="0"/>
          </a:p>
          <a:p>
            <a:pPr marL="0" indent="0">
              <a:buNone/>
            </a:pPr>
            <a:endParaRPr lang="en-GB" dirty="0" smtClean="0"/>
          </a:p>
          <a:p>
            <a:pPr marL="0" indent="0">
              <a:buNone/>
            </a:pPr>
            <a:r>
              <a:rPr lang="en-GB" dirty="0" smtClean="0"/>
              <a:t/>
            </a:r>
            <a:br>
              <a:rPr lang="en-GB" dirty="0" smtClean="0"/>
            </a:br>
            <a:r>
              <a:rPr lang="en-GB" dirty="0" smtClean="0"/>
              <a:t/>
            </a:r>
            <a:br>
              <a:rPr lang="en-GB" dirty="0" smtClean="0"/>
            </a:br>
            <a:r>
              <a:rPr lang="en-GB" dirty="0" smtClean="0"/>
              <a:t/>
            </a:r>
            <a:br>
              <a:rPr lang="en-GB" dirty="0" smtClean="0"/>
            </a:br>
            <a:endParaRPr lang="en-GB" b="1" dirty="0" smtClean="0"/>
          </a:p>
          <a:p>
            <a:pPr marL="0" indent="0">
              <a:buNone/>
            </a:pPr>
            <a:endParaRPr lang="en-GB" b="1" dirty="0"/>
          </a:p>
        </p:txBody>
      </p:sp>
      <p:pic>
        <p:nvPicPr>
          <p:cNvPr id="13316" name="Picture 4" descr="Plymouth Herald logo - the voice of ply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844831"/>
            <a:ext cx="1428750" cy="578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Bristol Post"/>
          <p:cNvPicPr/>
          <p:nvPr/>
        </p:nvPicPr>
        <p:blipFill rotWithShape="1">
          <a:blip r:embed="rId4">
            <a:extLst>
              <a:ext uri="{28A0092B-C50C-407E-A947-70E740481C1C}">
                <a14:useLocalDpi xmlns:a14="http://schemas.microsoft.com/office/drawing/2010/main" val="0"/>
              </a:ext>
            </a:extLst>
          </a:blip>
          <a:srcRect t="18229" b="22657"/>
          <a:stretch/>
        </p:blipFill>
        <p:spPr bwMode="auto">
          <a:xfrm>
            <a:off x="4429126" y="2962274"/>
            <a:ext cx="1019175" cy="504825"/>
          </a:xfrm>
          <a:prstGeom prst="rect">
            <a:avLst/>
          </a:prstGeom>
          <a:noFill/>
          <a:ln>
            <a:noFill/>
          </a:ln>
          <a:extLst>
            <a:ext uri="{53640926-AAD7-44D8-BBD7-CCE9431645EC}">
              <a14:shadowObscured xmlns:a14="http://schemas.microsoft.com/office/drawing/2010/main"/>
            </a:ext>
          </a:extLst>
        </p:spPr>
      </p:pic>
      <p:pic>
        <p:nvPicPr>
          <p:cNvPr id="8" name="Picture 7" descr="Image result for bbc news">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391026" y="3898103"/>
            <a:ext cx="1104899" cy="521498"/>
          </a:xfrm>
          <a:prstGeom prst="rect">
            <a:avLst/>
          </a:prstGeom>
          <a:noFill/>
          <a:ln>
            <a:noFill/>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3775" y="4991100"/>
            <a:ext cx="2790825" cy="35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25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1586</Words>
  <Application>Microsoft Office PowerPoint</Application>
  <PresentationFormat>On-screen Show (4:3)</PresentationFormat>
  <Paragraphs>262</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1_Office Theme</vt:lpstr>
      <vt:lpstr>Powerpoint master</vt:lpstr>
      <vt:lpstr>PowerPoint Presentation</vt:lpstr>
      <vt:lpstr>   Welcome and aims for the session </vt:lpstr>
      <vt:lpstr>Key messages for this evening</vt:lpstr>
      <vt:lpstr>Update on our overall position</vt:lpstr>
      <vt:lpstr>National Local Authority funding  and expenditure</vt:lpstr>
      <vt:lpstr>PowerPoint Presentation</vt:lpstr>
      <vt:lpstr>PowerPoint Presentation</vt:lpstr>
      <vt:lpstr>The scale of our challenge</vt:lpstr>
      <vt:lpstr>Some recent headlines from other local authority areas…</vt:lpstr>
      <vt:lpstr>What we are doing to meet the challenge</vt:lpstr>
      <vt:lpstr>PowerPoint Presentation</vt:lpstr>
      <vt:lpstr>     </vt:lpstr>
      <vt:lpstr>     </vt:lpstr>
      <vt:lpstr>     </vt:lpstr>
      <vt:lpstr>     </vt:lpstr>
      <vt:lpstr>     </vt:lpstr>
      <vt:lpstr>     </vt:lpstr>
      <vt:lpstr>     </vt:lpstr>
      <vt:lpstr>     </vt:lpstr>
      <vt:lpstr>“The Big Picture” – our key local issues</vt:lpstr>
      <vt:lpstr>Key Messages</vt:lpstr>
      <vt:lpstr>     </vt:lpstr>
      <vt:lpstr>     </vt:lpstr>
      <vt:lpstr>Feedback from groups</vt:lpstr>
      <vt:lpstr>Thanks for attending!</vt:lpstr>
      <vt:lpstr>PowerPoint Presentation</vt:lpstr>
      <vt:lpstr>Next steps and timetable</vt:lpstr>
      <vt:lpstr>Our Priorities</vt:lpstr>
      <vt:lpstr>Our budget: income</vt:lpstr>
      <vt:lpstr>Our budget: spending</vt:lpstr>
      <vt:lpstr>PowerPoint Presentation</vt:lpstr>
      <vt:lpstr>Savings already in place- including £12m in progress 2016/17</vt:lpstr>
      <vt:lpstr>PowerPoint Presentation</vt:lpstr>
    </vt:vector>
  </TitlesOfParts>
  <Company>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Lee</dc:creator>
  <cp:lastModifiedBy>Mark Hayward</cp:lastModifiedBy>
  <cp:revision>140</cp:revision>
  <cp:lastPrinted>2016-11-16T14:45:33Z</cp:lastPrinted>
  <dcterms:created xsi:type="dcterms:W3CDTF">2016-01-27T17:50:15Z</dcterms:created>
  <dcterms:modified xsi:type="dcterms:W3CDTF">2016-12-01T14:52:02Z</dcterms:modified>
</cp:coreProperties>
</file>