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56" r:id="rId3"/>
    <p:sldId id="463" r:id="rId4"/>
    <p:sldId id="462" r:id="rId5"/>
    <p:sldId id="413" r:id="rId6"/>
    <p:sldId id="475" r:id="rId7"/>
    <p:sldId id="476" r:id="rId8"/>
    <p:sldId id="427" r:id="rId9"/>
    <p:sldId id="418" r:id="rId10"/>
    <p:sldId id="464" r:id="rId11"/>
    <p:sldId id="484" r:id="rId12"/>
    <p:sldId id="416" r:id="rId13"/>
    <p:sldId id="474" r:id="rId14"/>
    <p:sldId id="477" r:id="rId15"/>
    <p:sldId id="478" r:id="rId16"/>
    <p:sldId id="479" r:id="rId17"/>
    <p:sldId id="480" r:id="rId18"/>
    <p:sldId id="417" r:id="rId19"/>
    <p:sldId id="428" r:id="rId20"/>
    <p:sldId id="425" r:id="rId21"/>
    <p:sldId id="443" r:id="rId22"/>
    <p:sldId id="453" r:id="rId23"/>
    <p:sldId id="483" r:id="rId24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74C5"/>
    <a:srgbClr val="FFFFFF"/>
    <a:srgbClr val="FFFF99"/>
    <a:srgbClr val="CC6600"/>
    <a:srgbClr val="F2B97A"/>
    <a:srgbClr val="B6AD6A"/>
    <a:srgbClr val="808000"/>
    <a:srgbClr val="C45B58"/>
    <a:srgbClr val="ADB868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86" autoAdjust="0"/>
    <p:restoredTop sz="92932" autoAdjust="0"/>
  </p:normalViewPr>
  <p:slideViewPr>
    <p:cSldViewPr>
      <p:cViewPr varScale="1">
        <p:scale>
          <a:sx n="105" d="100"/>
          <a:sy n="105" d="100"/>
        </p:scale>
        <p:origin x="-8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0506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00278AE3-FC1B-4B48-9A48-AB241D6E2446}" type="datetimeFigureOut">
              <a:rPr lang="en-GB" smtClean="0"/>
              <a:t>01/12/16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599" y="4861155"/>
            <a:ext cx="5680103" cy="4605821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0506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18295C03-8DB2-42E1-B3F1-8577380806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586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95C03-8DB2-42E1-B3F1-857738080630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4790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BD2E1-0002-4337-922E-B61870D5700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1929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95C03-8DB2-42E1-B3F1-8577380806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7668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95C03-8DB2-42E1-B3F1-8577380806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5989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b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DCA22-1790-4D4C-89AF-3FDF14BDC21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9648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DCA22-1790-4D4C-89AF-3FDF14BDC21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9648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DCA22-1790-4D4C-89AF-3FDF14BDC21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9648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5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DCA22-1790-4D4C-89AF-3FDF14BDC21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9648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95C03-8DB2-42E1-B3F1-8577380806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0470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95C03-8DB2-42E1-B3F1-8577380806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9218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95C03-8DB2-42E1-B3F1-8577380806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035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95C03-8DB2-42E1-B3F1-857738080630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50117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7D8ED-CA31-48B4-8143-1747B4913CE5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5521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95C03-8DB2-42E1-B3F1-8577380806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0295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7D8ED-CA31-48B4-8143-1747B4913CE5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406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95C03-8DB2-42E1-B3F1-857738080630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5794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95C03-8DB2-42E1-B3F1-857738080630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702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500" b="1" dirty="0"/>
          </a:p>
          <a:p>
            <a:endParaRPr lang="en-GB" dirty="0">
              <a:solidFill>
                <a:srgbClr val="1A5E73"/>
              </a:solidFill>
              <a:latin typeface="Arial" charset="0"/>
              <a:cs typeface="Arial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DCA22-1790-4D4C-89AF-3FDF14BDC21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964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5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DCA22-1790-4D4C-89AF-3FDF14BDC21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964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7D8ED-CA31-48B4-8143-1747B4913CE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420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7D8ED-CA31-48B4-8143-1747B4913CE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420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95C03-8DB2-42E1-B3F1-8577380806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200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FDD8-CA6D-4CF9-9FE8-B7EE3FBA3FF2}" type="datetimeFigureOut">
              <a:rPr lang="en-GB" smtClean="0"/>
              <a:t>01/12/16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C449-E938-4098-8C8E-DE97E2DF15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420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FDD8-CA6D-4CF9-9FE8-B7EE3FBA3FF2}" type="datetimeFigureOut">
              <a:rPr lang="en-GB" smtClean="0"/>
              <a:t>01/12/16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C449-E938-4098-8C8E-DE97E2DF15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252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FDD8-CA6D-4CF9-9FE8-B7EE3FBA3FF2}" type="datetimeFigureOut">
              <a:rPr lang="en-GB" smtClean="0"/>
              <a:t>01/12/16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C449-E938-4098-8C8E-DE97E2DF15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464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986537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418" userDrawn="1">
          <p15:clr>
            <a:srgbClr val="FBAE40"/>
          </p15:clr>
        </p15:guide>
        <p15:guide id="2" pos="385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866720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418" userDrawn="1">
          <p15:clr>
            <a:srgbClr val="FBAE40"/>
          </p15:clr>
        </p15:guide>
        <p15:guide id="2" pos="385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63575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418" userDrawn="1">
          <p15:clr>
            <a:srgbClr val="FBAE40"/>
          </p15:clr>
        </p15:guide>
        <p15:guide id="2" pos="385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471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68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8272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916113"/>
            <a:ext cx="3668712" cy="3960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16400" y="1916113"/>
            <a:ext cx="3668713" cy="3960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9535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105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FDD8-CA6D-4CF9-9FE8-B7EE3FBA3FF2}" type="datetimeFigureOut">
              <a:rPr lang="en-GB" smtClean="0"/>
              <a:t>01/12/16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C449-E938-4098-8C8E-DE97E2DF15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3045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3834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15841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07294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10173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4479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70600" y="908050"/>
            <a:ext cx="1890713" cy="49688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908050"/>
            <a:ext cx="5522912" cy="4968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541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FDD8-CA6D-4CF9-9FE8-B7EE3FBA3FF2}" type="datetimeFigureOut">
              <a:rPr lang="en-GB" smtClean="0"/>
              <a:t>01/12/16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C449-E938-4098-8C8E-DE97E2DF15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172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FDD8-CA6D-4CF9-9FE8-B7EE3FBA3FF2}" type="datetimeFigureOut">
              <a:rPr lang="en-GB" smtClean="0"/>
              <a:t>01/12/16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C449-E938-4098-8C8E-DE97E2DF15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105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FDD8-CA6D-4CF9-9FE8-B7EE3FBA3FF2}" type="datetimeFigureOut">
              <a:rPr lang="en-GB" smtClean="0"/>
              <a:t>01/12/16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C449-E938-4098-8C8E-DE97E2DF15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81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FDD8-CA6D-4CF9-9FE8-B7EE3FBA3FF2}" type="datetimeFigureOut">
              <a:rPr lang="en-GB" smtClean="0"/>
              <a:t>01/12/16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C449-E938-4098-8C8E-DE97E2DF15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489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FDD8-CA6D-4CF9-9FE8-B7EE3FBA3FF2}" type="datetimeFigureOut">
              <a:rPr lang="en-GB" smtClean="0"/>
              <a:t>01/12/16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C449-E938-4098-8C8E-DE97E2DF15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608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FDD8-CA6D-4CF9-9FE8-B7EE3FBA3FF2}" type="datetimeFigureOut">
              <a:rPr lang="en-GB" smtClean="0"/>
              <a:t>01/12/16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C449-E938-4098-8C8E-DE97E2DF15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959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FDD8-CA6D-4CF9-9FE8-B7EE3FBA3FF2}" type="datetimeFigureOut">
              <a:rPr lang="en-GB" smtClean="0"/>
              <a:t>01/12/16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C449-E938-4098-8C8E-DE97E2DF15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058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CFDD8-CA6D-4CF9-9FE8-B7EE3FBA3FF2}" type="datetimeFigureOut">
              <a:rPr lang="en-GB" smtClean="0"/>
              <a:t>01/12/16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AC449-E938-4098-8C8E-DE97E2DF15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28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9" r:id="rId12"/>
    <p:sldLayoutId id="2147483680" r:id="rId13"/>
    <p:sldLayoutId id="2147483681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908050"/>
            <a:ext cx="756602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916113"/>
            <a:ext cx="7489825" cy="396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28" name="AutoShape 8"/>
          <p:cNvSpPr>
            <a:spLocks noChangeArrowheads="1"/>
          </p:cNvSpPr>
          <p:nvPr/>
        </p:nvSpPr>
        <p:spPr bwMode="auto">
          <a:xfrm>
            <a:off x="8027988" y="5351463"/>
            <a:ext cx="720725" cy="669925"/>
          </a:xfrm>
          <a:prstGeom prst="rtTriangle">
            <a:avLst/>
          </a:prstGeom>
          <a:solidFill>
            <a:srgbClr val="00AEEF"/>
          </a:solidFill>
          <a:ln w="9525">
            <a:solidFill>
              <a:srgbClr val="00AEE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7"/>
          <p:cNvSpPr>
            <a:spLocks noChangeArrowheads="1"/>
          </p:cNvSpPr>
          <p:nvPr/>
        </p:nvSpPr>
        <p:spPr bwMode="auto">
          <a:xfrm rot="10800000">
            <a:off x="0" y="6021388"/>
            <a:ext cx="9144000" cy="836612"/>
          </a:xfrm>
          <a:prstGeom prst="rect">
            <a:avLst/>
          </a:prstGeom>
          <a:solidFill>
            <a:srgbClr val="00AEEF"/>
          </a:solidFill>
          <a:ln w="9525">
            <a:solidFill>
              <a:srgbClr val="00AEE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r>
              <a:rPr lang="en-GB" dirty="0">
                <a:solidFill>
                  <a:srgbClr val="FFFFFF"/>
                </a:solidFill>
              </a:rPr>
              <a:t>Bath and  North East Somerset – </a:t>
            </a:r>
            <a:r>
              <a:rPr lang="en-GB" i="1" dirty="0">
                <a:solidFill>
                  <a:srgbClr val="FFFFFF"/>
                </a:solidFill>
              </a:rPr>
              <a:t>The</a:t>
            </a:r>
            <a:r>
              <a:rPr lang="en-GB" dirty="0">
                <a:solidFill>
                  <a:srgbClr val="FFFFFF"/>
                </a:solidFill>
              </a:rPr>
              <a:t> place to live, work and visit</a:t>
            </a:r>
          </a:p>
        </p:txBody>
      </p:sp>
      <p:sp>
        <p:nvSpPr>
          <p:cNvPr id="1030" name="Text Box 15"/>
          <p:cNvSpPr txBox="1">
            <a:spLocks noChangeArrowheads="1"/>
          </p:cNvSpPr>
          <p:nvPr/>
        </p:nvSpPr>
        <p:spPr bwMode="auto">
          <a:xfrm>
            <a:off x="1258888" y="5734050"/>
            <a:ext cx="208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1" name="Picture 1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687" y="188913"/>
            <a:ext cx="1564039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9425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hyperlink" Target="http://www.google.co.uk/url?sa=i&amp;rct=j&amp;q=&amp;esrc=s&amp;source=images&amp;cd=&amp;cad=rja&amp;uact=8&amp;ved=0ahUKEwiq5L_k94fQAhVMWBoKHeG7DkUQjRwIBw&amp;url=http://www.edinphoto.org.uk/0_a_o/0_around_edinburgh_-_st_andrew_square_tram_testing_feb_14_148364_1400.htm&amp;psig=AFQjCNHWOvkqPaOeEbbroVHDxXeTD4YeuQ&amp;ust=1478102649167077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124744"/>
            <a:ext cx="7772400" cy="1826635"/>
          </a:xfrm>
        </p:spPr>
        <p:txBody>
          <a:bodyPr>
            <a:normAutofit fontScale="90000"/>
          </a:bodyPr>
          <a:lstStyle/>
          <a:p>
            <a:r>
              <a:rPr lang="en-GB" sz="3600" dirty="0">
                <a:solidFill>
                  <a:schemeClr val="accent1"/>
                </a:solidFill>
              </a:rPr>
              <a:t/>
            </a:r>
            <a:br>
              <a:rPr lang="en-GB" sz="3600" dirty="0">
                <a:solidFill>
                  <a:schemeClr val="accent1"/>
                </a:solidFill>
              </a:rPr>
            </a:br>
            <a:r>
              <a:rPr lang="en-GB" sz="3600" dirty="0">
                <a:solidFill>
                  <a:schemeClr val="accent1"/>
                </a:solidFill>
              </a:rPr>
              <a:t/>
            </a:r>
            <a:br>
              <a:rPr lang="en-GB" sz="3600" dirty="0">
                <a:solidFill>
                  <a:schemeClr val="accent1"/>
                </a:solidFill>
              </a:rPr>
            </a:br>
            <a:r>
              <a:rPr lang="en-GB" sz="3600" dirty="0">
                <a:solidFill>
                  <a:schemeClr val="accent1"/>
                </a:solidFill>
              </a:rPr>
              <a:t> </a:t>
            </a:r>
            <a:r>
              <a:rPr lang="en-GB" sz="3600" b="1" dirty="0">
                <a:solidFill>
                  <a:schemeClr val="accent1"/>
                </a:solidFill>
              </a:rPr>
              <a:t>West of England Consultation </a:t>
            </a:r>
            <a:br>
              <a:rPr lang="en-GB" sz="3600" b="1" dirty="0">
                <a:solidFill>
                  <a:schemeClr val="accent1"/>
                </a:solidFill>
              </a:rPr>
            </a:br>
            <a:r>
              <a:rPr lang="en-GB" sz="3600" b="1" dirty="0">
                <a:solidFill>
                  <a:schemeClr val="accent1"/>
                </a:solidFill>
              </a:rPr>
              <a:t>Joint Spatial Plan and Joint Transport Study </a:t>
            </a:r>
            <a:endParaRPr lang="en-GB" sz="5400" b="1" dirty="0">
              <a:solidFill>
                <a:schemeClr val="accent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2" t="50000" r="5834" b="8704"/>
          <a:stretch/>
        </p:blipFill>
        <p:spPr bwMode="auto">
          <a:xfrm>
            <a:off x="82796" y="3743805"/>
            <a:ext cx="9080004" cy="248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87895" y="3068960"/>
            <a:ext cx="7772400" cy="909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Bath City Forum 1</a:t>
            </a:r>
            <a:r>
              <a:rPr lang="en-GB" sz="2800" b="1" baseline="3000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st</a:t>
            </a:r>
            <a:r>
              <a:rPr lang="en-GB" sz="2800" b="1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 December 2016</a:t>
            </a:r>
            <a:endParaRPr lang="en-GB" sz="2800" b="1" dirty="0">
              <a:solidFill>
                <a:schemeClr val="accent6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43258"/>
            <a:ext cx="72580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13148" r="9896" b="66667"/>
          <a:stretch/>
        </p:blipFill>
        <p:spPr bwMode="auto">
          <a:xfrm>
            <a:off x="0" y="2952"/>
            <a:ext cx="9241978" cy="133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852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9495" y="260648"/>
            <a:ext cx="7566025" cy="792163"/>
          </a:xfrm>
        </p:spPr>
        <p:txBody>
          <a:bodyPr>
            <a:normAutofit/>
          </a:bodyPr>
          <a:lstStyle/>
          <a:p>
            <a:pPr algn="ctr"/>
            <a:r>
              <a:rPr lang="en-GB" altLang="en-US" sz="3200" b="1" dirty="0" smtClean="0">
                <a:solidFill>
                  <a:srgbClr val="E88518"/>
                </a:solidFill>
              </a:rPr>
              <a:t>B&amp;NES Core Strategy 2011-2029</a:t>
            </a:r>
            <a:endParaRPr lang="en-GB" sz="3200" b="1" dirty="0">
              <a:solidFill>
                <a:srgbClr val="E88518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3" t="13344" r="4342" b="13288"/>
          <a:stretch/>
        </p:blipFill>
        <p:spPr bwMode="auto">
          <a:xfrm>
            <a:off x="8049" y="1012918"/>
            <a:ext cx="9135951" cy="5398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88424" y="5418562"/>
            <a:ext cx="432048" cy="2160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8388424" y="5678974"/>
            <a:ext cx="432048" cy="216024"/>
          </a:xfrm>
          <a:prstGeom prst="rect">
            <a:avLst/>
          </a:prstGeom>
          <a:pattFill prst="dkVert">
            <a:fgClr>
              <a:schemeClr val="accent3">
                <a:lumMod val="75000"/>
              </a:schemeClr>
            </a:fgClr>
            <a:bgClr>
              <a:schemeClr val="bg1"/>
            </a:bgClr>
          </a:patt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5-Point Star 4"/>
          <p:cNvSpPr/>
          <p:nvPr/>
        </p:nvSpPr>
        <p:spPr>
          <a:xfrm>
            <a:off x="8496436" y="6021288"/>
            <a:ext cx="216024" cy="144016"/>
          </a:xfrm>
          <a:prstGeom prst="star5">
            <a:avLst/>
          </a:prstGeom>
          <a:solidFill>
            <a:srgbClr val="0000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8514839" y="5157192"/>
            <a:ext cx="216024" cy="144016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5-Point Star 9"/>
          <p:cNvSpPr/>
          <p:nvPr/>
        </p:nvSpPr>
        <p:spPr>
          <a:xfrm>
            <a:off x="8419338" y="6221784"/>
            <a:ext cx="216024" cy="144016"/>
          </a:xfrm>
          <a:prstGeom prst="star5">
            <a:avLst/>
          </a:prstGeom>
          <a:solidFill>
            <a:srgbClr val="0000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8415448" y="6221783"/>
            <a:ext cx="297011" cy="189741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246870" y="5407006"/>
            <a:ext cx="7409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Green Belt</a:t>
            </a:r>
            <a:endParaRPr lang="en-GB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7279001" y="5653227"/>
            <a:ext cx="4972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AONB</a:t>
            </a:r>
            <a:endParaRPr lang="en-GB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7298796" y="5906404"/>
            <a:ext cx="9429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 smtClean="0"/>
              <a:t>Urb</a:t>
            </a:r>
            <a:r>
              <a:rPr lang="en-GB" sz="1000" dirty="0" smtClean="0"/>
              <a:t> Extension</a:t>
            </a:r>
            <a:endParaRPr lang="en-GB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7375789" y="6165304"/>
            <a:ext cx="7649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GB Release</a:t>
            </a:r>
            <a:endParaRPr lang="en-GB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7279001" y="5115245"/>
            <a:ext cx="9909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District Heating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51070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" t="2557" r="16771" b="533"/>
          <a:stretch/>
        </p:blipFill>
        <p:spPr>
          <a:xfrm>
            <a:off x="179512" y="723793"/>
            <a:ext cx="7920880" cy="6082587"/>
          </a:xfrm>
        </p:spPr>
      </p:pic>
      <p:sp>
        <p:nvSpPr>
          <p:cNvPr id="5" name="Rectangle 4"/>
          <p:cNvSpPr/>
          <p:nvPr/>
        </p:nvSpPr>
        <p:spPr>
          <a:xfrm>
            <a:off x="971600" y="132862"/>
            <a:ext cx="712879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GB" sz="36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Emerging Spatial Strategy</a:t>
            </a:r>
          </a:p>
        </p:txBody>
      </p:sp>
    </p:spTree>
    <p:extLst>
      <p:ext uri="{BB962C8B-B14F-4D97-AF65-F5344CB8AC3E}">
        <p14:creationId xmlns:p14="http://schemas.microsoft.com/office/powerpoint/2010/main" val="346347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7448872" cy="824899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Transport Vision – Overall Package</a:t>
            </a:r>
            <a:endParaRPr lang="en-GB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714" y="1047750"/>
            <a:ext cx="9435715" cy="582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76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7544" y="116632"/>
            <a:ext cx="7929561" cy="6408712"/>
          </a:xfrm>
        </p:spPr>
        <p:txBody>
          <a:bodyPr>
            <a:normAutofit/>
          </a:bodyPr>
          <a:lstStyle/>
          <a:p>
            <a:pPr marL="0" lvl="0" indent="0">
              <a:buClr>
                <a:srgbClr val="38B2BD"/>
              </a:buClr>
              <a:buNone/>
            </a:pPr>
            <a:r>
              <a:rPr lang="en-GB" sz="36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How have the transport proposals for  the Bath area been formed?</a:t>
            </a:r>
          </a:p>
          <a:p>
            <a:pPr marL="0" lvl="0" indent="0">
              <a:buClr>
                <a:srgbClr val="38B2BD"/>
              </a:buClr>
              <a:buNone/>
            </a:pPr>
            <a:endParaRPr lang="en-GB" sz="1600" b="1" dirty="0" smtClean="0">
              <a:solidFill>
                <a:schemeClr val="accent6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buClr>
                <a:srgbClr val="38B2BD"/>
              </a:buClr>
              <a:buFont typeface="Wingdings" charset="2"/>
              <a:buChar char="§"/>
            </a:pPr>
            <a:r>
              <a:rPr lang="en-GB" sz="2800" dirty="0" smtClean="0">
                <a:solidFill>
                  <a:srgbClr val="1A5E73"/>
                </a:solidFill>
                <a:latin typeface="Arial" charset="0"/>
                <a:ea typeface="Arial" charset="0"/>
                <a:cs typeface="Arial" charset="0"/>
              </a:rPr>
              <a:t>Primary focus on current challenges and growth from committed development.</a:t>
            </a:r>
          </a:p>
          <a:p>
            <a:pPr>
              <a:buClr>
                <a:srgbClr val="38B2BD"/>
              </a:buClr>
              <a:buFont typeface="Wingdings" charset="2"/>
              <a:buChar char="§"/>
            </a:pPr>
            <a:r>
              <a:rPr lang="en-GB" sz="2800" dirty="0">
                <a:solidFill>
                  <a:srgbClr val="1A5E73"/>
                </a:solidFill>
                <a:latin typeface="Arial" charset="0"/>
                <a:ea typeface="Arial" charset="0"/>
                <a:cs typeface="Arial" charset="0"/>
              </a:rPr>
              <a:t>Transport proposals address movements on key corridors, including </a:t>
            </a:r>
            <a:r>
              <a:rPr lang="en-GB" sz="2800" dirty="0" smtClean="0">
                <a:solidFill>
                  <a:srgbClr val="1A5E73"/>
                </a:solidFill>
                <a:latin typeface="Arial" charset="0"/>
                <a:ea typeface="Arial" charset="0"/>
                <a:cs typeface="Arial" charset="0"/>
              </a:rPr>
              <a:t>those affected by ESS growth elsewhere. </a:t>
            </a:r>
            <a:endParaRPr lang="en-GB" sz="2800" dirty="0">
              <a:solidFill>
                <a:srgbClr val="1A5E73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buClr>
                <a:srgbClr val="38B2BD"/>
              </a:buClr>
              <a:buFont typeface="Wingdings" charset="2"/>
              <a:buChar char="§"/>
            </a:pPr>
            <a:r>
              <a:rPr lang="en-GB" sz="2800" dirty="0" smtClean="0">
                <a:solidFill>
                  <a:srgbClr val="1A5E73"/>
                </a:solidFill>
                <a:latin typeface="Arial" charset="0"/>
                <a:ea typeface="Arial" charset="0"/>
                <a:cs typeface="Arial" charset="0"/>
              </a:rPr>
              <a:t>Transport proposals reflect JTS key principles and B&amp;NES Council policy, designed to focus on sustainable travel.</a:t>
            </a:r>
          </a:p>
          <a:p>
            <a:pPr lvl="0">
              <a:buClr>
                <a:srgbClr val="38B2BD"/>
              </a:buClr>
              <a:buFont typeface="Wingdings" charset="2"/>
              <a:buChar char="§"/>
            </a:pPr>
            <a:endParaRPr lang="en-GB" sz="2800" dirty="0" smtClean="0">
              <a:solidFill>
                <a:srgbClr val="1A5E73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buClr>
                <a:srgbClr val="38B2BD"/>
              </a:buClr>
              <a:buFont typeface="Wingdings" charset="2"/>
              <a:buChar char="§"/>
            </a:pPr>
            <a:endParaRPr lang="en-GB" sz="2000" dirty="0" smtClean="0">
              <a:solidFill>
                <a:srgbClr val="1A5E73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buClr>
                <a:srgbClr val="38B2BD"/>
              </a:buClr>
              <a:buFont typeface="Wingdings" charset="2"/>
              <a:buChar char="§"/>
            </a:pPr>
            <a:endParaRPr lang="en-GB" sz="2000" dirty="0" smtClean="0">
              <a:solidFill>
                <a:srgbClr val="1A5E73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buClr>
                <a:srgbClr val="38B2BD"/>
              </a:buClr>
              <a:buFont typeface="Wingdings" charset="2"/>
              <a:buChar char="§"/>
            </a:pPr>
            <a:endParaRPr lang="en-GB" sz="2000" dirty="0" smtClean="0">
              <a:solidFill>
                <a:srgbClr val="1A5E73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buClr>
                <a:srgbClr val="38B2BD"/>
              </a:buClr>
              <a:buFont typeface="Wingdings" charset="2"/>
              <a:buChar char="§"/>
            </a:pPr>
            <a:endParaRPr lang="en-GB" sz="2000" dirty="0" smtClean="0">
              <a:solidFill>
                <a:srgbClr val="1A5E73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buClr>
                <a:srgbClr val="38B2BD"/>
              </a:buClr>
              <a:buFont typeface="Wingdings" charset="2"/>
              <a:buChar char="§"/>
            </a:pPr>
            <a:endParaRPr lang="en-GB" sz="2000" dirty="0">
              <a:solidFill>
                <a:srgbClr val="1A5E73"/>
              </a:solidFill>
              <a:latin typeface="Arial" charset="0"/>
              <a:ea typeface="Arial" charset="0"/>
              <a:cs typeface="Arial" charset="0"/>
            </a:endParaRPr>
          </a:p>
          <a:p>
            <a:pPr lvl="1">
              <a:buClr>
                <a:srgbClr val="38B2BD"/>
              </a:buClr>
              <a:buFont typeface="Wingdings" charset="2"/>
              <a:buChar char="§"/>
            </a:pPr>
            <a:endParaRPr lang="en-GB" dirty="0">
              <a:solidFill>
                <a:srgbClr val="1A5E73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rgbClr val="38B2BD"/>
              </a:buClr>
              <a:buFont typeface="Wingdings" charset="2"/>
              <a:buChar char="§"/>
            </a:pPr>
            <a:endParaRPr lang="en-GB" sz="1800" dirty="0">
              <a:solidFill>
                <a:srgbClr val="1A5E73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9604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7544" y="260648"/>
            <a:ext cx="8352928" cy="5973232"/>
          </a:xfrm>
        </p:spPr>
        <p:txBody>
          <a:bodyPr>
            <a:normAutofit/>
          </a:bodyPr>
          <a:lstStyle/>
          <a:p>
            <a:pPr marL="0" lvl="0" indent="0">
              <a:buClr>
                <a:srgbClr val="38B2BD"/>
              </a:buClr>
              <a:buNone/>
            </a:pPr>
            <a:r>
              <a:rPr lang="en-GB" sz="36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What are the Transport Proposals for Bath &amp; </a:t>
            </a:r>
            <a:r>
              <a:rPr lang="en-GB" sz="3600" b="1" dirty="0" err="1" smtClean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Bathavon</a:t>
            </a:r>
            <a:r>
              <a:rPr lang="en-GB" sz="36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?</a:t>
            </a:r>
          </a:p>
          <a:p>
            <a:pPr lvl="0">
              <a:buClr>
                <a:srgbClr val="38B2BD"/>
              </a:buClr>
              <a:buFont typeface="Wingdings" charset="2"/>
              <a:buChar char="§"/>
            </a:pPr>
            <a:endParaRPr lang="en-GB" sz="2800" dirty="0" smtClean="0">
              <a:solidFill>
                <a:srgbClr val="1A5E73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buClr>
                <a:srgbClr val="38B2BD"/>
              </a:buClr>
              <a:buFont typeface="Wingdings" charset="2"/>
              <a:buChar char="§"/>
            </a:pPr>
            <a:r>
              <a:rPr lang="en-GB" sz="2800" dirty="0" smtClean="0">
                <a:solidFill>
                  <a:srgbClr val="1A5E73"/>
                </a:solidFill>
                <a:latin typeface="Arial" charset="0"/>
                <a:ea typeface="Arial" charset="0"/>
                <a:cs typeface="Arial" charset="0"/>
              </a:rPr>
              <a:t>Walking &amp; cycling package:</a:t>
            </a:r>
          </a:p>
          <a:p>
            <a:pPr lvl="1">
              <a:buClr>
                <a:srgbClr val="38B2BD"/>
              </a:buClr>
              <a:buFont typeface="Courier New" panose="02070309020205020404" pitchFamily="49" charset="0"/>
              <a:buChar char="o"/>
            </a:pPr>
            <a:r>
              <a:rPr lang="en-GB" sz="2400" dirty="0" smtClean="0">
                <a:solidFill>
                  <a:srgbClr val="1A5E73"/>
                </a:solidFill>
                <a:latin typeface="Arial" charset="0"/>
                <a:ea typeface="Arial" charset="0"/>
                <a:cs typeface="Arial" charset="0"/>
              </a:rPr>
              <a:t>EA connections.</a:t>
            </a:r>
          </a:p>
          <a:p>
            <a:pPr lvl="1">
              <a:buClr>
                <a:srgbClr val="38B2BD"/>
              </a:buClr>
              <a:buFont typeface="Courier New" panose="02070309020205020404" pitchFamily="49" charset="0"/>
              <a:buChar char="o"/>
            </a:pPr>
            <a:r>
              <a:rPr lang="en-GB" sz="2400" dirty="0" smtClean="0">
                <a:solidFill>
                  <a:srgbClr val="1A5E73"/>
                </a:solidFill>
                <a:latin typeface="Arial" charset="0"/>
                <a:ea typeface="Arial" charset="0"/>
                <a:cs typeface="Arial" charset="0"/>
              </a:rPr>
              <a:t>Strategic cycle routes.</a:t>
            </a:r>
          </a:p>
          <a:p>
            <a:pPr lvl="0">
              <a:buClr>
                <a:srgbClr val="38B2BD"/>
              </a:buClr>
              <a:buFont typeface="Wingdings" charset="2"/>
              <a:buChar char="§"/>
            </a:pPr>
            <a:r>
              <a:rPr lang="en-GB" sz="2800" dirty="0" smtClean="0">
                <a:solidFill>
                  <a:srgbClr val="1A5E73"/>
                </a:solidFill>
                <a:latin typeface="Arial" charset="0"/>
                <a:ea typeface="Arial" charset="0"/>
                <a:cs typeface="Arial" charset="0"/>
              </a:rPr>
              <a:t>Conventional bus upgrading.</a:t>
            </a:r>
          </a:p>
          <a:p>
            <a:pPr lvl="0">
              <a:buClr>
                <a:srgbClr val="38B2BD"/>
              </a:buClr>
              <a:buFont typeface="Wingdings" charset="2"/>
              <a:buChar char="§"/>
            </a:pPr>
            <a:r>
              <a:rPr lang="en-GB" sz="2800" dirty="0" smtClean="0">
                <a:solidFill>
                  <a:srgbClr val="1A5E73"/>
                </a:solidFill>
                <a:latin typeface="Arial" charset="0"/>
                <a:ea typeface="Arial" charset="0"/>
                <a:cs typeface="Arial" charset="0"/>
              </a:rPr>
              <a:t>Expanded and new Park &amp; Ride facilities:</a:t>
            </a:r>
          </a:p>
          <a:p>
            <a:pPr lvl="1">
              <a:buClr>
                <a:srgbClr val="38B2BD"/>
              </a:buClr>
              <a:buFont typeface="Courier New" panose="02070309020205020404" pitchFamily="49" charset="0"/>
              <a:buChar char="o"/>
            </a:pPr>
            <a:r>
              <a:rPr lang="en-GB" sz="2400" dirty="0" err="1" smtClean="0">
                <a:solidFill>
                  <a:srgbClr val="1A5E73"/>
                </a:solidFill>
                <a:latin typeface="Arial" charset="0"/>
                <a:ea typeface="Arial" charset="0"/>
                <a:cs typeface="Arial" charset="0"/>
              </a:rPr>
              <a:t>Newbridge</a:t>
            </a:r>
            <a:r>
              <a:rPr lang="en-GB" sz="2400" dirty="0" smtClean="0">
                <a:solidFill>
                  <a:srgbClr val="1A5E73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lvl="1">
              <a:buClr>
                <a:srgbClr val="38B2BD"/>
              </a:buClr>
              <a:buFont typeface="Courier New" panose="02070309020205020404" pitchFamily="49" charset="0"/>
              <a:buChar char="o"/>
            </a:pPr>
            <a:r>
              <a:rPr lang="en-GB" sz="2400" dirty="0" smtClean="0">
                <a:solidFill>
                  <a:srgbClr val="1A5E73"/>
                </a:solidFill>
                <a:latin typeface="Arial" charset="0"/>
                <a:ea typeface="Arial" charset="0"/>
                <a:cs typeface="Arial" charset="0"/>
              </a:rPr>
              <a:t>Lansdown.</a:t>
            </a:r>
          </a:p>
          <a:p>
            <a:pPr lvl="1">
              <a:buClr>
                <a:srgbClr val="38B2BD"/>
              </a:buClr>
              <a:buFont typeface="Courier New" panose="02070309020205020404" pitchFamily="49" charset="0"/>
              <a:buChar char="o"/>
            </a:pPr>
            <a:r>
              <a:rPr lang="en-GB" sz="2400" dirty="0" smtClean="0">
                <a:solidFill>
                  <a:srgbClr val="1A5E73"/>
                </a:solidFill>
                <a:latin typeface="Arial" charset="0"/>
                <a:ea typeface="Arial" charset="0"/>
                <a:cs typeface="Arial" charset="0"/>
              </a:rPr>
              <a:t>Odd Down.</a:t>
            </a:r>
          </a:p>
          <a:p>
            <a:pPr lvl="1">
              <a:buClr>
                <a:srgbClr val="38B2BD"/>
              </a:buClr>
              <a:buFont typeface="Courier New" panose="02070309020205020404" pitchFamily="49" charset="0"/>
              <a:buChar char="o"/>
            </a:pPr>
            <a:r>
              <a:rPr lang="en-GB" sz="2400" dirty="0" smtClean="0">
                <a:solidFill>
                  <a:srgbClr val="1A5E73"/>
                </a:solidFill>
                <a:latin typeface="Arial" charset="0"/>
                <a:ea typeface="Arial" charset="0"/>
                <a:cs typeface="Arial" charset="0"/>
              </a:rPr>
              <a:t>East of Bath.</a:t>
            </a:r>
          </a:p>
          <a:p>
            <a:pPr lvl="0">
              <a:buClr>
                <a:srgbClr val="38B2BD"/>
              </a:buClr>
              <a:buFont typeface="Wingdings" charset="2"/>
              <a:buChar char="§"/>
            </a:pPr>
            <a:endParaRPr lang="en-GB" sz="2000" dirty="0">
              <a:solidFill>
                <a:srgbClr val="1A5E73"/>
              </a:solidFill>
              <a:latin typeface="Arial" charset="0"/>
              <a:ea typeface="Arial" charset="0"/>
              <a:cs typeface="Arial" charset="0"/>
            </a:endParaRPr>
          </a:p>
          <a:p>
            <a:pPr lvl="1">
              <a:buClr>
                <a:srgbClr val="38B2BD"/>
              </a:buClr>
              <a:buFont typeface="Wingdings" charset="2"/>
              <a:buChar char="§"/>
            </a:pPr>
            <a:endParaRPr lang="en-GB" dirty="0">
              <a:solidFill>
                <a:srgbClr val="1A5E73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rgbClr val="38B2BD"/>
              </a:buClr>
              <a:buFont typeface="Wingdings" charset="2"/>
              <a:buChar char="§"/>
            </a:pPr>
            <a:endParaRPr lang="en-GB" sz="1800" dirty="0">
              <a:solidFill>
                <a:srgbClr val="1A5E73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9741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7544" y="260648"/>
            <a:ext cx="8352928" cy="5973232"/>
          </a:xfrm>
        </p:spPr>
        <p:txBody>
          <a:bodyPr>
            <a:normAutofit/>
          </a:bodyPr>
          <a:lstStyle/>
          <a:p>
            <a:pPr marL="0" lvl="0" indent="0">
              <a:buClr>
                <a:srgbClr val="38B2BD"/>
              </a:buClr>
              <a:buNone/>
            </a:pPr>
            <a:r>
              <a:rPr lang="en-GB" sz="36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What are the Transport Proposals for Bath &amp; </a:t>
            </a:r>
            <a:r>
              <a:rPr lang="en-GB" sz="3600" b="1" dirty="0" err="1" smtClean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Bathavon</a:t>
            </a:r>
            <a:r>
              <a:rPr lang="en-GB" sz="36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? (continued)</a:t>
            </a:r>
          </a:p>
          <a:p>
            <a:pPr lvl="0">
              <a:buClr>
                <a:srgbClr val="38B2BD"/>
              </a:buClr>
              <a:buFont typeface="Wingdings" charset="2"/>
              <a:buChar char="§"/>
            </a:pPr>
            <a:endParaRPr lang="en-GB" sz="2800" dirty="0" smtClean="0">
              <a:solidFill>
                <a:srgbClr val="1A5E73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buClr>
                <a:srgbClr val="38B2BD"/>
              </a:buClr>
              <a:buFont typeface="Wingdings" charset="2"/>
              <a:buChar char="§"/>
            </a:pPr>
            <a:r>
              <a:rPr lang="en-GB" sz="2800" dirty="0" smtClean="0">
                <a:solidFill>
                  <a:srgbClr val="1A5E73"/>
                </a:solidFill>
                <a:latin typeface="Arial" charset="0"/>
                <a:ea typeface="Arial" charset="0"/>
                <a:cs typeface="Arial" charset="0"/>
              </a:rPr>
              <a:t>A4 </a:t>
            </a:r>
            <a:r>
              <a:rPr lang="en-GB" sz="2800" dirty="0">
                <a:solidFill>
                  <a:srgbClr val="1A5E73"/>
                </a:solidFill>
                <a:latin typeface="Arial" charset="0"/>
                <a:ea typeface="Arial" charset="0"/>
                <a:cs typeface="Arial" charset="0"/>
              </a:rPr>
              <a:t>corridor </a:t>
            </a:r>
            <a:r>
              <a:rPr lang="en-GB" sz="2800" dirty="0" smtClean="0">
                <a:solidFill>
                  <a:srgbClr val="1A5E73"/>
                </a:solidFill>
                <a:latin typeface="Arial" charset="0"/>
                <a:ea typeface="Arial" charset="0"/>
                <a:cs typeface="Arial" charset="0"/>
              </a:rPr>
              <a:t>Bath-</a:t>
            </a:r>
            <a:r>
              <a:rPr lang="en-GB" sz="2800" dirty="0" err="1" smtClean="0">
                <a:solidFill>
                  <a:srgbClr val="1A5E73"/>
                </a:solidFill>
                <a:latin typeface="Arial" charset="0"/>
                <a:ea typeface="Arial" charset="0"/>
                <a:cs typeface="Arial" charset="0"/>
              </a:rPr>
              <a:t>Saltford</a:t>
            </a:r>
            <a:r>
              <a:rPr lang="en-GB" sz="2800" dirty="0" smtClean="0">
                <a:solidFill>
                  <a:srgbClr val="1A5E73"/>
                </a:solidFill>
                <a:latin typeface="Arial" charset="0"/>
                <a:ea typeface="Arial" charset="0"/>
                <a:cs typeface="Arial" charset="0"/>
              </a:rPr>
              <a:t>-Keynsham-Bristol:</a:t>
            </a:r>
          </a:p>
          <a:p>
            <a:pPr lvl="1">
              <a:buClr>
                <a:srgbClr val="38B2BD"/>
              </a:buClr>
              <a:buFont typeface="Courier New" panose="02070309020205020404" pitchFamily="49" charset="0"/>
              <a:buChar char="o"/>
            </a:pPr>
            <a:r>
              <a:rPr lang="en-GB" sz="2400" dirty="0" smtClean="0">
                <a:solidFill>
                  <a:srgbClr val="1A5E73"/>
                </a:solidFill>
                <a:latin typeface="Arial" charset="0"/>
                <a:ea typeface="Arial" charset="0"/>
                <a:cs typeface="Arial" charset="0"/>
              </a:rPr>
              <a:t>First </a:t>
            </a:r>
            <a:r>
              <a:rPr lang="en-GB" sz="2400" dirty="0" err="1" smtClean="0">
                <a:solidFill>
                  <a:srgbClr val="1A5E73"/>
                </a:solidFill>
                <a:latin typeface="Arial" charset="0"/>
                <a:ea typeface="Arial" charset="0"/>
                <a:cs typeface="Arial" charset="0"/>
              </a:rPr>
              <a:t>Metrobus</a:t>
            </a:r>
            <a:r>
              <a:rPr lang="en-GB" sz="2400" dirty="0" smtClean="0">
                <a:solidFill>
                  <a:srgbClr val="1A5E73"/>
                </a:solidFill>
                <a:latin typeface="Arial" charset="0"/>
                <a:ea typeface="Arial" charset="0"/>
                <a:cs typeface="Arial" charset="0"/>
              </a:rPr>
              <a:t>?</a:t>
            </a:r>
          </a:p>
          <a:p>
            <a:pPr lvl="1">
              <a:buClr>
                <a:srgbClr val="38B2BD"/>
              </a:buClr>
              <a:buFont typeface="Courier New" panose="02070309020205020404" pitchFamily="49" charset="0"/>
              <a:buChar char="o"/>
            </a:pPr>
            <a:r>
              <a:rPr lang="en-GB" sz="2400" dirty="0" smtClean="0">
                <a:solidFill>
                  <a:srgbClr val="1A5E73"/>
                </a:solidFill>
                <a:latin typeface="Arial" charset="0"/>
                <a:ea typeface="Arial" charset="0"/>
                <a:cs typeface="Arial" charset="0"/>
              </a:rPr>
              <a:t>Ultimately Light </a:t>
            </a:r>
            <a:r>
              <a:rPr lang="en-GB" sz="2400" dirty="0">
                <a:solidFill>
                  <a:srgbClr val="1A5E73"/>
                </a:solidFill>
                <a:latin typeface="Arial" charset="0"/>
                <a:ea typeface="Arial" charset="0"/>
                <a:cs typeface="Arial" charset="0"/>
              </a:rPr>
              <a:t>Rail Transit.</a:t>
            </a:r>
          </a:p>
          <a:p>
            <a:pPr lvl="0">
              <a:buClr>
                <a:srgbClr val="38B2BD"/>
              </a:buClr>
              <a:buFont typeface="Wingdings" charset="2"/>
              <a:buChar char="§"/>
            </a:pPr>
            <a:r>
              <a:rPr lang="en-GB" sz="2800" dirty="0">
                <a:solidFill>
                  <a:srgbClr val="1A5E73"/>
                </a:solidFill>
                <a:latin typeface="Arial" charset="0"/>
                <a:ea typeface="Arial" charset="0"/>
                <a:cs typeface="Arial" charset="0"/>
              </a:rPr>
              <a:t>East of </a:t>
            </a:r>
            <a:r>
              <a:rPr lang="en-GB" sz="2800" dirty="0" smtClean="0">
                <a:solidFill>
                  <a:srgbClr val="1A5E73"/>
                </a:solidFill>
                <a:latin typeface="Arial" charset="0"/>
                <a:ea typeface="Arial" charset="0"/>
                <a:cs typeface="Arial" charset="0"/>
              </a:rPr>
              <a:t>Bath link:</a:t>
            </a:r>
          </a:p>
          <a:p>
            <a:pPr lvl="1">
              <a:buClr>
                <a:srgbClr val="38B2BD"/>
              </a:buClr>
              <a:buFont typeface="Courier New" panose="02070309020205020404" pitchFamily="49" charset="0"/>
              <a:buChar char="o"/>
            </a:pPr>
            <a:r>
              <a:rPr lang="en-GB" sz="2400" dirty="0" smtClean="0">
                <a:solidFill>
                  <a:srgbClr val="1A5E73"/>
                </a:solidFill>
                <a:latin typeface="Arial" charset="0"/>
                <a:ea typeface="Arial" charset="0"/>
                <a:cs typeface="Arial" charset="0"/>
              </a:rPr>
              <a:t>Partnership working with neighbouring councils.</a:t>
            </a:r>
          </a:p>
          <a:p>
            <a:pPr lvl="1">
              <a:buClr>
                <a:srgbClr val="38B2BD"/>
              </a:buClr>
              <a:buFont typeface="Courier New" panose="02070309020205020404" pitchFamily="49" charset="0"/>
              <a:buChar char="o"/>
            </a:pPr>
            <a:r>
              <a:rPr lang="en-GB" sz="2400" dirty="0" smtClean="0">
                <a:solidFill>
                  <a:srgbClr val="1A5E73"/>
                </a:solidFill>
                <a:latin typeface="Arial" charset="0"/>
                <a:ea typeface="Arial" charset="0"/>
                <a:cs typeface="Arial" charset="0"/>
              </a:rPr>
              <a:t>Highways England delivery</a:t>
            </a:r>
            <a:endParaRPr lang="en-GB" sz="2400" dirty="0">
              <a:solidFill>
                <a:srgbClr val="1A5E73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buClr>
                <a:srgbClr val="38B2BD"/>
              </a:buClr>
              <a:buFont typeface="Wingdings" charset="2"/>
              <a:buChar char="§"/>
            </a:pPr>
            <a:r>
              <a:rPr lang="en-GB" sz="2800" dirty="0">
                <a:solidFill>
                  <a:srgbClr val="1A5E73"/>
                </a:solidFill>
                <a:latin typeface="Arial" charset="0"/>
                <a:ea typeface="Arial" charset="0"/>
                <a:cs typeface="Arial" charset="0"/>
              </a:rPr>
              <a:t>Freight consolidation centre.</a:t>
            </a:r>
          </a:p>
          <a:p>
            <a:pPr lvl="0">
              <a:buClr>
                <a:srgbClr val="38B2BD"/>
              </a:buClr>
              <a:buFont typeface="Wingdings" charset="2"/>
              <a:buChar char="§"/>
            </a:pPr>
            <a:endParaRPr lang="en-GB" sz="2800" dirty="0" smtClean="0">
              <a:solidFill>
                <a:srgbClr val="1A5E73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buClr>
                <a:srgbClr val="38B2BD"/>
              </a:buClr>
              <a:buFont typeface="Wingdings" charset="2"/>
              <a:buChar char="§"/>
            </a:pPr>
            <a:endParaRPr lang="en-GB" sz="2000" dirty="0">
              <a:solidFill>
                <a:srgbClr val="1A5E73"/>
              </a:solidFill>
              <a:latin typeface="Arial" charset="0"/>
              <a:ea typeface="Arial" charset="0"/>
              <a:cs typeface="Arial" charset="0"/>
            </a:endParaRPr>
          </a:p>
          <a:p>
            <a:pPr lvl="1">
              <a:buClr>
                <a:srgbClr val="38B2BD"/>
              </a:buClr>
              <a:buFont typeface="Wingdings" charset="2"/>
              <a:buChar char="§"/>
            </a:pPr>
            <a:endParaRPr lang="en-GB" dirty="0">
              <a:solidFill>
                <a:srgbClr val="1A5E73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rgbClr val="38B2BD"/>
              </a:buClr>
              <a:buFont typeface="Wingdings" charset="2"/>
              <a:buChar char="§"/>
            </a:pPr>
            <a:endParaRPr lang="en-GB" sz="1800" dirty="0">
              <a:solidFill>
                <a:srgbClr val="1A5E73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440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1520" y="116632"/>
            <a:ext cx="8712967" cy="6741368"/>
          </a:xfrm>
        </p:spPr>
        <p:txBody>
          <a:bodyPr>
            <a:normAutofit/>
          </a:bodyPr>
          <a:lstStyle/>
          <a:p>
            <a:pPr marL="0" lvl="0" indent="0">
              <a:buClr>
                <a:srgbClr val="38B2BD"/>
              </a:buClr>
              <a:buNone/>
            </a:pPr>
            <a:r>
              <a:rPr lang="en-GB" sz="44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Deliverability</a:t>
            </a:r>
          </a:p>
          <a:p>
            <a:pPr lvl="0">
              <a:buClr>
                <a:srgbClr val="38B2BD"/>
              </a:buClr>
              <a:buFont typeface="Wingdings" charset="2"/>
              <a:buChar char="§"/>
            </a:pPr>
            <a:r>
              <a:rPr lang="en-GB" sz="2800" dirty="0" smtClean="0">
                <a:solidFill>
                  <a:srgbClr val="1A5E73"/>
                </a:solidFill>
                <a:latin typeface="Arial" charset="0"/>
                <a:ea typeface="Arial" charset="0"/>
                <a:cs typeface="Arial" charset="0"/>
              </a:rPr>
              <a:t>The Transport Vision costs £</a:t>
            </a:r>
            <a:r>
              <a:rPr lang="en-GB" sz="2800" dirty="0">
                <a:solidFill>
                  <a:srgbClr val="1A5E73"/>
                </a:solidFill>
                <a:latin typeface="Arial" charset="0"/>
                <a:ea typeface="Arial" charset="0"/>
                <a:cs typeface="Arial" charset="0"/>
              </a:rPr>
              <a:t>7.5bn</a:t>
            </a:r>
            <a:r>
              <a:rPr lang="en-GB" sz="2800" dirty="0" smtClean="0">
                <a:solidFill>
                  <a:srgbClr val="1A5E73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GB" sz="2800" dirty="0">
              <a:solidFill>
                <a:srgbClr val="1A5E73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rgbClr val="38B2BD"/>
              </a:buClr>
              <a:buFont typeface="Wingdings" charset="2"/>
              <a:buChar char="§"/>
            </a:pPr>
            <a:r>
              <a:rPr lang="en-GB" sz="2800" dirty="0">
                <a:solidFill>
                  <a:srgbClr val="1A5E73"/>
                </a:solidFill>
                <a:latin typeface="Arial" charset="0"/>
                <a:ea typeface="Arial" charset="0"/>
                <a:cs typeface="Arial" charset="0"/>
              </a:rPr>
              <a:t>About a </a:t>
            </a:r>
            <a:r>
              <a:rPr lang="en-GB" sz="2800" dirty="0" smtClean="0">
                <a:solidFill>
                  <a:srgbClr val="1A5E73"/>
                </a:solidFill>
                <a:latin typeface="Arial" charset="0"/>
                <a:ea typeface="Arial" charset="0"/>
                <a:cs typeface="Arial" charset="0"/>
              </a:rPr>
              <a:t>¼ of </a:t>
            </a:r>
            <a:r>
              <a:rPr lang="en-GB" sz="2800" dirty="0">
                <a:solidFill>
                  <a:srgbClr val="1A5E73"/>
                </a:solidFill>
                <a:latin typeface="Arial" charset="0"/>
                <a:ea typeface="Arial" charset="0"/>
                <a:cs typeface="Arial" charset="0"/>
              </a:rPr>
              <a:t>this </a:t>
            </a:r>
            <a:r>
              <a:rPr lang="en-GB" sz="2800" dirty="0" smtClean="0">
                <a:solidFill>
                  <a:srgbClr val="1A5E73"/>
                </a:solidFill>
                <a:latin typeface="Arial" charset="0"/>
                <a:ea typeface="Arial" charset="0"/>
                <a:cs typeface="Arial" charset="0"/>
              </a:rPr>
              <a:t>mitigates the Emerging </a:t>
            </a:r>
            <a:r>
              <a:rPr lang="en-GB" sz="2800" dirty="0">
                <a:solidFill>
                  <a:srgbClr val="1A5E73"/>
                </a:solidFill>
                <a:latin typeface="Arial" charset="0"/>
                <a:ea typeface="Arial" charset="0"/>
                <a:cs typeface="Arial" charset="0"/>
              </a:rPr>
              <a:t>Spatial </a:t>
            </a:r>
            <a:r>
              <a:rPr lang="en-GB" sz="2800" dirty="0" smtClean="0">
                <a:solidFill>
                  <a:srgbClr val="1A5E73"/>
                </a:solidFill>
                <a:latin typeface="Arial" charset="0"/>
                <a:ea typeface="Arial" charset="0"/>
                <a:cs typeface="Arial" charset="0"/>
              </a:rPr>
              <a:t>Strategy.</a:t>
            </a:r>
            <a:endParaRPr lang="en-GB" sz="2800" dirty="0">
              <a:solidFill>
                <a:srgbClr val="1A5E73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buClr>
                <a:srgbClr val="38B2BD"/>
              </a:buClr>
              <a:buFont typeface="Wingdings" charset="2"/>
              <a:buChar char="§"/>
            </a:pPr>
            <a:r>
              <a:rPr lang="en-GB" sz="2800" dirty="0" smtClean="0">
                <a:solidFill>
                  <a:srgbClr val="1A5E73"/>
                </a:solidFill>
                <a:latin typeface="Arial" charset="0"/>
                <a:ea typeface="Arial" charset="0"/>
                <a:cs typeface="Arial" charset="0"/>
              </a:rPr>
              <a:t>Working </a:t>
            </a:r>
            <a:r>
              <a:rPr lang="en-GB" sz="2800" dirty="0">
                <a:solidFill>
                  <a:srgbClr val="1A5E73"/>
                </a:solidFill>
                <a:latin typeface="Arial" charset="0"/>
                <a:ea typeface="Arial" charset="0"/>
                <a:cs typeface="Arial" charset="0"/>
              </a:rPr>
              <a:t>with partners – Highways England, Network </a:t>
            </a:r>
            <a:r>
              <a:rPr lang="en-GB" sz="2800" dirty="0" smtClean="0">
                <a:solidFill>
                  <a:srgbClr val="1A5E73"/>
                </a:solidFill>
                <a:latin typeface="Arial" charset="0"/>
                <a:ea typeface="Arial" charset="0"/>
                <a:cs typeface="Arial" charset="0"/>
              </a:rPr>
              <a:t>Rail, Port &amp; Airport.</a:t>
            </a:r>
            <a:endParaRPr lang="en-GB" sz="2800" dirty="0">
              <a:solidFill>
                <a:srgbClr val="1A5E73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buClr>
                <a:srgbClr val="38B2BD"/>
              </a:buClr>
              <a:buFont typeface="Wingdings" charset="2"/>
              <a:buChar char="§"/>
            </a:pPr>
            <a:r>
              <a:rPr lang="en-GB" sz="2800" dirty="0">
                <a:solidFill>
                  <a:srgbClr val="1A5E73"/>
                </a:solidFill>
                <a:latin typeface="Arial" charset="0"/>
                <a:ea typeface="Arial" charset="0"/>
                <a:cs typeface="Arial" charset="0"/>
              </a:rPr>
              <a:t>Lobbying for funding, and identifying opportunities for innovative </a:t>
            </a:r>
            <a:r>
              <a:rPr lang="en-GB" sz="2800" dirty="0" smtClean="0">
                <a:solidFill>
                  <a:srgbClr val="1A5E73"/>
                </a:solidFill>
                <a:latin typeface="Arial" charset="0"/>
                <a:ea typeface="Arial" charset="0"/>
                <a:cs typeface="Arial" charset="0"/>
              </a:rPr>
              <a:t>funding.</a:t>
            </a:r>
            <a:endParaRPr lang="en-GB" sz="2800" dirty="0">
              <a:solidFill>
                <a:srgbClr val="1A5E73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rgbClr val="38B2BD"/>
              </a:buClr>
              <a:buFont typeface="Wingdings" charset="2"/>
              <a:buChar char="§"/>
            </a:pPr>
            <a:r>
              <a:rPr lang="en-GB" sz="2800" dirty="0">
                <a:solidFill>
                  <a:srgbClr val="1A5E73"/>
                </a:solidFill>
                <a:latin typeface="Arial" charset="0"/>
                <a:ea typeface="Arial" charset="0"/>
                <a:cs typeface="Arial" charset="0"/>
              </a:rPr>
              <a:t>Next stage - phasing and prioritisation of schemes – a delivery </a:t>
            </a:r>
            <a:r>
              <a:rPr lang="en-GB" sz="2800" dirty="0" smtClean="0">
                <a:solidFill>
                  <a:srgbClr val="1A5E73"/>
                </a:solidFill>
                <a:latin typeface="Arial" charset="0"/>
                <a:ea typeface="Arial" charset="0"/>
                <a:cs typeface="Arial" charset="0"/>
              </a:rPr>
              <a:t>plan.</a:t>
            </a:r>
          </a:p>
          <a:p>
            <a:pPr>
              <a:buClr>
                <a:srgbClr val="38B2BD"/>
              </a:buClr>
              <a:buFont typeface="Wingdings" charset="2"/>
              <a:buChar char="§"/>
            </a:pPr>
            <a:r>
              <a:rPr lang="en-GB" sz="2800" dirty="0" smtClean="0">
                <a:solidFill>
                  <a:srgbClr val="1A5E73"/>
                </a:solidFill>
                <a:latin typeface="Arial" charset="0"/>
                <a:ea typeface="Arial" charset="0"/>
                <a:cs typeface="Arial" charset="0"/>
              </a:rPr>
              <a:t>Recognise that failure to provide adequate infrastructure will pose a significant delivery risk to development at this location.</a:t>
            </a:r>
            <a:endParaRPr lang="en-GB" sz="2800" dirty="0">
              <a:solidFill>
                <a:srgbClr val="1A5E73"/>
              </a:solidFill>
              <a:latin typeface="Arial" charset="0"/>
              <a:ea typeface="Arial" charset="0"/>
              <a:cs typeface="Arial" charset="0"/>
            </a:endParaRPr>
          </a:p>
          <a:p>
            <a:pPr lvl="1">
              <a:buClr>
                <a:srgbClr val="38B2BD"/>
              </a:buClr>
              <a:buFont typeface="Wingdings" charset="2"/>
              <a:buChar char="§"/>
            </a:pPr>
            <a:endParaRPr lang="en-GB" dirty="0">
              <a:solidFill>
                <a:srgbClr val="1A5E73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rgbClr val="38B2BD"/>
              </a:buClr>
              <a:buFont typeface="Wingdings" charset="2"/>
              <a:buChar char="§"/>
            </a:pPr>
            <a:endParaRPr lang="en-GB" sz="1800" dirty="0">
              <a:solidFill>
                <a:srgbClr val="1A5E73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0280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A New Local Plan for B&amp;NES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568952" cy="4713387"/>
          </a:xfrm>
        </p:spPr>
        <p:txBody>
          <a:bodyPr>
            <a:noAutofit/>
          </a:bodyPr>
          <a:lstStyle/>
          <a:p>
            <a:pPr lvl="0"/>
            <a:r>
              <a:rPr lang="en-GB" sz="2500" dirty="0">
                <a:solidFill>
                  <a:schemeClr val="tx2"/>
                </a:solidFill>
              </a:rPr>
              <a:t>Combine Core Strategy &amp; Placemaking Plan </a:t>
            </a:r>
            <a:endParaRPr lang="en-GB" sz="2500" dirty="0" smtClean="0">
              <a:solidFill>
                <a:schemeClr val="tx2"/>
              </a:solidFill>
            </a:endParaRPr>
          </a:p>
          <a:p>
            <a:pPr lvl="0"/>
            <a:r>
              <a:rPr lang="en-GB" sz="2500" b="1" dirty="0" smtClean="0">
                <a:solidFill>
                  <a:schemeClr val="tx2"/>
                </a:solidFill>
              </a:rPr>
              <a:t>Roll </a:t>
            </a:r>
            <a:r>
              <a:rPr lang="en-GB" sz="2500" b="1" dirty="0">
                <a:solidFill>
                  <a:schemeClr val="tx2"/>
                </a:solidFill>
              </a:rPr>
              <a:t>forward </a:t>
            </a:r>
            <a:r>
              <a:rPr lang="en-GB" sz="2500" dirty="0">
                <a:solidFill>
                  <a:schemeClr val="tx2"/>
                </a:solidFill>
              </a:rPr>
              <a:t>policies to 2036</a:t>
            </a:r>
          </a:p>
          <a:p>
            <a:pPr lvl="0"/>
            <a:r>
              <a:rPr lang="en-GB" sz="2500" dirty="0">
                <a:solidFill>
                  <a:schemeClr val="tx2"/>
                </a:solidFill>
              </a:rPr>
              <a:t>Allocate JSP Strategic locations (new Green Belt boundary)</a:t>
            </a:r>
          </a:p>
          <a:p>
            <a:pPr lvl="0"/>
            <a:r>
              <a:rPr lang="en-GB" sz="2500" dirty="0">
                <a:solidFill>
                  <a:schemeClr val="tx2"/>
                </a:solidFill>
              </a:rPr>
              <a:t>Set out site development &amp; design principles</a:t>
            </a:r>
          </a:p>
          <a:p>
            <a:pPr lvl="0"/>
            <a:r>
              <a:rPr lang="en-GB" sz="2500" dirty="0">
                <a:solidFill>
                  <a:schemeClr val="tx2"/>
                </a:solidFill>
              </a:rPr>
              <a:t>Designate and infrastructure proposals</a:t>
            </a:r>
          </a:p>
          <a:p>
            <a:pPr lvl="0"/>
            <a:r>
              <a:rPr lang="en-GB" sz="2500" dirty="0" smtClean="0">
                <a:solidFill>
                  <a:schemeClr val="tx2"/>
                </a:solidFill>
              </a:rPr>
              <a:t>Other </a:t>
            </a:r>
            <a:r>
              <a:rPr lang="en-GB" sz="2500" dirty="0">
                <a:solidFill>
                  <a:schemeClr val="tx2"/>
                </a:solidFill>
              </a:rPr>
              <a:t>housing/ employment land </a:t>
            </a:r>
            <a:r>
              <a:rPr lang="en-GB" sz="2500" dirty="0" smtClean="0">
                <a:solidFill>
                  <a:schemeClr val="tx2"/>
                </a:solidFill>
              </a:rPr>
              <a:t>supply – allocate other sites</a:t>
            </a:r>
            <a:endParaRPr lang="en-GB" sz="2500" dirty="0">
              <a:solidFill>
                <a:schemeClr val="tx2"/>
              </a:solidFill>
            </a:endParaRPr>
          </a:p>
          <a:p>
            <a:pPr lvl="0"/>
            <a:r>
              <a:rPr lang="en-GB" sz="2500" dirty="0">
                <a:solidFill>
                  <a:schemeClr val="tx2"/>
                </a:solidFill>
              </a:rPr>
              <a:t>Approach to affordable housing policy</a:t>
            </a:r>
          </a:p>
          <a:p>
            <a:pPr lvl="0"/>
            <a:r>
              <a:rPr lang="en-GB" sz="2500" dirty="0">
                <a:solidFill>
                  <a:schemeClr val="tx2"/>
                </a:solidFill>
              </a:rPr>
              <a:t>Universities and student accommodation </a:t>
            </a:r>
          </a:p>
          <a:p>
            <a:pPr lvl="0"/>
            <a:r>
              <a:rPr lang="en-GB" sz="2500" dirty="0">
                <a:solidFill>
                  <a:schemeClr val="tx2"/>
                </a:solidFill>
              </a:rPr>
              <a:t>new policies warranted by new legislation, a time related target e.g. retail capacity, renewable energy targets</a:t>
            </a:r>
          </a:p>
        </p:txBody>
      </p:sp>
    </p:spTree>
    <p:extLst>
      <p:ext uri="{BB962C8B-B14F-4D97-AF65-F5344CB8AC3E}">
        <p14:creationId xmlns:p14="http://schemas.microsoft.com/office/powerpoint/2010/main" val="27078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Consultation arrangements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accent6">
                    <a:lumMod val="75000"/>
                  </a:schemeClr>
                </a:solidFill>
              </a:rPr>
              <a:t>Consultation period </a:t>
            </a:r>
            <a:r>
              <a:rPr lang="en-GB" sz="2800" dirty="0"/>
              <a:t>- 7th November to 19th December</a:t>
            </a:r>
          </a:p>
          <a:p>
            <a:pPr marL="0" indent="0">
              <a:buNone/>
            </a:pPr>
            <a:r>
              <a:rPr lang="en-GB" sz="1400" dirty="0"/>
              <a:t>  </a:t>
            </a:r>
          </a:p>
          <a:p>
            <a:r>
              <a:rPr lang="en-GB" sz="2800" dirty="0"/>
              <a:t>Article Winter edition of </a:t>
            </a: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</a:rPr>
              <a:t>Connect </a:t>
            </a:r>
            <a:r>
              <a:rPr lang="en-GB" sz="2800" dirty="0"/>
              <a:t>magazine</a:t>
            </a:r>
          </a:p>
          <a:p>
            <a:endParaRPr lang="en-GB" sz="14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sz="2800" b="1" dirty="0" err="1">
                <a:solidFill>
                  <a:schemeClr val="accent6">
                    <a:lumMod val="75000"/>
                  </a:schemeClr>
                </a:solidFill>
              </a:rPr>
              <a:t>Mailout</a:t>
            </a: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800" dirty="0"/>
              <a:t>to all who have expressed an interest </a:t>
            </a:r>
          </a:p>
          <a:p>
            <a:endParaRPr lang="en-GB" sz="1600" dirty="0"/>
          </a:p>
          <a:p>
            <a:r>
              <a:rPr lang="en-GB" sz="2800" b="1" dirty="0">
                <a:solidFill>
                  <a:schemeClr val="accent6">
                    <a:lumMod val="75000"/>
                  </a:schemeClr>
                </a:solidFill>
              </a:rPr>
              <a:t>Nov</a:t>
            </a:r>
            <a:r>
              <a:rPr lang="en-GB" sz="2800" dirty="0"/>
              <a:t> Forum meetings</a:t>
            </a:r>
          </a:p>
          <a:p>
            <a:endParaRPr lang="en-GB" sz="1600" dirty="0"/>
          </a:p>
          <a:p>
            <a:r>
              <a:rPr lang="en-GB" sz="2800" b="1" dirty="0">
                <a:solidFill>
                  <a:schemeClr val="accent6">
                    <a:lumMod val="75000"/>
                  </a:schemeClr>
                </a:solidFill>
              </a:rPr>
              <a:t>Stakeholders</a:t>
            </a:r>
          </a:p>
        </p:txBody>
      </p:sp>
    </p:spTree>
    <p:extLst>
      <p:ext uri="{BB962C8B-B14F-4D97-AF65-F5344CB8AC3E}">
        <p14:creationId xmlns:p14="http://schemas.microsoft.com/office/powerpoint/2010/main" val="68577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Consultation arrangements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720" y="1556792"/>
            <a:ext cx="84352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Roving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exhibitions</a:t>
            </a:r>
            <a:r>
              <a:rPr lang="en-GB" sz="2400" dirty="0"/>
              <a:t>:</a:t>
            </a:r>
          </a:p>
          <a:p>
            <a:r>
              <a:rPr lang="en-GB" sz="2400" dirty="0"/>
              <a:t>Keynsham library: 7th – 18th November</a:t>
            </a:r>
          </a:p>
          <a:p>
            <a:r>
              <a:rPr lang="en-GB" sz="2400" dirty="0"/>
              <a:t>Midsomer Norton: The Hollies 21st November –2</a:t>
            </a:r>
            <a:r>
              <a:rPr lang="en-GB" sz="2400" baseline="30000" dirty="0"/>
              <a:t>nd</a:t>
            </a:r>
            <a:r>
              <a:rPr lang="en-GB" sz="2400" dirty="0"/>
              <a:t>  Dec </a:t>
            </a:r>
          </a:p>
          <a:p>
            <a:r>
              <a:rPr lang="en-GB" sz="2400" dirty="0"/>
              <a:t>Bath One Stop Shop: 5th - 16th December</a:t>
            </a:r>
          </a:p>
          <a:p>
            <a:endParaRPr lang="en-GB" sz="1400" dirty="0"/>
          </a:p>
          <a:p>
            <a:pPr marL="0" indent="0">
              <a:buNone/>
            </a:pP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Workshops</a:t>
            </a:r>
          </a:p>
          <a:p>
            <a:r>
              <a:rPr lang="en-GB" sz="2400" dirty="0"/>
              <a:t>Whitchurch – 6 pm 15</a:t>
            </a:r>
            <a:r>
              <a:rPr lang="en-GB" sz="2400" baseline="30000" dirty="0"/>
              <a:t>th</a:t>
            </a:r>
            <a:r>
              <a:rPr lang="en-GB" sz="2400" dirty="0"/>
              <a:t> Nov</a:t>
            </a:r>
          </a:p>
          <a:p>
            <a:r>
              <a:rPr lang="en-GB" sz="2400" dirty="0"/>
              <a:t>Keynsham – 6 pm </a:t>
            </a:r>
            <a:r>
              <a:rPr lang="en-GB" sz="2400" dirty="0" smtClean="0"/>
              <a:t>30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</a:t>
            </a:r>
            <a:r>
              <a:rPr lang="en-GB" sz="2400" dirty="0"/>
              <a:t>Nov</a:t>
            </a:r>
          </a:p>
          <a:p>
            <a:endParaRPr lang="en-GB" sz="2400" dirty="0"/>
          </a:p>
          <a:p>
            <a:pPr marL="0" indent="0">
              <a:buNone/>
            </a:pP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Nov</a:t>
            </a:r>
            <a:r>
              <a:rPr lang="en-GB" sz="2400" dirty="0"/>
              <a:t> Forum meetings</a:t>
            </a:r>
          </a:p>
        </p:txBody>
      </p:sp>
    </p:spTree>
    <p:extLst>
      <p:ext uri="{BB962C8B-B14F-4D97-AF65-F5344CB8AC3E}">
        <p14:creationId xmlns:p14="http://schemas.microsoft.com/office/powerpoint/2010/main" val="101608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4381946" cy="1143000"/>
          </a:xfrm>
        </p:spPr>
        <p:txBody>
          <a:bodyPr/>
          <a:lstStyle/>
          <a:p>
            <a:pPr algn="l"/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Critical 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Issues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600" dirty="0" smtClean="0">
                <a:solidFill>
                  <a:schemeClr val="tx2"/>
                </a:solidFill>
              </a:rPr>
              <a:t>The </a:t>
            </a:r>
            <a:r>
              <a:rPr lang="en-GB" sz="2600" dirty="0">
                <a:solidFill>
                  <a:schemeClr val="tx2"/>
                </a:solidFill>
              </a:rPr>
              <a:t>national </a:t>
            </a:r>
            <a:r>
              <a:rPr lang="en-GB" sz="2600" b="1" dirty="0">
                <a:solidFill>
                  <a:schemeClr val="accent6">
                    <a:lumMod val="75000"/>
                  </a:schemeClr>
                </a:solidFill>
              </a:rPr>
              <a:t>housing</a:t>
            </a:r>
            <a:r>
              <a:rPr lang="en-GB" sz="2600" dirty="0">
                <a:solidFill>
                  <a:schemeClr val="tx2"/>
                </a:solidFill>
              </a:rPr>
              <a:t> </a:t>
            </a:r>
            <a:r>
              <a:rPr lang="en-GB" sz="2600" dirty="0" smtClean="0">
                <a:solidFill>
                  <a:schemeClr val="tx2"/>
                </a:solidFill>
              </a:rPr>
              <a:t>crisis</a:t>
            </a:r>
          </a:p>
          <a:p>
            <a:pPr marL="0" indent="0">
              <a:buNone/>
            </a:pPr>
            <a:endParaRPr lang="en-GB" sz="2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sz="2600" dirty="0" smtClean="0">
                <a:solidFill>
                  <a:schemeClr val="tx2"/>
                </a:solidFill>
              </a:rPr>
              <a:t>Maintain </a:t>
            </a:r>
            <a:r>
              <a:rPr lang="en-GB" sz="2600" b="1" dirty="0" smtClean="0">
                <a:solidFill>
                  <a:schemeClr val="accent6">
                    <a:lumMod val="75000"/>
                  </a:schemeClr>
                </a:solidFill>
              </a:rPr>
              <a:t>economic </a:t>
            </a:r>
            <a:r>
              <a:rPr lang="en-GB" sz="2600" b="1" dirty="0">
                <a:solidFill>
                  <a:schemeClr val="accent6">
                    <a:lumMod val="75000"/>
                  </a:schemeClr>
                </a:solidFill>
              </a:rPr>
              <a:t>prosperity </a:t>
            </a:r>
            <a:r>
              <a:rPr lang="en-GB" sz="2600" dirty="0" smtClean="0">
                <a:solidFill>
                  <a:schemeClr val="tx2"/>
                </a:solidFill>
              </a:rPr>
              <a:t>- brings </a:t>
            </a:r>
            <a:r>
              <a:rPr lang="en-GB" sz="2600" dirty="0">
                <a:solidFill>
                  <a:schemeClr val="tx2"/>
                </a:solidFill>
              </a:rPr>
              <a:t>substantial benefit </a:t>
            </a:r>
            <a:r>
              <a:rPr lang="en-GB" sz="2600" dirty="0" smtClean="0">
                <a:solidFill>
                  <a:schemeClr val="tx2"/>
                </a:solidFill>
              </a:rPr>
              <a:t>for </a:t>
            </a:r>
            <a:r>
              <a:rPr lang="en-GB" sz="2600" dirty="0">
                <a:solidFill>
                  <a:schemeClr val="tx2"/>
                </a:solidFill>
              </a:rPr>
              <a:t>residents, communities &amp; </a:t>
            </a:r>
            <a:r>
              <a:rPr lang="en-GB" sz="2600" dirty="0" smtClean="0">
                <a:solidFill>
                  <a:schemeClr val="tx2"/>
                </a:solidFill>
              </a:rPr>
              <a:t>the environment.</a:t>
            </a:r>
          </a:p>
          <a:p>
            <a:pPr marL="0" indent="0">
              <a:buNone/>
            </a:pPr>
            <a:endParaRPr lang="en-GB" sz="12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sz="2600" dirty="0" smtClean="0">
                <a:solidFill>
                  <a:schemeClr val="tx2"/>
                </a:solidFill>
              </a:rPr>
              <a:t>Pressure </a:t>
            </a:r>
            <a:r>
              <a:rPr lang="en-GB" sz="2600" dirty="0">
                <a:solidFill>
                  <a:schemeClr val="tx2"/>
                </a:solidFill>
              </a:rPr>
              <a:t>on infrastructure</a:t>
            </a:r>
            <a:r>
              <a:rPr lang="en-GB" sz="2600" dirty="0" smtClean="0">
                <a:solidFill>
                  <a:schemeClr val="tx2"/>
                </a:solidFill>
              </a:rPr>
              <a:t>, especially transport: - inhibits wealth creation </a:t>
            </a:r>
            <a:r>
              <a:rPr lang="en-GB" sz="2600" dirty="0">
                <a:solidFill>
                  <a:schemeClr val="tx2"/>
                </a:solidFill>
              </a:rPr>
              <a:t>and </a:t>
            </a:r>
            <a:r>
              <a:rPr lang="en-GB" sz="2600" dirty="0" smtClean="0">
                <a:solidFill>
                  <a:schemeClr val="tx2"/>
                </a:solidFill>
              </a:rPr>
              <a:t>productivity &amp; unsustainable patterns </a:t>
            </a:r>
            <a:r>
              <a:rPr lang="en-GB" sz="2600" dirty="0">
                <a:solidFill>
                  <a:schemeClr val="tx2"/>
                </a:solidFill>
              </a:rPr>
              <a:t>of travel are a </a:t>
            </a:r>
            <a:r>
              <a:rPr lang="en-GB" sz="2600" dirty="0" smtClean="0">
                <a:solidFill>
                  <a:schemeClr val="tx2"/>
                </a:solidFill>
              </a:rPr>
              <a:t>contribute to </a:t>
            </a:r>
            <a:r>
              <a:rPr lang="en-GB" sz="2600" b="1" dirty="0" smtClean="0">
                <a:solidFill>
                  <a:schemeClr val="accent6">
                    <a:lumMod val="75000"/>
                  </a:schemeClr>
                </a:solidFill>
              </a:rPr>
              <a:t>climate </a:t>
            </a:r>
            <a:r>
              <a:rPr lang="en-GB" sz="2600" b="1" dirty="0">
                <a:solidFill>
                  <a:schemeClr val="accent6">
                    <a:lumMod val="75000"/>
                  </a:schemeClr>
                </a:solidFill>
              </a:rPr>
              <a:t>change </a:t>
            </a:r>
            <a:r>
              <a:rPr lang="en-GB" sz="2600" dirty="0" smtClean="0">
                <a:solidFill>
                  <a:schemeClr val="tx2"/>
                </a:solidFill>
              </a:rPr>
              <a:t>&amp; </a:t>
            </a:r>
            <a:r>
              <a:rPr lang="en-GB" sz="2600" b="1" dirty="0" smtClean="0">
                <a:solidFill>
                  <a:schemeClr val="accent6">
                    <a:lumMod val="75000"/>
                  </a:schemeClr>
                </a:solidFill>
              </a:rPr>
              <a:t>poor health</a:t>
            </a:r>
          </a:p>
          <a:p>
            <a:pPr marL="0" indent="0">
              <a:buNone/>
            </a:pPr>
            <a:endParaRPr lang="en-GB" sz="105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sz="2600" dirty="0" smtClean="0">
                <a:solidFill>
                  <a:schemeClr val="tx2"/>
                </a:solidFill>
              </a:rPr>
              <a:t>Our world class </a:t>
            </a:r>
            <a:r>
              <a:rPr lang="en-GB" sz="2600" b="1" dirty="0" smtClean="0">
                <a:solidFill>
                  <a:schemeClr val="accent6">
                    <a:lumMod val="75000"/>
                  </a:schemeClr>
                </a:solidFill>
              </a:rPr>
              <a:t>environment</a:t>
            </a:r>
            <a:r>
              <a:rPr lang="en-GB" sz="2600" dirty="0" smtClean="0">
                <a:solidFill>
                  <a:schemeClr val="tx2"/>
                </a:solidFill>
              </a:rPr>
              <a:t> brings </a:t>
            </a:r>
            <a:r>
              <a:rPr lang="en-GB" sz="2600" dirty="0">
                <a:solidFill>
                  <a:schemeClr val="tx2"/>
                </a:solidFill>
              </a:rPr>
              <a:t>substantial </a:t>
            </a:r>
            <a:r>
              <a:rPr lang="en-GB" sz="2600" dirty="0" smtClean="0">
                <a:solidFill>
                  <a:schemeClr val="tx2"/>
                </a:solidFill>
              </a:rPr>
              <a:t>economic &amp; community </a:t>
            </a:r>
            <a:r>
              <a:rPr lang="en-GB" sz="2600" dirty="0">
                <a:solidFill>
                  <a:schemeClr val="tx2"/>
                </a:solidFill>
              </a:rPr>
              <a:t>benefits </a:t>
            </a:r>
            <a:r>
              <a:rPr lang="en-GB" sz="2600" dirty="0" smtClean="0">
                <a:solidFill>
                  <a:schemeClr val="tx2"/>
                </a:solidFill>
              </a:rPr>
              <a:t>including quality </a:t>
            </a:r>
            <a:r>
              <a:rPr lang="en-GB" sz="2600" dirty="0">
                <a:solidFill>
                  <a:schemeClr val="tx2"/>
                </a:solidFill>
              </a:rPr>
              <a:t>of life of residents</a:t>
            </a:r>
            <a:r>
              <a:rPr lang="en-GB" sz="2600" dirty="0" smtClean="0">
                <a:solidFill>
                  <a:schemeClr val="tx2"/>
                </a:solidFill>
              </a:rPr>
              <a:t>, visitors </a:t>
            </a:r>
            <a:r>
              <a:rPr lang="en-GB" sz="2600" dirty="0">
                <a:solidFill>
                  <a:schemeClr val="tx2"/>
                </a:solidFill>
              </a:rPr>
              <a:t>and businesses.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570" y="114300"/>
            <a:ext cx="35623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521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5976664" cy="792163"/>
          </a:xfrm>
        </p:spPr>
        <p:txBody>
          <a:bodyPr/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Next Steps</a:t>
            </a:r>
            <a:endParaRPr lang="en-GB" dirty="0">
              <a:solidFill>
                <a:srgbClr val="E88518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93366" y="1156100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E88518"/>
                </a:solidFill>
              </a:rPr>
              <a:t>JSP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64501" y="1156100"/>
            <a:ext cx="2043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rgbClr val="E88518"/>
                </a:solidFill>
              </a:rPr>
              <a:t>B&amp;NES Local Plan</a:t>
            </a:r>
          </a:p>
        </p:txBody>
      </p:sp>
      <p:sp>
        <p:nvSpPr>
          <p:cNvPr id="6" name="Rectangle 5"/>
          <p:cNvSpPr/>
          <p:nvPr/>
        </p:nvSpPr>
        <p:spPr>
          <a:xfrm>
            <a:off x="2052577" y="1802432"/>
            <a:ext cx="1655328" cy="8398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Emerging Strategy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consultation</a:t>
            </a:r>
          </a:p>
          <a:p>
            <a:pPr algn="ctr"/>
            <a:endParaRPr lang="en-GB" sz="1000" b="1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34720" y="4900974"/>
            <a:ext cx="1873185" cy="864298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Draft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>
                <a:solidFill>
                  <a:schemeClr val="bg1"/>
                </a:solidFill>
              </a:rPr>
              <a:t>Plan consultation</a:t>
            </a:r>
            <a:endParaRPr lang="en-GB" sz="900" b="1" dirty="0">
              <a:solidFill>
                <a:schemeClr val="bg1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3560192" y="2725176"/>
            <a:ext cx="484632" cy="489204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Down Arrow 8"/>
          <p:cNvSpPr/>
          <p:nvPr/>
        </p:nvSpPr>
        <p:spPr>
          <a:xfrm>
            <a:off x="3511672" y="4242634"/>
            <a:ext cx="484632" cy="489204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6516216" y="4900974"/>
            <a:ext cx="1934852" cy="8642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2"/>
                </a:solidFill>
              </a:rPr>
              <a:t>Options</a:t>
            </a:r>
          </a:p>
          <a:p>
            <a:pPr algn="ctr"/>
            <a:r>
              <a:rPr lang="en-GB" sz="1600" b="1" dirty="0">
                <a:solidFill>
                  <a:schemeClr val="tx2"/>
                </a:solidFill>
              </a:rPr>
              <a:t>consultation</a:t>
            </a:r>
            <a:endParaRPr lang="en-GB" sz="900" b="1" dirty="0">
              <a:solidFill>
                <a:schemeClr val="tx2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5075" y="1918636"/>
            <a:ext cx="1517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E88518"/>
                </a:solidFill>
              </a:rPr>
              <a:t>Nov-Dec 2016</a:t>
            </a:r>
            <a:endParaRPr lang="en-GB" dirty="0">
              <a:solidFill>
                <a:srgbClr val="E88518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6008" y="5076651"/>
            <a:ext cx="1104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rgbClr val="E88518"/>
                </a:solidFill>
              </a:rPr>
              <a:t>Mid-2017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516216" y="1802432"/>
            <a:ext cx="1925352" cy="8320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2"/>
                </a:solidFill>
              </a:rPr>
              <a:t>Commencement</a:t>
            </a:r>
          </a:p>
          <a:p>
            <a:pPr algn="ctr"/>
            <a:r>
              <a:rPr lang="en-GB" b="1" dirty="0">
                <a:solidFill>
                  <a:schemeClr val="tx2"/>
                </a:solidFill>
              </a:rPr>
              <a:t>consultation</a:t>
            </a:r>
          </a:p>
        </p:txBody>
      </p:sp>
      <p:sp>
        <p:nvSpPr>
          <p:cNvPr id="22" name="Down Arrow 21"/>
          <p:cNvSpPr/>
          <p:nvPr/>
        </p:nvSpPr>
        <p:spPr>
          <a:xfrm>
            <a:off x="7236576" y="3461172"/>
            <a:ext cx="484632" cy="489204"/>
          </a:xfrm>
          <a:prstGeom prst="down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306008" y="3469703"/>
            <a:ext cx="1308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E88518"/>
                </a:solidFill>
              </a:rPr>
              <a:t>Spring 2017</a:t>
            </a:r>
            <a:endParaRPr lang="en-GB" dirty="0">
              <a:solidFill>
                <a:srgbClr val="E88518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032855" y="3285829"/>
            <a:ext cx="1655328" cy="8398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Consider reps</a:t>
            </a:r>
          </a:p>
          <a:p>
            <a:pPr algn="ctr"/>
            <a:endParaRPr lang="en-GB" sz="1000" b="1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67944" y="1156500"/>
            <a:ext cx="583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E88518"/>
                </a:solidFill>
              </a:rPr>
              <a:t>JTS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885085" y="1802432"/>
            <a:ext cx="1655328" cy="8398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Transport Vision</a:t>
            </a:r>
          </a:p>
          <a:p>
            <a:pPr algn="ctr"/>
            <a:endParaRPr lang="en-GB" sz="1000" b="1" dirty="0">
              <a:solidFill>
                <a:srgbClr val="0070C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80149" y="3288432"/>
            <a:ext cx="1655328" cy="8398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JTS</a:t>
            </a:r>
          </a:p>
          <a:p>
            <a:pPr algn="ctr"/>
            <a:r>
              <a:rPr lang="en-GB" sz="1400" b="1" dirty="0">
                <a:solidFill>
                  <a:schemeClr val="bg1"/>
                </a:solidFill>
              </a:rPr>
              <a:t>recommendations</a:t>
            </a:r>
          </a:p>
          <a:p>
            <a:pPr algn="ctr"/>
            <a:endParaRPr lang="en-GB" sz="1000" b="1" dirty="0">
              <a:solidFill>
                <a:srgbClr val="0070C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860305" y="4900974"/>
            <a:ext cx="1873185" cy="864298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2"/>
                </a:solidFill>
              </a:rPr>
              <a:t>Update </a:t>
            </a:r>
            <a:r>
              <a:rPr lang="en-GB" sz="2000" b="1" dirty="0" err="1">
                <a:solidFill>
                  <a:schemeClr val="tx2"/>
                </a:solidFill>
              </a:rPr>
              <a:t>JLTP</a:t>
            </a:r>
            <a:endParaRPr lang="en-GB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78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7200" b="1" dirty="0">
                <a:solidFill>
                  <a:schemeClr val="accent6">
                    <a:lumMod val="75000"/>
                  </a:schemeClr>
                </a:solidFill>
              </a:rPr>
              <a:t>Thank you for listening.</a:t>
            </a:r>
            <a:br>
              <a:rPr lang="en-GB" sz="7200" b="1" dirty="0">
                <a:solidFill>
                  <a:schemeClr val="accent6">
                    <a:lumMod val="75000"/>
                  </a:schemeClr>
                </a:solidFill>
              </a:rPr>
            </a:b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2" t="50000" r="5834" b="8704"/>
          <a:stretch/>
        </p:blipFill>
        <p:spPr bwMode="auto">
          <a:xfrm>
            <a:off x="29840" y="4391309"/>
            <a:ext cx="9114160" cy="248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03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3" t="11871" r="17078" b="10551"/>
          <a:stretch/>
        </p:blipFill>
        <p:spPr>
          <a:xfrm rot="16200000">
            <a:off x="1541773" y="-528203"/>
            <a:ext cx="6023942" cy="87484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188640"/>
            <a:ext cx="4680768" cy="792163"/>
          </a:xfrm>
        </p:spPr>
        <p:txBody>
          <a:bodyPr/>
          <a:lstStyle/>
          <a:p>
            <a:r>
              <a:rPr lang="en-GB" dirty="0" smtClean="0">
                <a:solidFill>
                  <a:srgbClr val="E88518"/>
                </a:solidFill>
              </a:rPr>
              <a:t>Green Belt</a:t>
            </a:r>
            <a:endParaRPr lang="en-GB" dirty="0">
              <a:solidFill>
                <a:srgbClr val="E885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17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Working 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Together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434" y="4005064"/>
            <a:ext cx="5616624" cy="2262981"/>
          </a:xfrm>
        </p:spPr>
        <p:txBody>
          <a:bodyPr>
            <a:noAutofit/>
          </a:bodyPr>
          <a:lstStyle/>
          <a:p>
            <a:pPr lvl="1"/>
            <a:endParaRPr lang="en-GB" sz="2400" dirty="0">
              <a:solidFill>
                <a:schemeClr val="tx2"/>
              </a:solidFill>
            </a:endParaRPr>
          </a:p>
          <a:p>
            <a:r>
              <a:rPr lang="en-GB" sz="2800" dirty="0">
                <a:solidFill>
                  <a:schemeClr val="tx2"/>
                </a:solidFill>
              </a:rPr>
              <a:t>The JTS will :</a:t>
            </a:r>
          </a:p>
          <a:p>
            <a:pPr lvl="1"/>
            <a:r>
              <a:rPr lang="en-GB" sz="2400" dirty="0">
                <a:solidFill>
                  <a:schemeClr val="tx2"/>
                </a:solidFill>
              </a:rPr>
              <a:t>look at current &amp; future challenges on our network </a:t>
            </a:r>
          </a:p>
          <a:p>
            <a:pPr lvl="1"/>
            <a:r>
              <a:rPr lang="en-GB" sz="2400" dirty="0">
                <a:solidFill>
                  <a:schemeClr val="tx2"/>
                </a:solidFill>
              </a:rPr>
              <a:t>identify transport infrastructure needed to support development.</a:t>
            </a:r>
          </a:p>
          <a:p>
            <a:endParaRPr lang="en-GB" sz="2800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941168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08434" y="1124745"/>
            <a:ext cx="822960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 smtClean="0">
                <a:solidFill>
                  <a:schemeClr val="tx2"/>
                </a:solidFill>
              </a:rPr>
              <a:t>Joint approach to strategic planning &amp; transport issues:</a:t>
            </a:r>
          </a:p>
          <a:p>
            <a:r>
              <a:rPr lang="en-GB" sz="2800" dirty="0" smtClean="0">
                <a:solidFill>
                  <a:schemeClr val="tx2"/>
                </a:solidFill>
              </a:rPr>
              <a:t>The JSP will:</a:t>
            </a:r>
          </a:p>
          <a:p>
            <a:pPr lvl="1"/>
            <a:r>
              <a:rPr lang="en-GB" sz="2400" dirty="0" smtClean="0">
                <a:solidFill>
                  <a:schemeClr val="tx2"/>
                </a:solidFill>
              </a:rPr>
              <a:t>be a statutory Development Plan Document for 2016-2036</a:t>
            </a:r>
          </a:p>
          <a:p>
            <a:pPr lvl="1"/>
            <a:r>
              <a:rPr lang="en-GB" sz="2400" dirty="0" smtClean="0">
                <a:solidFill>
                  <a:schemeClr val="tx2"/>
                </a:solidFill>
              </a:rPr>
              <a:t>A plan for the West of England </a:t>
            </a:r>
          </a:p>
          <a:p>
            <a:pPr lvl="1"/>
            <a:r>
              <a:rPr lang="en-GB" sz="2400" dirty="0" smtClean="0">
                <a:solidFill>
                  <a:schemeClr val="tx2"/>
                </a:solidFill>
              </a:rPr>
              <a:t>identify the number of new homes &amp; employment land across the West of England </a:t>
            </a:r>
          </a:p>
          <a:p>
            <a:pPr lvl="1"/>
            <a:r>
              <a:rPr lang="en-GB" sz="2400" dirty="0" smtClean="0">
                <a:solidFill>
                  <a:schemeClr val="tx2"/>
                </a:solidFill>
              </a:rPr>
              <a:t>set out the spatial strategy for growth</a:t>
            </a:r>
          </a:p>
          <a:p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69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JSP Strategic Priorities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Economic</a:t>
            </a:r>
            <a:r>
              <a:rPr lang="en-GB" sz="2800" b="1" dirty="0">
                <a:solidFill>
                  <a:schemeClr val="tx2"/>
                </a:solidFill>
              </a:rPr>
              <a:t>: </a:t>
            </a:r>
            <a:r>
              <a:rPr lang="en-GB" sz="2800" dirty="0"/>
              <a:t>To identify and meet the need for housing and accommodate the economic growth objectives of the LEP Strategic Economic Plan</a:t>
            </a:r>
          </a:p>
          <a:p>
            <a:pPr marL="0" indent="0">
              <a:buNone/>
            </a:pPr>
            <a:r>
              <a:rPr lang="en-GB" sz="1200" dirty="0"/>
              <a:t> </a:t>
            </a:r>
            <a:endParaRPr lang="en-GB" sz="900" dirty="0"/>
          </a:p>
          <a:p>
            <a:pPr marL="0" indent="0">
              <a:buNone/>
            </a:pPr>
            <a:r>
              <a:rPr lang="en-GB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Social</a:t>
            </a:r>
            <a:r>
              <a:rPr lang="en-GB" sz="2800" b="1" dirty="0">
                <a:solidFill>
                  <a:schemeClr val="tx2"/>
                </a:solidFill>
              </a:rPr>
              <a:t>: </a:t>
            </a:r>
            <a:r>
              <a:rPr lang="en-GB" sz="2800" dirty="0" smtClean="0"/>
              <a:t>ensure all </a:t>
            </a:r>
            <a:r>
              <a:rPr lang="en-GB" sz="2800" dirty="0"/>
              <a:t>sections of our communities </a:t>
            </a:r>
            <a:r>
              <a:rPr lang="en-GB" sz="2800" dirty="0" smtClean="0"/>
              <a:t>benefit</a:t>
            </a:r>
            <a:endParaRPr lang="en-GB" sz="2800" dirty="0"/>
          </a:p>
          <a:p>
            <a:pPr marL="0" indent="0">
              <a:buNone/>
            </a:pPr>
            <a:r>
              <a:rPr lang="en-GB" sz="800" dirty="0"/>
              <a:t> 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Environment</a:t>
            </a:r>
            <a:r>
              <a:rPr lang="en-GB" sz="2800" b="1" dirty="0">
                <a:solidFill>
                  <a:schemeClr val="tx2"/>
                </a:solidFill>
              </a:rPr>
              <a:t>: </a:t>
            </a:r>
            <a:r>
              <a:rPr lang="en-GB" sz="2800" dirty="0" smtClean="0"/>
              <a:t>protect &amp; enhance </a:t>
            </a:r>
            <a:r>
              <a:rPr lang="en-GB" sz="2800" dirty="0"/>
              <a:t>the sub-region’s diverse </a:t>
            </a:r>
            <a:r>
              <a:rPr lang="en-GB" sz="2800" dirty="0" smtClean="0"/>
              <a:t>&amp; high </a:t>
            </a:r>
            <a:r>
              <a:rPr lang="en-GB" sz="2800" dirty="0"/>
              <a:t>quality environment and ensuring </a:t>
            </a:r>
            <a:r>
              <a:rPr lang="en-GB" sz="2800" dirty="0" smtClean="0"/>
              <a:t>resilience.</a:t>
            </a:r>
            <a:endParaRPr lang="en-GB" sz="2800" dirty="0"/>
          </a:p>
          <a:p>
            <a:pPr marL="0" indent="0">
              <a:buNone/>
            </a:pPr>
            <a:r>
              <a:rPr lang="en-GB" sz="400" dirty="0"/>
              <a:t> 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Infrastructure</a:t>
            </a:r>
            <a:r>
              <a:rPr lang="en-GB" sz="2800" b="1" dirty="0">
                <a:solidFill>
                  <a:schemeClr val="tx2"/>
                </a:solidFill>
              </a:rPr>
              <a:t>: </a:t>
            </a:r>
            <a:r>
              <a:rPr lang="en-GB" sz="2800" dirty="0" smtClean="0"/>
              <a:t>new </a:t>
            </a:r>
            <a:r>
              <a:rPr lang="en-GB" sz="2800" dirty="0"/>
              <a:t>development is properly aligned with transport and other social infrastructure.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84" y="6041582"/>
            <a:ext cx="4505176" cy="846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612" y="6041582"/>
            <a:ext cx="4505177" cy="846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44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23528" y="332656"/>
            <a:ext cx="8120185" cy="604532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Transport Vision 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–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Key 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Principles</a:t>
            </a:r>
          </a:p>
          <a:p>
            <a:pPr>
              <a:buClr>
                <a:srgbClr val="38B2BD"/>
              </a:buClr>
              <a:buFont typeface="Wingdings" charset="2"/>
              <a:buChar char="§"/>
            </a:pPr>
            <a:r>
              <a:rPr lang="en-GB" sz="2400" dirty="0" smtClean="0">
                <a:solidFill>
                  <a:srgbClr val="1A5E73"/>
                </a:solidFill>
                <a:latin typeface="Arial" charset="0"/>
                <a:ea typeface="Arial" charset="0"/>
                <a:cs typeface="Arial" charset="0"/>
              </a:rPr>
              <a:t>Transport Vision aims and ambitions.</a:t>
            </a:r>
          </a:p>
          <a:p>
            <a:pPr>
              <a:buClr>
                <a:srgbClr val="38B2BD"/>
              </a:buClr>
              <a:buFont typeface="Wingdings" charset="2"/>
              <a:buChar char="§"/>
            </a:pPr>
            <a:r>
              <a:rPr lang="en-GB" sz="2400" dirty="0" smtClean="0">
                <a:solidFill>
                  <a:srgbClr val="1A5E73"/>
                </a:solidFill>
                <a:latin typeface="Arial" charset="0"/>
                <a:ea typeface="Arial" charset="0"/>
                <a:cs typeface="Arial" charset="0"/>
              </a:rPr>
              <a:t>2015/16 consultation called for investment on </a:t>
            </a:r>
            <a:r>
              <a:rPr lang="en-GB" sz="2400" dirty="0">
                <a:solidFill>
                  <a:srgbClr val="1A5E73"/>
                </a:solidFill>
                <a:latin typeface="Arial" charset="0"/>
                <a:ea typeface="Arial" charset="0"/>
                <a:cs typeface="Arial" charset="0"/>
              </a:rPr>
              <a:t>public </a:t>
            </a:r>
            <a:r>
              <a:rPr lang="en-GB" sz="2400" dirty="0" smtClean="0">
                <a:solidFill>
                  <a:srgbClr val="1A5E73"/>
                </a:solidFill>
                <a:latin typeface="Arial" charset="0"/>
                <a:ea typeface="Arial" charset="0"/>
                <a:cs typeface="Arial" charset="0"/>
              </a:rPr>
              <a:t>transport corridors, walking and cycling.</a:t>
            </a:r>
          </a:p>
          <a:p>
            <a:pPr lvl="0">
              <a:buClr>
                <a:srgbClr val="38B2BD"/>
              </a:buClr>
              <a:buFont typeface="Wingdings" charset="2"/>
              <a:buChar char="§"/>
            </a:pPr>
            <a:r>
              <a:rPr lang="en-GB" sz="2400" dirty="0" smtClean="0">
                <a:solidFill>
                  <a:srgbClr val="1A5E73"/>
                </a:solidFill>
                <a:latin typeface="Arial" charset="0"/>
                <a:ea typeface="Arial" charset="0"/>
                <a:cs typeface="Arial" charset="0"/>
              </a:rPr>
              <a:t>Need for affordable</a:t>
            </a:r>
            <a:r>
              <a:rPr lang="en-GB" sz="2400" dirty="0">
                <a:solidFill>
                  <a:srgbClr val="1A5E73"/>
                </a:solidFill>
                <a:latin typeface="Arial" charset="0"/>
                <a:ea typeface="Arial" charset="0"/>
                <a:cs typeface="Arial" charset="0"/>
              </a:rPr>
              <a:t>, reliable sustainable travel </a:t>
            </a:r>
            <a:r>
              <a:rPr lang="en-GB" sz="2400" dirty="0" smtClean="0">
                <a:solidFill>
                  <a:srgbClr val="1A5E73"/>
                </a:solidFill>
                <a:latin typeface="Arial" charset="0"/>
                <a:ea typeface="Arial" charset="0"/>
                <a:cs typeface="Arial" charset="0"/>
              </a:rPr>
              <a:t>options, emphasis </a:t>
            </a:r>
            <a:r>
              <a:rPr lang="en-GB" sz="2400" dirty="0">
                <a:solidFill>
                  <a:srgbClr val="1A5E73"/>
                </a:solidFill>
                <a:latin typeface="Arial" charset="0"/>
                <a:ea typeface="Arial" charset="0"/>
                <a:cs typeface="Arial" charset="0"/>
              </a:rPr>
              <a:t>on smarter travel choices &amp; </a:t>
            </a:r>
            <a:r>
              <a:rPr lang="en-GB" sz="2400" dirty="0" smtClean="0">
                <a:solidFill>
                  <a:srgbClr val="1A5E73"/>
                </a:solidFill>
                <a:latin typeface="Arial" charset="0"/>
                <a:ea typeface="Arial" charset="0"/>
                <a:cs typeface="Arial" charset="0"/>
              </a:rPr>
              <a:t>new technology.</a:t>
            </a:r>
            <a:endParaRPr lang="en-GB" sz="2400" dirty="0">
              <a:solidFill>
                <a:srgbClr val="1A5E73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buClr>
                <a:srgbClr val="38B2BD"/>
              </a:buClr>
              <a:buFont typeface="Wingdings" charset="2"/>
              <a:buChar char="§"/>
            </a:pPr>
            <a:r>
              <a:rPr lang="en-GB" sz="2400" dirty="0" smtClean="0">
                <a:solidFill>
                  <a:srgbClr val="1A5E73"/>
                </a:solidFill>
                <a:latin typeface="Arial" charset="0"/>
                <a:ea typeface="Arial" charset="0"/>
                <a:cs typeface="Arial" charset="0"/>
              </a:rPr>
              <a:t>Corridor Packages </a:t>
            </a:r>
            <a:r>
              <a:rPr lang="mr-IN" sz="2400" dirty="0" smtClean="0">
                <a:solidFill>
                  <a:srgbClr val="1A5E73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GB" sz="2400" dirty="0" smtClean="0">
                <a:solidFill>
                  <a:srgbClr val="1A5E73"/>
                </a:solidFill>
                <a:latin typeface="Arial" charset="0"/>
                <a:ea typeface="Arial" charset="0"/>
                <a:cs typeface="Arial" charset="0"/>
              </a:rPr>
              <a:t> investment in bypasses and orbital links enables delivery of high quality </a:t>
            </a:r>
            <a:r>
              <a:rPr lang="en-GB" sz="2400" dirty="0">
                <a:solidFill>
                  <a:srgbClr val="1A5E73"/>
                </a:solidFill>
                <a:latin typeface="Arial" charset="0"/>
                <a:ea typeface="Arial" charset="0"/>
                <a:cs typeface="Arial" charset="0"/>
              </a:rPr>
              <a:t>public </a:t>
            </a:r>
            <a:r>
              <a:rPr lang="en-GB" sz="2400" dirty="0" smtClean="0">
                <a:solidFill>
                  <a:srgbClr val="1A5E73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GB" sz="2400" dirty="0" smtClean="0">
                <a:solidFill>
                  <a:srgbClr val="1A5E73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GB" sz="2400" dirty="0" smtClean="0">
                <a:solidFill>
                  <a:srgbClr val="1A5E73"/>
                </a:solidFill>
                <a:latin typeface="Arial" charset="0"/>
                <a:ea typeface="Arial" charset="0"/>
                <a:cs typeface="Arial" charset="0"/>
              </a:rPr>
              <a:t>transport and cycling corridors.</a:t>
            </a:r>
            <a:endParaRPr lang="en-GB" sz="2400" dirty="0">
              <a:solidFill>
                <a:srgbClr val="1A5E73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rgbClr val="38B2BD"/>
              </a:buClr>
              <a:buFont typeface="Wingdings" charset="2"/>
              <a:buChar char="§"/>
            </a:pPr>
            <a:r>
              <a:rPr lang="en-GB" sz="2400" dirty="0" smtClean="0">
                <a:solidFill>
                  <a:srgbClr val="1A5E73"/>
                </a:solidFill>
                <a:latin typeface="Arial" charset="0"/>
                <a:ea typeface="Arial" charset="0"/>
                <a:cs typeface="Arial" charset="0"/>
              </a:rPr>
              <a:t>Physical </a:t>
            </a:r>
            <a:r>
              <a:rPr lang="en-GB" sz="2400" dirty="0">
                <a:solidFill>
                  <a:srgbClr val="1A5E73"/>
                </a:solidFill>
                <a:latin typeface="Arial" charset="0"/>
                <a:ea typeface="Arial" charset="0"/>
                <a:cs typeface="Arial" charset="0"/>
              </a:rPr>
              <a:t>restrictions </a:t>
            </a:r>
            <a:r>
              <a:rPr lang="en-GB" sz="2400" dirty="0" smtClean="0">
                <a:solidFill>
                  <a:srgbClr val="1A5E73"/>
                </a:solidFill>
                <a:latin typeface="Arial" charset="0"/>
                <a:ea typeface="Arial" charset="0"/>
                <a:cs typeface="Arial" charset="0"/>
              </a:rPr>
              <a:t>on traffic </a:t>
            </a:r>
          </a:p>
          <a:p>
            <a:pPr marL="361950" indent="0">
              <a:buClr>
                <a:srgbClr val="38B2BD"/>
              </a:buClr>
              <a:buNone/>
            </a:pPr>
            <a:r>
              <a:rPr lang="en-GB" sz="2400" dirty="0" smtClean="0">
                <a:solidFill>
                  <a:srgbClr val="1A5E73"/>
                </a:solidFill>
                <a:latin typeface="Arial" charset="0"/>
                <a:ea typeface="Arial" charset="0"/>
                <a:cs typeface="Arial" charset="0"/>
              </a:rPr>
              <a:t>and/or financial restraint </a:t>
            </a:r>
          </a:p>
          <a:p>
            <a:pPr marL="361950" indent="0">
              <a:buClr>
                <a:srgbClr val="38B2BD"/>
              </a:buClr>
              <a:buNone/>
            </a:pPr>
            <a:r>
              <a:rPr lang="mr-IN" sz="2400" dirty="0" smtClean="0">
                <a:solidFill>
                  <a:srgbClr val="1A5E73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GB" sz="2400" dirty="0" smtClean="0">
                <a:solidFill>
                  <a:srgbClr val="1A5E73"/>
                </a:solidFill>
                <a:latin typeface="Arial" charset="0"/>
                <a:ea typeface="Arial" charset="0"/>
                <a:cs typeface="Arial" charset="0"/>
              </a:rPr>
              <a:t> no easy options.</a:t>
            </a:r>
            <a:endParaRPr lang="en-GB" sz="2400" dirty="0">
              <a:solidFill>
                <a:srgbClr val="1A5E73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buClr>
                <a:srgbClr val="38B2BD"/>
              </a:buClr>
              <a:buFont typeface="Wingdings" charset="2"/>
              <a:buChar char="§"/>
            </a:pPr>
            <a:endParaRPr lang="en-GB" sz="1800" dirty="0">
              <a:solidFill>
                <a:srgbClr val="1A5E73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1800" dirty="0">
              <a:solidFill>
                <a:srgbClr val="1A5E7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505" y="4209653"/>
            <a:ext cx="3774495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2616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9512" y="711860"/>
            <a:ext cx="6005512" cy="5973232"/>
          </a:xfrm>
        </p:spPr>
        <p:txBody>
          <a:bodyPr>
            <a:noAutofit/>
          </a:bodyPr>
          <a:lstStyle/>
          <a:p>
            <a:pPr>
              <a:buClr>
                <a:srgbClr val="38B2BD"/>
              </a:buClr>
              <a:buFont typeface="Wingdings" charset="2"/>
              <a:buChar char="§"/>
            </a:pPr>
            <a:r>
              <a:rPr lang="en-GB" sz="2200" dirty="0" smtClean="0">
                <a:solidFill>
                  <a:srgbClr val="1A5E73"/>
                </a:solidFill>
                <a:latin typeface="Arial" charset="0"/>
                <a:ea typeface="Arial" charset="0"/>
                <a:cs typeface="Arial" charset="0"/>
              </a:rPr>
              <a:t>Ambition for core Light Rapid Transit network, plus MetroBus extensions and strategic cycling corridors.</a:t>
            </a:r>
          </a:p>
          <a:p>
            <a:pPr>
              <a:buClr>
                <a:srgbClr val="38B2BD"/>
              </a:buClr>
              <a:buFont typeface="Wingdings" charset="2"/>
              <a:buChar char="§"/>
            </a:pPr>
            <a:r>
              <a:rPr lang="en-GB" sz="2200" dirty="0" smtClean="0">
                <a:solidFill>
                  <a:srgbClr val="1A5E73"/>
                </a:solidFill>
                <a:latin typeface="Arial" charset="0"/>
                <a:ea typeface="Arial" charset="0"/>
                <a:cs typeface="Arial" charset="0"/>
              </a:rPr>
              <a:t>Key enabling highway schemes and upgrades.</a:t>
            </a:r>
          </a:p>
          <a:p>
            <a:pPr>
              <a:buClr>
                <a:srgbClr val="38B2BD"/>
              </a:buClr>
              <a:buFont typeface="Wingdings" charset="2"/>
              <a:buChar char="§"/>
            </a:pPr>
            <a:r>
              <a:rPr lang="en-GB" sz="2200" dirty="0" smtClean="0">
                <a:solidFill>
                  <a:srgbClr val="1A5E73"/>
                </a:solidFill>
                <a:latin typeface="Arial" charset="0"/>
                <a:ea typeface="Arial" charset="0"/>
                <a:cs typeface="Arial" charset="0"/>
              </a:rPr>
              <a:t>Core roles of Bristol Airport and Port.</a:t>
            </a:r>
          </a:p>
          <a:p>
            <a:pPr>
              <a:buClr>
                <a:srgbClr val="38B2BD"/>
              </a:buClr>
              <a:buFont typeface="Wingdings" charset="2"/>
              <a:buChar char="§"/>
            </a:pPr>
            <a:r>
              <a:rPr lang="en-GB" sz="2200" dirty="0" smtClean="0">
                <a:solidFill>
                  <a:srgbClr val="1A5E73"/>
                </a:solidFill>
                <a:latin typeface="Arial" charset="0"/>
                <a:ea typeface="Arial" charset="0"/>
                <a:cs typeface="Arial" charset="0"/>
              </a:rPr>
              <a:t>Local rail improvements – increased frequencies and new stations.</a:t>
            </a:r>
          </a:p>
          <a:p>
            <a:pPr>
              <a:buClr>
                <a:srgbClr val="38B2BD"/>
              </a:buClr>
              <a:buFont typeface="Wingdings" charset="2"/>
              <a:buChar char="§"/>
            </a:pPr>
            <a:r>
              <a:rPr lang="en-GB" sz="2200" dirty="0" smtClean="0">
                <a:solidFill>
                  <a:srgbClr val="1A5E73"/>
                </a:solidFill>
                <a:latin typeface="Arial" charset="0"/>
                <a:ea typeface="Arial" charset="0"/>
                <a:cs typeface="Arial" charset="0"/>
              </a:rPr>
              <a:t>New motorway junctions, dynamic motorway management and A36/A46 link.</a:t>
            </a:r>
          </a:p>
          <a:p>
            <a:pPr>
              <a:buClr>
                <a:srgbClr val="38B2BD"/>
              </a:buClr>
              <a:buFont typeface="Wingdings" charset="2"/>
              <a:buChar char="§"/>
            </a:pPr>
            <a:r>
              <a:rPr lang="en-GB" sz="2200" dirty="0" smtClean="0">
                <a:solidFill>
                  <a:srgbClr val="1A5E73"/>
                </a:solidFill>
                <a:latin typeface="Arial" charset="0"/>
                <a:ea typeface="Arial" charset="0"/>
                <a:cs typeface="Arial" charset="0"/>
              </a:rPr>
              <a:t>Bristol and </a:t>
            </a:r>
            <a:r>
              <a:rPr lang="en-GB" sz="2200" dirty="0" err="1" smtClean="0">
                <a:solidFill>
                  <a:srgbClr val="1A5E73"/>
                </a:solidFill>
                <a:latin typeface="Arial" charset="0"/>
                <a:ea typeface="Arial" charset="0"/>
                <a:cs typeface="Arial" charset="0"/>
              </a:rPr>
              <a:t>Weston-super-Mare</a:t>
            </a:r>
            <a:r>
              <a:rPr lang="en-GB" sz="2200" dirty="0" smtClean="0">
                <a:solidFill>
                  <a:srgbClr val="1A5E73"/>
                </a:solidFill>
                <a:latin typeface="Arial" charset="0"/>
                <a:ea typeface="Arial" charset="0"/>
                <a:cs typeface="Arial" charset="0"/>
              </a:rPr>
              <a:t> area packages.</a:t>
            </a:r>
          </a:p>
          <a:p>
            <a:pPr>
              <a:buClr>
                <a:srgbClr val="38B2BD"/>
              </a:buClr>
              <a:buFont typeface="Wingdings" charset="2"/>
              <a:buChar char="§"/>
            </a:pPr>
            <a:r>
              <a:rPr lang="en-GB" sz="2200" dirty="0" smtClean="0">
                <a:solidFill>
                  <a:srgbClr val="1A5E73"/>
                </a:solidFill>
                <a:latin typeface="Arial" charset="0"/>
                <a:ea typeface="Arial" charset="0"/>
                <a:cs typeface="Arial" charset="0"/>
              </a:rPr>
              <a:t>Strong overlap with Joint Spatial Plan’s emerging locations, and transport packages to address impact of development sites.</a:t>
            </a:r>
          </a:p>
          <a:p>
            <a:pPr>
              <a:buClr>
                <a:srgbClr val="38B2BD"/>
              </a:buClr>
              <a:buFont typeface="Wingdings" charset="2"/>
              <a:buChar char="§"/>
            </a:pPr>
            <a:endParaRPr lang="en-GB" sz="1800" dirty="0">
              <a:solidFill>
                <a:srgbClr val="1A5E73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buClr>
                <a:srgbClr val="38B2BD"/>
              </a:buClr>
              <a:buFont typeface="Wingdings" charset="2"/>
              <a:buChar char="§"/>
            </a:pPr>
            <a:endParaRPr lang="en-GB" sz="1800" dirty="0">
              <a:solidFill>
                <a:srgbClr val="1A5E73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rgbClr val="38B2BD"/>
              </a:buClr>
              <a:buFont typeface="Wingdings" charset="2"/>
              <a:buChar char="§"/>
            </a:pPr>
            <a:endParaRPr lang="en-GB" sz="1800" dirty="0">
              <a:solidFill>
                <a:srgbClr val="1A5E7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0500" y="3839742"/>
            <a:ext cx="2603500" cy="260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 descr="Image result for tram and bu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1241401"/>
            <a:ext cx="2603500" cy="224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71600" y="188640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38B2BD"/>
              </a:buClr>
            </a:pP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Transport Vision – Corridor Key Features</a:t>
            </a:r>
          </a:p>
        </p:txBody>
      </p:sp>
    </p:spTree>
    <p:extLst>
      <p:ext uri="{BB962C8B-B14F-4D97-AF65-F5344CB8AC3E}">
        <p14:creationId xmlns:p14="http://schemas.microsoft.com/office/powerpoint/2010/main" val="28730633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1245912" y="1075060"/>
            <a:ext cx="13720" cy="424847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59632" y="5323532"/>
            <a:ext cx="676875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652" y="285353"/>
            <a:ext cx="6408712" cy="792163"/>
          </a:xfrm>
        </p:spPr>
        <p:txBody>
          <a:bodyPr/>
          <a:lstStyle/>
          <a:p>
            <a:r>
              <a:rPr lang="en-GB" b="1" dirty="0">
                <a:solidFill>
                  <a:srgbClr val="E88518"/>
                </a:solidFill>
              </a:rPr>
              <a:t>Housing Target 2016-2036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897" y="1093733"/>
            <a:ext cx="7489825" cy="4680173"/>
          </a:xfrm>
        </p:spPr>
        <p:txBody>
          <a:bodyPr/>
          <a:lstStyle/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>
              <a:solidFill>
                <a:schemeClr val="accent6"/>
              </a:solidFill>
            </a:endParaRPr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59632" y="4653136"/>
            <a:ext cx="6768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239612" y="2898198"/>
            <a:ext cx="6768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39612" y="1628800"/>
            <a:ext cx="6768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245912" y="2276250"/>
            <a:ext cx="6768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39612" y="3501008"/>
            <a:ext cx="6768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59632" y="4029174"/>
            <a:ext cx="6768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21385" y="1465352"/>
            <a:ext cx="1018227" cy="3711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00"/>
              </a:spcBef>
            </a:pPr>
            <a:r>
              <a:rPr lang="en-GB" dirty="0"/>
              <a:t>120,000</a:t>
            </a:r>
          </a:p>
          <a:p>
            <a:pPr>
              <a:spcBef>
                <a:spcPts val="100"/>
              </a:spcBef>
            </a:pPr>
            <a:endParaRPr lang="en-GB" sz="2000" dirty="0"/>
          </a:p>
          <a:p>
            <a:pPr>
              <a:spcBef>
                <a:spcPts val="100"/>
              </a:spcBef>
            </a:pPr>
            <a:r>
              <a:rPr lang="en-GB" dirty="0"/>
              <a:t>100,000</a:t>
            </a:r>
          </a:p>
          <a:p>
            <a:pPr>
              <a:spcBef>
                <a:spcPts val="100"/>
              </a:spcBef>
            </a:pPr>
            <a:endParaRPr lang="en-GB" sz="2000" dirty="0"/>
          </a:p>
          <a:p>
            <a:pPr>
              <a:spcBef>
                <a:spcPts val="100"/>
              </a:spcBef>
            </a:pPr>
            <a:r>
              <a:rPr lang="en-GB" dirty="0"/>
              <a:t>80,000</a:t>
            </a:r>
          </a:p>
          <a:p>
            <a:pPr>
              <a:spcBef>
                <a:spcPts val="100"/>
              </a:spcBef>
            </a:pPr>
            <a:endParaRPr lang="en-GB" sz="2000" dirty="0"/>
          </a:p>
          <a:p>
            <a:pPr>
              <a:spcBef>
                <a:spcPts val="100"/>
              </a:spcBef>
            </a:pPr>
            <a:r>
              <a:rPr lang="en-GB" dirty="0"/>
              <a:t>60,000</a:t>
            </a:r>
          </a:p>
          <a:p>
            <a:pPr>
              <a:spcBef>
                <a:spcPts val="100"/>
              </a:spcBef>
            </a:pPr>
            <a:endParaRPr lang="en-GB" sz="2000" dirty="0"/>
          </a:p>
          <a:p>
            <a:pPr>
              <a:spcBef>
                <a:spcPts val="100"/>
              </a:spcBef>
            </a:pPr>
            <a:r>
              <a:rPr lang="en-GB" dirty="0"/>
              <a:t>40,000</a:t>
            </a:r>
          </a:p>
          <a:p>
            <a:pPr>
              <a:spcBef>
                <a:spcPts val="100"/>
              </a:spcBef>
            </a:pPr>
            <a:endParaRPr lang="en-GB" sz="2000" dirty="0"/>
          </a:p>
          <a:p>
            <a:pPr>
              <a:spcBef>
                <a:spcPts val="100"/>
              </a:spcBef>
            </a:pPr>
            <a:r>
              <a:rPr lang="en-GB" dirty="0"/>
              <a:t>20,000</a:t>
            </a:r>
          </a:p>
          <a:p>
            <a:pPr>
              <a:spcBef>
                <a:spcPts val="100"/>
              </a:spcBef>
            </a:pPr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1807062" y="2569963"/>
            <a:ext cx="1656184" cy="273124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Wider Bristol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88,700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808054" y="2132856"/>
            <a:ext cx="1656184" cy="43710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rgbClr val="FFFFFF"/>
                </a:solidFill>
              </a:rPr>
              <a:t>13,500 B&amp;NES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804004" y="1988840"/>
            <a:ext cx="1647560" cy="14401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rgbClr val="FFFFFF"/>
                </a:solidFill>
              </a:rPr>
              <a:t>Flexibility 2.7%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08054" y="1508304"/>
            <a:ext cx="176324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600" b="1" dirty="0"/>
              <a:t>Up to 105,000 dgs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148064" y="3136900"/>
            <a:ext cx="1656184" cy="216024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Committed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66,000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161260" y="1885072"/>
            <a:ext cx="1656184" cy="12518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JSP to identify 39,000 </a:t>
            </a:r>
            <a:r>
              <a:rPr lang="en-GB" b="1" dirty="0" err="1">
                <a:solidFill>
                  <a:schemeClr val="tx1"/>
                </a:solidFill>
              </a:rPr>
              <a:t>dgs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08054" y="5733256"/>
            <a:ext cx="974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Target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64088" y="5885655"/>
            <a:ext cx="1047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Supply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31880" y="2798346"/>
            <a:ext cx="14999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brownfield dgs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148064" y="2728047"/>
            <a:ext cx="1656184" cy="39110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Of 14,600</a:t>
            </a:r>
          </a:p>
        </p:txBody>
      </p:sp>
    </p:spTree>
    <p:extLst>
      <p:ext uri="{BB962C8B-B14F-4D97-AF65-F5344CB8AC3E}">
        <p14:creationId xmlns:p14="http://schemas.microsoft.com/office/powerpoint/2010/main" val="89906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39" grpId="0" animBg="1"/>
      <p:bldP spid="19" grpId="0" animBg="1"/>
      <p:bldP spid="20" grpId="0" animBg="1"/>
      <p:bldP spid="21" grpId="0"/>
      <p:bldP spid="22" grpId="0"/>
      <p:bldP spid="23" grpId="0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1245912" y="1075060"/>
            <a:ext cx="13720" cy="424847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59632" y="5323532"/>
            <a:ext cx="676875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612" y="315193"/>
            <a:ext cx="7020780" cy="792163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Affordable Housing 2016 - 2036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897" y="1093733"/>
            <a:ext cx="7489825" cy="4680173"/>
          </a:xfrm>
        </p:spPr>
        <p:txBody>
          <a:bodyPr/>
          <a:lstStyle/>
          <a:p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259632" y="4653136"/>
            <a:ext cx="6768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239612" y="2898198"/>
            <a:ext cx="6768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39612" y="1628800"/>
            <a:ext cx="6768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245912" y="2276250"/>
            <a:ext cx="6768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39612" y="3501008"/>
            <a:ext cx="6768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59632" y="4029174"/>
            <a:ext cx="6768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21385" y="1465352"/>
            <a:ext cx="1018227" cy="3711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00"/>
              </a:spcBef>
            </a:pPr>
            <a:r>
              <a:rPr lang="en-GB" dirty="0"/>
              <a:t>120,000</a:t>
            </a:r>
          </a:p>
          <a:p>
            <a:pPr>
              <a:spcBef>
                <a:spcPts val="100"/>
              </a:spcBef>
            </a:pPr>
            <a:endParaRPr lang="en-GB" sz="2000" dirty="0"/>
          </a:p>
          <a:p>
            <a:pPr>
              <a:spcBef>
                <a:spcPts val="100"/>
              </a:spcBef>
            </a:pPr>
            <a:r>
              <a:rPr lang="en-GB" dirty="0"/>
              <a:t>100,000</a:t>
            </a:r>
          </a:p>
          <a:p>
            <a:pPr>
              <a:spcBef>
                <a:spcPts val="100"/>
              </a:spcBef>
            </a:pPr>
            <a:endParaRPr lang="en-GB" sz="2000" dirty="0"/>
          </a:p>
          <a:p>
            <a:pPr>
              <a:spcBef>
                <a:spcPts val="100"/>
              </a:spcBef>
            </a:pPr>
            <a:r>
              <a:rPr lang="en-GB" dirty="0"/>
              <a:t>80,000</a:t>
            </a:r>
          </a:p>
          <a:p>
            <a:pPr>
              <a:spcBef>
                <a:spcPts val="100"/>
              </a:spcBef>
            </a:pPr>
            <a:endParaRPr lang="en-GB" sz="2000" dirty="0"/>
          </a:p>
          <a:p>
            <a:pPr>
              <a:spcBef>
                <a:spcPts val="100"/>
              </a:spcBef>
            </a:pPr>
            <a:r>
              <a:rPr lang="en-GB" dirty="0"/>
              <a:t>60,000</a:t>
            </a:r>
          </a:p>
          <a:p>
            <a:pPr>
              <a:spcBef>
                <a:spcPts val="100"/>
              </a:spcBef>
            </a:pPr>
            <a:endParaRPr lang="en-GB" sz="2000" dirty="0"/>
          </a:p>
          <a:p>
            <a:pPr>
              <a:spcBef>
                <a:spcPts val="100"/>
              </a:spcBef>
            </a:pPr>
            <a:r>
              <a:rPr lang="en-GB" dirty="0"/>
              <a:t>40,000</a:t>
            </a:r>
          </a:p>
          <a:p>
            <a:pPr>
              <a:spcBef>
                <a:spcPts val="100"/>
              </a:spcBef>
            </a:pPr>
            <a:endParaRPr lang="en-GB" sz="2000" dirty="0"/>
          </a:p>
          <a:p>
            <a:pPr>
              <a:spcBef>
                <a:spcPts val="100"/>
              </a:spcBef>
            </a:pPr>
            <a:r>
              <a:rPr lang="en-GB" dirty="0"/>
              <a:t>20,000</a:t>
            </a:r>
          </a:p>
          <a:p>
            <a:pPr>
              <a:spcBef>
                <a:spcPts val="100"/>
              </a:spcBef>
            </a:pP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2249659" y="1988840"/>
            <a:ext cx="1656184" cy="329054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41963" y="5558779"/>
            <a:ext cx="974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Target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80112" y="5564335"/>
            <a:ext cx="1047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Supply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178400" y="4887074"/>
            <a:ext cx="1656184" cy="39110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17,100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360343" y="1998658"/>
            <a:ext cx="137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2"/>
                </a:solidFill>
              </a:rPr>
              <a:t>105,000 dgs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95399" y="4216360"/>
            <a:ext cx="1560107" cy="1058301"/>
          </a:xfrm>
          <a:prstGeom prst="rect">
            <a:avLst/>
          </a:prstGeom>
          <a:noFill/>
          <a:ln w="60325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b="1" dirty="0">
                <a:solidFill>
                  <a:schemeClr val="bg2"/>
                </a:solidFill>
              </a:rPr>
              <a:t>Affordable Housing need 32,200</a:t>
            </a:r>
          </a:p>
        </p:txBody>
      </p:sp>
    </p:spTree>
    <p:extLst>
      <p:ext uri="{BB962C8B-B14F-4D97-AF65-F5344CB8AC3E}">
        <p14:creationId xmlns:p14="http://schemas.microsoft.com/office/powerpoint/2010/main" val="253812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22" grpId="0"/>
      <p:bldP spid="24" grpId="0" animBg="1"/>
      <p:bldP spid="39" grpId="0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>
                <a:solidFill>
                  <a:schemeClr val="accent6">
                    <a:lumMod val="75000"/>
                  </a:schemeClr>
                </a:solidFill>
              </a:rPr>
              <a:t>Which spatial scenario </a:t>
            </a:r>
            <a:r>
              <a:rPr lang="en-GB" sz="3600" b="1" dirty="0" smtClean="0">
                <a:solidFill>
                  <a:schemeClr val="accent6">
                    <a:lumMod val="75000"/>
                  </a:schemeClr>
                </a:solidFill>
              </a:rPr>
              <a:t>would </a:t>
            </a:r>
            <a:r>
              <a:rPr lang="en-GB" sz="3600" b="1" dirty="0">
                <a:solidFill>
                  <a:schemeClr val="accent6">
                    <a:lumMod val="75000"/>
                  </a:schemeClr>
                </a:solidFill>
              </a:rPr>
              <a:t>likely be best to deliver the plan’s objectives?</a:t>
            </a:r>
            <a:endParaRPr lang="en-GB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9692"/>
            <a:ext cx="7480002" cy="496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624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3656</TotalTime>
  <Words>857</Words>
  <Application>Microsoft Office PowerPoint</Application>
  <PresentationFormat>On-screen Show (4:3)</PresentationFormat>
  <Paragraphs>232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1_Office Theme</vt:lpstr>
      <vt:lpstr>   West of England Consultation  Joint Spatial Plan and Joint Transport Study </vt:lpstr>
      <vt:lpstr>Critical Issues</vt:lpstr>
      <vt:lpstr>Working Together</vt:lpstr>
      <vt:lpstr>JSP Strategic Priorities</vt:lpstr>
      <vt:lpstr>PowerPoint Presentation</vt:lpstr>
      <vt:lpstr>PowerPoint Presentation</vt:lpstr>
      <vt:lpstr>Housing Target 2016-2036</vt:lpstr>
      <vt:lpstr>Affordable Housing 2016 - 2036</vt:lpstr>
      <vt:lpstr>Which spatial scenario would likely be best to deliver the plan’s objectives?</vt:lpstr>
      <vt:lpstr>B&amp;NES Core Strategy 2011-2029</vt:lpstr>
      <vt:lpstr>PowerPoint Presentation</vt:lpstr>
      <vt:lpstr>Transport Vision – Overall Package</vt:lpstr>
      <vt:lpstr>PowerPoint Presentation</vt:lpstr>
      <vt:lpstr>PowerPoint Presentation</vt:lpstr>
      <vt:lpstr>PowerPoint Presentation</vt:lpstr>
      <vt:lpstr>PowerPoint Presentation</vt:lpstr>
      <vt:lpstr>A New Local Plan for B&amp;NES</vt:lpstr>
      <vt:lpstr>Consultation arrangements</vt:lpstr>
      <vt:lpstr>Consultation arrangements</vt:lpstr>
      <vt:lpstr>Next Steps</vt:lpstr>
      <vt:lpstr>Thank you for listening. </vt:lpstr>
      <vt:lpstr>Green Belt</vt:lpstr>
    </vt:vector>
  </TitlesOfParts>
  <Company>Bath and North East Somerset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B&amp;NES Local Plan</dc:title>
  <dc:creator>Simon de Beer</dc:creator>
  <cp:lastModifiedBy>Mark Hayward</cp:lastModifiedBy>
  <cp:revision>360</cp:revision>
  <cp:lastPrinted>2016-11-23T16:09:38Z</cp:lastPrinted>
  <dcterms:created xsi:type="dcterms:W3CDTF">2016-06-27T07:19:26Z</dcterms:created>
  <dcterms:modified xsi:type="dcterms:W3CDTF">2016-12-01T14:46:44Z</dcterms:modified>
</cp:coreProperties>
</file>