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354" r:id="rId6"/>
    <p:sldId id="375" r:id="rId7"/>
    <p:sldId id="363" r:id="rId8"/>
    <p:sldId id="364" r:id="rId9"/>
    <p:sldId id="366" r:id="rId10"/>
    <p:sldId id="367" r:id="rId11"/>
    <p:sldId id="368" r:id="rId12"/>
    <p:sldId id="373" r:id="rId13"/>
    <p:sldId id="369" r:id="rId14"/>
    <p:sldId id="377" r:id="rId15"/>
    <p:sldId id="371" r:id="rId16"/>
    <p:sldId id="372" r:id="rId17"/>
    <p:sldId id="374" r:id="rId18"/>
    <p:sldId id="378" r:id="rId19"/>
    <p:sldId id="376" r:id="rId20"/>
    <p:sldId id="380" r:id="rId21"/>
    <p:sldId id="381" r:id="rId22"/>
    <p:sldId id="382" r:id="rId23"/>
  </p:sldIdLst>
  <p:sldSz cx="9144000" cy="6858000" type="screen4x3"/>
  <p:notesSz cx="6742113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4BA"/>
    <a:srgbClr val="EAEAEA"/>
    <a:srgbClr val="FFF0C1"/>
    <a:srgbClr val="FFCDCD"/>
    <a:srgbClr val="DDFFFF"/>
    <a:srgbClr val="00AEEF"/>
    <a:srgbClr val="FFEDB9"/>
    <a:srgbClr val="CAE8AA"/>
    <a:srgbClr val="CCFFCC"/>
    <a:srgbClr val="F2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617" autoAdjust="0"/>
    <p:restoredTop sz="98604" autoAdjust="0"/>
  </p:normalViewPr>
  <p:slideViewPr>
    <p:cSldViewPr>
      <p:cViewPr>
        <p:scale>
          <a:sx n="123" d="100"/>
          <a:sy n="123" d="100"/>
        </p:scale>
        <p:origin x="-128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96" y="-84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0" y="2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90" y="4689479"/>
            <a:ext cx="5392737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7363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0" y="9377363"/>
            <a:ext cx="29225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B37777-79E1-4746-8549-CA61C1052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8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89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figures</a:t>
            </a:r>
            <a:r>
              <a:rPr lang="en-GB" baseline="0" dirty="0" smtClean="0"/>
              <a:t> are 2006/07 annual estimated costs of alcohol to the NHS from DOH (£2.7 billion) – Government alcohol strategy 2012 – estimated costs to society  as whole £21 billion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56% spent on frontline inpatient and outpatient hospital treatment</a:t>
            </a:r>
          </a:p>
          <a:p>
            <a:r>
              <a:rPr lang="en-GB" baseline="0" dirty="0" smtClean="0"/>
              <a:t>Problem drinkers consult GP twice as often as the average patient</a:t>
            </a:r>
          </a:p>
          <a:p>
            <a:r>
              <a:rPr lang="en-GB" dirty="0" smtClean="0"/>
              <a:t>Prescriptions dispensed to treat alcohol dependency in England have increased by almost 75 per cent in nine years – now costs</a:t>
            </a:r>
            <a:r>
              <a:rPr lang="en-GB" baseline="0" dirty="0" smtClean="0"/>
              <a:t> nearly £3 million annually compared to  £1.7 mill in 2003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Estimated cost to society locally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B&amp;NES</a:t>
            </a:r>
            <a:r>
              <a:rPr lang="en-GB" baseline="0" dirty="0" smtClean="0"/>
              <a:t> £3.2 m in Drug &amp; alcohol treatment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that up to £5.0 million is spent yearly on health care for alcohol-use disorders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B&amp;NES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 up to £18.7 million is lost yearly due to the economic output reduction caused by alcohol-use disorders in B&amp;NES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cost in B&amp;NES of the harm arising from alcohol-use disorders is some £45.0 million a year -  includes £21 million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of crime.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355-1AC1-44A7-B1A8-B2A75A76C9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6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02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5A23D-7D8C-451B-AF16-8E6646183326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0F7E04-AB72-4205-AC97-91126A82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0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5A23D-7D8C-451B-AF16-8E6646183326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0F7E04-AB72-4205-AC97-91126A828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2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8"/>
          <p:cNvSpPr>
            <a:spLocks noChangeArrowheads="1"/>
          </p:cNvSpPr>
          <p:nvPr/>
        </p:nvSpPr>
        <p:spPr bwMode="auto">
          <a:xfrm>
            <a:off x="8027988" y="5351463"/>
            <a:ext cx="720725" cy="669925"/>
          </a:xfrm>
          <a:prstGeom prst="rtTriangle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 rot="10800000">
            <a:off x="0" y="6021388"/>
            <a:ext cx="9144000" cy="836612"/>
          </a:xfrm>
          <a:prstGeom prst="rect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Bath and</a:t>
            </a:r>
            <a:r>
              <a:rPr lang="en-GB" baseline="0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North East Somerset </a:t>
            </a:r>
            <a:r>
              <a:rPr lang="en-GB" dirty="0" smtClean="0">
                <a:solidFill>
                  <a:schemeClr val="bg1"/>
                </a:solidFill>
              </a:rPr>
              <a:t>– </a:t>
            </a:r>
            <a:r>
              <a:rPr lang="en-GB" i="1" dirty="0" smtClean="0">
                <a:solidFill>
                  <a:schemeClr val="bg1"/>
                </a:solidFill>
              </a:rPr>
              <a:t>The</a:t>
            </a:r>
            <a:r>
              <a:rPr lang="en-GB" dirty="0" smtClean="0">
                <a:solidFill>
                  <a:schemeClr val="bg1"/>
                </a:solidFill>
              </a:rPr>
              <a:t> place </a:t>
            </a:r>
            <a:r>
              <a:rPr lang="en-GB" dirty="0">
                <a:solidFill>
                  <a:schemeClr val="bg1"/>
                </a:solidFill>
              </a:rPr>
              <a:t>to live, </a:t>
            </a:r>
            <a:r>
              <a:rPr lang="en-GB">
                <a:solidFill>
                  <a:schemeClr val="bg1"/>
                </a:solidFill>
              </a:rPr>
              <a:t>work </a:t>
            </a:r>
            <a:r>
              <a:rPr lang="en-GB" smtClean="0">
                <a:solidFill>
                  <a:schemeClr val="bg1"/>
                </a:solidFill>
              </a:rPr>
              <a:t>and</a:t>
            </a:r>
            <a:r>
              <a:rPr lang="en-GB" baseline="0" smtClean="0">
                <a:solidFill>
                  <a:schemeClr val="bg1"/>
                </a:solidFill>
              </a:rPr>
              <a:t> </a:t>
            </a:r>
            <a:r>
              <a:rPr lang="en-GB" smtClean="0">
                <a:solidFill>
                  <a:schemeClr val="bg1"/>
                </a:solidFill>
              </a:rPr>
              <a:t>visit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1258888" y="57340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pic>
        <p:nvPicPr>
          <p:cNvPr id="1031" name="Picture 18" descr="B&amp;NES-PC-Sp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7287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89" y="188913"/>
            <a:ext cx="2556109" cy="6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athnes.gov.uk/consultations/bnes-pharmaceutical-needs-assessment-201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hnes.gov.uk/jsn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Pharmaceutical Services in B&amp;NES: the 2015 Pharmaceutical Needs Assessment (PNA)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912768" cy="1752600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/>
              <a:t>Paul Scott, Assistant Director of Public Health,</a:t>
            </a:r>
          </a:p>
          <a:p>
            <a:pPr algn="l"/>
            <a:r>
              <a:rPr lang="en-GB" sz="2400" dirty="0"/>
              <a:t>Joe </a:t>
            </a:r>
            <a:r>
              <a:rPr lang="en-GB" sz="2400" dirty="0" smtClean="0"/>
              <a:t>Prince, Senior </a:t>
            </a:r>
            <a:r>
              <a:rPr lang="en-GB" sz="2400" dirty="0"/>
              <a:t>Public Health Research &amp; Intelligence </a:t>
            </a:r>
            <a:r>
              <a:rPr lang="en-GB" sz="2400" dirty="0" smtClean="0"/>
              <a:t>Officer, Public </a:t>
            </a:r>
            <a:r>
              <a:rPr lang="en-GB" sz="2400" dirty="0"/>
              <a:t>Health, </a:t>
            </a:r>
            <a:r>
              <a:rPr lang="en-GB" sz="2400" dirty="0" smtClean="0"/>
              <a:t>B&amp;NES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0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0" y="20034"/>
            <a:ext cx="8775469" cy="62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2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2422"/>
              </p:ext>
            </p:extLst>
          </p:nvPr>
        </p:nvGraphicFramePr>
        <p:xfrm>
          <a:off x="251520" y="1484784"/>
          <a:ext cx="8712968" cy="3880344"/>
        </p:xfrm>
        <a:graphic>
          <a:graphicData uri="http://schemas.openxmlformats.org/drawingml/2006/table">
            <a:tbl>
              <a:tblPr firstRow="1" firstCol="1" bandRow="1"/>
              <a:tblGrid>
                <a:gridCol w="3050569"/>
                <a:gridCol w="1737782"/>
                <a:gridCol w="1889516"/>
                <a:gridCol w="2035101"/>
              </a:tblGrid>
              <a:tr h="98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Primary Care Trust (PCT)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Number of Pharmacy Contractors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Population (000’s) Mid-2011</a:t>
                      </a:r>
                      <a:r>
                        <a:rPr lang="en-GB" sz="1800" b="1" baseline="30000">
                          <a:effectLst/>
                          <a:latin typeface="Calibri"/>
                          <a:ea typeface="Times New Roman"/>
                          <a:cs typeface="Arial"/>
                        </a:rPr>
                        <a:t>(1)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Pharmacy Contractors (per 100,000 population)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England 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11,495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effectLst/>
                          <a:latin typeface="Calibri"/>
                          <a:ea typeface="Times New Roman"/>
                          <a:cs typeface="Arial"/>
                        </a:rPr>
                        <a:t>53,107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effectLst/>
                          <a:latin typeface="Calibri"/>
                          <a:ea typeface="Times New Roman"/>
                          <a:cs typeface="Arial"/>
                        </a:rPr>
                        <a:t>South West</a:t>
                      </a:r>
                      <a:endParaRPr lang="en-GB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1,048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5,301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Bath and North East Somerset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39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176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Bristol Teaching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96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428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North Somerset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42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203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Somerset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102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532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South Gloucestershire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54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263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Wiltshire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474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0803" y="98072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Pharmacy Contractors, B&amp;NES and Neighbouring Authorities (31st March 2013)</a:t>
            </a:r>
          </a:p>
        </p:txBody>
      </p:sp>
    </p:spTree>
    <p:extLst>
      <p:ext uri="{BB962C8B-B14F-4D97-AF65-F5344CB8AC3E}">
        <p14:creationId xmlns:p14="http://schemas.microsoft.com/office/powerpoint/2010/main" val="1795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98072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Percentage of B&amp;NES CCG Prescribed Items Dispensed by Pharmacy </a:t>
            </a:r>
            <a:r>
              <a:rPr lang="en-GB" dirty="0" smtClean="0"/>
              <a:t>Type, 2013/14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3" y="1484784"/>
            <a:ext cx="8539669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6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004" y="1124744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B&amp;NES Pharmacy Contractors – Accessibility of Consultation </a:t>
            </a:r>
            <a:r>
              <a:rPr lang="en-GB" sz="2000" b="1" dirty="0" smtClean="0"/>
              <a:t>Rooms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…</a:t>
            </a:r>
            <a:r>
              <a:rPr lang="en-GB" sz="2000" dirty="0"/>
              <a:t>35 </a:t>
            </a:r>
            <a:r>
              <a:rPr lang="en-GB" sz="2000" dirty="0" smtClean="0"/>
              <a:t>out of 38 pharmacies </a:t>
            </a:r>
            <a:r>
              <a:rPr lang="en-GB" sz="2000" dirty="0"/>
              <a:t>that stated that they have a consultation room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35105"/>
              </p:ext>
            </p:extLst>
          </p:nvPr>
        </p:nvGraphicFramePr>
        <p:xfrm>
          <a:off x="323528" y="2276873"/>
          <a:ext cx="8568953" cy="2934909"/>
        </p:xfrm>
        <a:graphic>
          <a:graphicData uri="http://schemas.openxmlformats.org/drawingml/2006/table">
            <a:tbl>
              <a:tblPr firstRow="1" firstCol="1" bandRow="1"/>
              <a:tblGrid>
                <a:gridCol w="2141769"/>
                <a:gridCol w="534739"/>
                <a:gridCol w="518790"/>
                <a:gridCol w="518790"/>
                <a:gridCol w="505657"/>
                <a:gridCol w="534739"/>
                <a:gridCol w="534739"/>
                <a:gridCol w="534739"/>
                <a:gridCol w="534739"/>
                <a:gridCol w="534739"/>
                <a:gridCol w="570387"/>
                <a:gridCol w="570387"/>
                <a:gridCol w="534739"/>
              </a:tblGrid>
              <a:tr h="1105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Accessibility of Consultation Room(s)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B&amp;NES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Bath Central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Bath West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Bath East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Norton Radstock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Chew/ Keynsham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6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No.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With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wheelchair access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79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88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Without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wheelchair access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084" y="935336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B&amp;NES Pharmacy Contractors – </a:t>
            </a:r>
            <a:r>
              <a:rPr lang="en-GB" sz="2000" b="1" dirty="0" smtClean="0"/>
              <a:t>Opening Hours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22546"/>
              </p:ext>
            </p:extLst>
          </p:nvPr>
        </p:nvGraphicFramePr>
        <p:xfrm>
          <a:off x="191967" y="1338271"/>
          <a:ext cx="8775226" cy="3984784"/>
        </p:xfrm>
        <a:graphic>
          <a:graphicData uri="http://schemas.openxmlformats.org/drawingml/2006/table">
            <a:tbl>
              <a:tblPr firstRow="1" firstCol="1" bandRow="1"/>
              <a:tblGrid>
                <a:gridCol w="2843041"/>
                <a:gridCol w="1083244"/>
                <a:gridCol w="891301"/>
                <a:gridCol w="830486"/>
                <a:gridCol w="972069"/>
                <a:gridCol w="1061389"/>
                <a:gridCol w="1093696"/>
              </a:tblGrid>
              <a:tr h="88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B&amp;NES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Bath Central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Bath West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Bath East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Norton Radstock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Chew/ Keynsham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1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Pharmacy Contractors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100-hour Pharmacy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7-days a week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all-day Saturday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half-day Saturday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18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Monday to Friday only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1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GP Dispensing Practices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half-day Saturday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Monday to Friday only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4963" y="5373216"/>
            <a:ext cx="7669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…</a:t>
            </a:r>
            <a:r>
              <a:rPr lang="en-GB" sz="2000" b="1" u="sng" dirty="0" smtClean="0">
                <a:solidFill>
                  <a:schemeClr val="accent2"/>
                </a:solidFill>
              </a:rPr>
              <a:t>all</a:t>
            </a:r>
            <a:r>
              <a:rPr lang="en-GB" sz="2000" b="1" dirty="0" smtClean="0">
                <a:solidFill>
                  <a:schemeClr val="accent2"/>
                </a:solidFill>
              </a:rPr>
              <a:t> the 7-day a week pharmacies (including the 100-hour pharmacy) have wheelchair accessible consulting rooms.</a:t>
            </a:r>
          </a:p>
        </p:txBody>
      </p:sp>
    </p:spTree>
    <p:extLst>
      <p:ext uri="{BB962C8B-B14F-4D97-AF65-F5344CB8AC3E}">
        <p14:creationId xmlns:p14="http://schemas.microsoft.com/office/powerpoint/2010/main" val="4270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004" y="11247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B&amp;NES Pharmacy Contractors – Languages Spoken</a:t>
            </a:r>
            <a:endParaRPr lang="en-GB" sz="20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6291"/>
              </p:ext>
            </p:extLst>
          </p:nvPr>
        </p:nvGraphicFramePr>
        <p:xfrm>
          <a:off x="353032" y="1628800"/>
          <a:ext cx="8424936" cy="4248466"/>
        </p:xfrm>
        <a:graphic>
          <a:graphicData uri="http://schemas.openxmlformats.org/drawingml/2006/table">
            <a:tbl>
              <a:tblPr firstRow="1" firstCol="1" bandRow="1"/>
              <a:tblGrid>
                <a:gridCol w="1119758"/>
                <a:gridCol w="1216607"/>
                <a:gridCol w="1217530"/>
                <a:gridCol w="1215685"/>
                <a:gridCol w="1215685"/>
                <a:gridCol w="1219374"/>
                <a:gridCol w="1220297"/>
              </a:tblGrid>
              <a:tr h="566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Language spoken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B&amp;NES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Bath Central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Bath West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Bath East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Norton Radstock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Chew/ Keynsham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Polish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Italian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Spanish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Portuguese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German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French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Greek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Mandarin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Cantonese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Guajarati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Hindi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Swahili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Arabic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4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t="9453" r="13168" b="4657"/>
          <a:stretch/>
        </p:blipFill>
        <p:spPr bwMode="auto">
          <a:xfrm>
            <a:off x="467544" y="1052736"/>
            <a:ext cx="5256584" cy="42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89" y="5341442"/>
            <a:ext cx="7567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www.bathnes.gov.uk/consultations/bnes-pharmaceutical-needs-assessment-2015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4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3774" y="1052736"/>
            <a:ext cx="8352928" cy="48965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400" b="1" u="sng" kern="0" dirty="0" smtClean="0"/>
              <a:t>Questions</a:t>
            </a:r>
          </a:p>
          <a:p>
            <a:pPr marL="0" indent="0">
              <a:buNone/>
            </a:pPr>
            <a:r>
              <a:rPr lang="en-GB" sz="2400" b="1" kern="0" dirty="0" smtClean="0"/>
              <a:t>For a full list of consultation questions see website</a:t>
            </a:r>
          </a:p>
          <a:p>
            <a:pPr marL="0" indent="0">
              <a:buNone/>
            </a:pPr>
            <a:endParaRPr lang="en-GB" sz="500" kern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kern="0" dirty="0" smtClean="0"/>
              <a:t> Do you agree, or have any comments  on, Key Finding 5 “</a:t>
            </a:r>
            <a:r>
              <a:rPr lang="en-GB" sz="2400" i="1" kern="0" dirty="0" smtClean="0"/>
              <a:t>around a quarter of community pharmacies that have a consultation room/area do not currently have wheelchair access</a:t>
            </a:r>
            <a:r>
              <a:rPr lang="en-GB" sz="2400" kern="0" dirty="0" smtClean="0"/>
              <a:t>”?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kern="0" dirty="0" smtClean="0"/>
              <a:t>Are you aware of any other barriers (e.g. sensory impairment, language, transport </a:t>
            </a:r>
            <a:r>
              <a:rPr lang="en-GB" sz="2400" kern="0" dirty="0" err="1" smtClean="0"/>
              <a:t>etc</a:t>
            </a:r>
            <a:r>
              <a:rPr lang="en-GB" sz="2400" kern="0" dirty="0" smtClean="0"/>
              <a:t>) for the local population in accessing pharmaceutical services?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kern="0" dirty="0" smtClean="0"/>
              <a:t>Are there any gaps in the range of services for those people with ‘</a:t>
            </a:r>
            <a:r>
              <a:rPr lang="en-GB" sz="2400" i="1" kern="0" dirty="0" smtClean="0"/>
              <a:t>protected characteristics</a:t>
            </a:r>
            <a:r>
              <a:rPr lang="en-GB" sz="2400" kern="0" dirty="0" smtClean="0"/>
              <a:t>’ (2010 Equality Act)?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kern="0" dirty="0" smtClean="0"/>
              <a:t>Are there any community safety issues relating to pharmacy?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3619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</a:t>
            </a:r>
            <a:br>
              <a:rPr lang="en-GB" dirty="0" smtClean="0"/>
            </a:br>
            <a:r>
              <a:rPr lang="en-GB" dirty="0" smtClean="0"/>
              <a:t>Next steps…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Consultation closes 15</a:t>
            </a:r>
            <a:r>
              <a:rPr lang="en-GB" baseline="30000" dirty="0" smtClean="0"/>
              <a:t>th</a:t>
            </a:r>
            <a:r>
              <a:rPr lang="en-GB" dirty="0" smtClean="0"/>
              <a:t> February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PNA approved by Health and Wellbeing Board 25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PNA used to judge future requests to expand existing or add new pharmaceutical services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Thank you for your </a:t>
            </a:r>
            <a:r>
              <a:rPr lang="en-GB" smtClean="0"/>
              <a:t>time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85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03648" y="2492896"/>
            <a:ext cx="640080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5400" kern="0" dirty="0" smtClean="0"/>
              <a:t>Why are we here?</a:t>
            </a:r>
          </a:p>
        </p:txBody>
      </p:sp>
    </p:spTree>
    <p:extLst>
      <p:ext uri="{BB962C8B-B14F-4D97-AF65-F5344CB8AC3E}">
        <p14:creationId xmlns:p14="http://schemas.microsoft.com/office/powerpoint/2010/main" val="37508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187624" y="1556792"/>
            <a:ext cx="6400800" cy="34563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B&amp;NES Health and Wellbeing Board</a:t>
            </a:r>
          </a:p>
          <a:p>
            <a:pPr marL="514350" indent="-514350">
              <a:buFont typeface="+mj-lt"/>
              <a:buAutoNum type="arabicPeriod"/>
            </a:pPr>
            <a:endParaRPr lang="en-GB" kern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B&amp;NES Joint Strategic Needs Assessment (JSNA)</a:t>
            </a:r>
          </a:p>
          <a:p>
            <a:pPr marL="514350" indent="-514350">
              <a:buFont typeface="+mj-lt"/>
              <a:buAutoNum type="arabicPeriod"/>
            </a:pPr>
            <a:endParaRPr lang="en-GB" kern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Purpose of this PNA</a:t>
            </a:r>
          </a:p>
        </p:txBody>
      </p:sp>
    </p:spTree>
    <p:extLst>
      <p:ext uri="{BB962C8B-B14F-4D97-AF65-F5344CB8AC3E}">
        <p14:creationId xmlns:p14="http://schemas.microsoft.com/office/powerpoint/2010/main" val="40467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5536" y="1556792"/>
            <a:ext cx="8352928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kern="0" dirty="0" smtClean="0"/>
              <a:t>B&amp;NES Health </a:t>
            </a:r>
            <a:r>
              <a:rPr lang="en-GB" b="1" kern="0" dirty="0"/>
              <a:t>and Wellbeing </a:t>
            </a:r>
            <a:r>
              <a:rPr lang="en-GB" b="1" kern="0" dirty="0" smtClean="0"/>
              <a:t>Board</a:t>
            </a:r>
          </a:p>
          <a:p>
            <a:pPr marL="0" indent="0">
              <a:buNone/>
            </a:pPr>
            <a:endParaRPr lang="en-GB" sz="1000" kern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kern="0" dirty="0" smtClean="0"/>
              <a:t> responsible </a:t>
            </a:r>
            <a:r>
              <a:rPr lang="en-GB" kern="0" dirty="0"/>
              <a:t>for improving the health and </a:t>
            </a:r>
            <a:r>
              <a:rPr lang="en-GB" kern="0" dirty="0" smtClean="0"/>
              <a:t>wellbeing </a:t>
            </a:r>
            <a:r>
              <a:rPr lang="en-GB" kern="0" dirty="0"/>
              <a:t>of people in </a:t>
            </a:r>
            <a:r>
              <a:rPr lang="en-GB" kern="0" dirty="0" smtClean="0"/>
              <a:t>B&amp;NES.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000" kern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kern="0" dirty="0" smtClean="0"/>
              <a:t> principle </a:t>
            </a:r>
            <a:r>
              <a:rPr lang="en-GB" kern="0" dirty="0"/>
              <a:t>point of </a:t>
            </a:r>
            <a:r>
              <a:rPr lang="en-GB" kern="0" dirty="0" smtClean="0"/>
              <a:t>integration </a:t>
            </a:r>
            <a:r>
              <a:rPr lang="en-GB" kern="0" dirty="0"/>
              <a:t>between the </a:t>
            </a:r>
            <a:r>
              <a:rPr lang="en-GB" kern="0" dirty="0" smtClean="0"/>
              <a:t>reformed </a:t>
            </a:r>
            <a:r>
              <a:rPr lang="en-GB" kern="0" dirty="0"/>
              <a:t>health </a:t>
            </a:r>
            <a:r>
              <a:rPr lang="en-GB" kern="0" dirty="0" smtClean="0"/>
              <a:t>system </a:t>
            </a:r>
            <a:r>
              <a:rPr lang="en-GB" kern="0" dirty="0"/>
              <a:t>and social care.</a:t>
            </a: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4432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5536" y="1556792"/>
            <a:ext cx="8352928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 smtClean="0"/>
              <a:t>B&amp;NES’s </a:t>
            </a:r>
            <a:r>
              <a:rPr lang="en-GB" b="1" kern="0" dirty="0" smtClean="0"/>
              <a:t>Joint </a:t>
            </a:r>
            <a:r>
              <a:rPr lang="en-GB" b="1" kern="0" dirty="0"/>
              <a:t>Strategic Needs Assessment (JSNA) </a:t>
            </a:r>
            <a:r>
              <a:rPr lang="en-GB" kern="0" dirty="0"/>
              <a:t>looks at the current and future health and care needs of </a:t>
            </a:r>
            <a:r>
              <a:rPr lang="en-GB" kern="0" dirty="0" smtClean="0"/>
              <a:t>its local population </a:t>
            </a:r>
            <a:r>
              <a:rPr lang="en-GB" kern="0" dirty="0"/>
              <a:t>to inform and guide the planning and commissioning (buying) of health, well-being and social care services within a local authority area.</a:t>
            </a:r>
            <a:endParaRPr lang="en-GB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06685" y="51571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www.bathnes.gov.uk/jsna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5536" y="1556792"/>
            <a:ext cx="8352928" cy="34563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kern="0" dirty="0" smtClean="0"/>
              <a:t>Purpose of PNA</a:t>
            </a:r>
          </a:p>
          <a:p>
            <a:pPr marL="0" indent="0">
              <a:buNone/>
            </a:pPr>
            <a:endParaRPr lang="en-GB" sz="1000" kern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kern="0" dirty="0"/>
              <a:t> to guide </a:t>
            </a:r>
            <a:r>
              <a:rPr lang="en-GB" kern="0" dirty="0" smtClean="0"/>
              <a:t>“market-entry</a:t>
            </a:r>
            <a:r>
              <a:rPr lang="en-GB" kern="0" dirty="0"/>
              <a:t>‟ for new contractors </a:t>
            </a:r>
            <a:r>
              <a:rPr lang="en-GB" kern="0" dirty="0" smtClean="0"/>
              <a:t>and;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000" kern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kern="0" dirty="0" smtClean="0"/>
              <a:t> </a:t>
            </a:r>
            <a:r>
              <a:rPr lang="en-GB" kern="0" dirty="0"/>
              <a:t>to guide </a:t>
            </a:r>
            <a:r>
              <a:rPr lang="en-GB" kern="0" dirty="0" smtClean="0"/>
              <a:t>commissioning of services </a:t>
            </a:r>
            <a:r>
              <a:rPr lang="en-GB" kern="0" dirty="0"/>
              <a:t>from pharmacies</a:t>
            </a:r>
            <a:r>
              <a:rPr lang="en-GB" kern="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kern="0" dirty="0"/>
              <a:t>t</a:t>
            </a:r>
            <a:r>
              <a:rPr lang="en-GB" kern="0" dirty="0" smtClean="0"/>
              <a:t>o make sure we are delivering the services that local people need </a:t>
            </a:r>
          </a:p>
        </p:txBody>
      </p:sp>
    </p:spTree>
    <p:extLst>
      <p:ext uri="{BB962C8B-B14F-4D97-AF65-F5344CB8AC3E}">
        <p14:creationId xmlns:p14="http://schemas.microsoft.com/office/powerpoint/2010/main" val="1640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3774" y="1052736"/>
            <a:ext cx="8352928" cy="453650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kern="0" dirty="0" smtClean="0"/>
              <a:t>Who Uses a PNA?</a:t>
            </a:r>
          </a:p>
          <a:p>
            <a:pPr marL="0" indent="0">
              <a:buNone/>
            </a:pPr>
            <a:endParaRPr lang="en-GB" sz="1000" kern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b="1" kern="0" dirty="0" smtClean="0"/>
              <a:t>Potential </a:t>
            </a:r>
            <a:r>
              <a:rPr lang="en-GB" b="1" kern="0" dirty="0"/>
              <a:t>contractors </a:t>
            </a:r>
            <a:r>
              <a:rPr lang="en-GB" kern="0" dirty="0"/>
              <a:t>– to apply to open new premises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kern="0" dirty="0" smtClean="0"/>
              <a:t>Existing </a:t>
            </a:r>
            <a:r>
              <a:rPr lang="en-GB" b="1" kern="0" dirty="0"/>
              <a:t>contractors </a:t>
            </a:r>
            <a:r>
              <a:rPr lang="en-GB" kern="0" dirty="0"/>
              <a:t>– to identify new services which </a:t>
            </a:r>
            <a:r>
              <a:rPr lang="en-GB" kern="0" dirty="0" smtClean="0"/>
              <a:t>they could </a:t>
            </a:r>
            <a:r>
              <a:rPr lang="en-GB" kern="0" dirty="0"/>
              <a:t>provide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kern="0" dirty="0" smtClean="0"/>
              <a:t>NHS </a:t>
            </a:r>
            <a:r>
              <a:rPr lang="en-GB" b="1" kern="0" dirty="0"/>
              <a:t>England Area </a:t>
            </a:r>
            <a:r>
              <a:rPr lang="en-GB" b="1" kern="0" dirty="0" smtClean="0"/>
              <a:t>Teams </a:t>
            </a:r>
            <a:r>
              <a:rPr lang="en-GB" kern="0" dirty="0" smtClean="0"/>
              <a:t>– to </a:t>
            </a:r>
            <a:r>
              <a:rPr lang="en-GB" kern="0" dirty="0"/>
              <a:t>make decisions on applications </a:t>
            </a:r>
            <a:r>
              <a:rPr lang="en-GB" kern="0" dirty="0" smtClean="0"/>
              <a:t>for </a:t>
            </a:r>
            <a:r>
              <a:rPr lang="en-GB" kern="0" dirty="0"/>
              <a:t>new contractor premises or services, make decisions on </a:t>
            </a:r>
            <a:r>
              <a:rPr lang="en-GB" kern="0" dirty="0" smtClean="0"/>
              <a:t>applications </a:t>
            </a:r>
            <a:r>
              <a:rPr lang="en-GB" kern="0" dirty="0"/>
              <a:t>to relocate existing premises and commissioning </a:t>
            </a:r>
            <a:r>
              <a:rPr lang="en-GB" kern="0" dirty="0" smtClean="0"/>
              <a:t>of </a:t>
            </a:r>
            <a:r>
              <a:rPr lang="en-GB" kern="0" dirty="0"/>
              <a:t>enhanced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kern="0" dirty="0" smtClean="0"/>
              <a:t>Health </a:t>
            </a:r>
            <a:r>
              <a:rPr lang="en-GB" b="1" kern="0" dirty="0"/>
              <a:t>and Wellbeing Boards </a:t>
            </a:r>
            <a:r>
              <a:rPr lang="en-GB" kern="0" dirty="0"/>
              <a:t>– to guide commissioning of </a:t>
            </a:r>
            <a:r>
              <a:rPr lang="en-GB" kern="0" dirty="0" smtClean="0"/>
              <a:t>pharmacy-led </a:t>
            </a:r>
            <a:r>
              <a:rPr lang="en-GB" kern="0" dirty="0"/>
              <a:t>Public Health services to address </a:t>
            </a:r>
            <a:r>
              <a:rPr lang="en-GB" kern="0" dirty="0" smtClean="0"/>
              <a:t>health inequalities </a:t>
            </a:r>
            <a:r>
              <a:rPr lang="en-GB" kern="0" dirty="0"/>
              <a:t>and improve the health of their </a:t>
            </a:r>
            <a:r>
              <a:rPr lang="en-GB" kern="0" dirty="0" smtClean="0"/>
              <a:t>population</a:t>
            </a:r>
            <a:r>
              <a:rPr lang="en-GB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2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1124744"/>
            <a:ext cx="7848872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kern="0" dirty="0" smtClean="0"/>
              <a:t>Key issues for IEAG to consider</a:t>
            </a:r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Pharmaceutical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Location of Pharmacies</a:t>
            </a:r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Pharmacy Provision in B&amp;NES</a:t>
            </a:r>
            <a:endParaRPr lang="en-GB" kern="0" dirty="0"/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Accessibility of Consultation Rooms</a:t>
            </a:r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Opening Hours</a:t>
            </a:r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Languages spoken</a:t>
            </a:r>
            <a:endParaRPr lang="en-GB" kern="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kern="0" dirty="0" smtClean="0"/>
              <a:t>Consultation Questions</a:t>
            </a:r>
          </a:p>
        </p:txBody>
      </p:sp>
    </p:spTree>
    <p:extLst>
      <p:ext uri="{BB962C8B-B14F-4D97-AF65-F5344CB8AC3E}">
        <p14:creationId xmlns:p14="http://schemas.microsoft.com/office/powerpoint/2010/main" val="4416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9512" y="908720"/>
            <a:ext cx="8784976" cy="496855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3800" b="1" kern="0" dirty="0" smtClean="0"/>
              <a:t>Pharmaceutical Services provided in B&amp;NES</a:t>
            </a:r>
          </a:p>
          <a:p>
            <a:pPr marL="0" indent="0">
              <a:buNone/>
            </a:pPr>
            <a:endParaRPr lang="en-GB" sz="1000" kern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kern="0" dirty="0" smtClean="0"/>
              <a:t> </a:t>
            </a:r>
            <a:r>
              <a:rPr lang="en-GB" sz="4200" kern="0" dirty="0" smtClean="0"/>
              <a:t>Dispensing of medicines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Repeat dispensing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Safe disposal of unwanted medicines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Signposting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Support for self-care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Medicines Use Reviews (MURs)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New Medicines Service (NMS)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Appliance Use Reviews (AURs)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Stoma Appliance Customisation (SAC)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Specialist Drugs (Palliative Care) Enhanced Service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Sexual Health Services (chlamydia testing and treatment, EHC and C-Card)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Smoking Cessation Services (stop smoking and NRT)</a:t>
            </a:r>
            <a:endParaRPr lang="en-GB" sz="4200" kern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200" kern="0" dirty="0" smtClean="0"/>
              <a:t> Substance Misuse Services (Needle and Syringe programmes and supervised consumption)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12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D4F3DC1920C46B544544EF29D9EB8" ma:contentTypeVersion="2" ma:contentTypeDescription="Create a new document." ma:contentTypeScope="" ma:versionID="e93fa40bea90d9aaebbbb8989028b3e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11baf54edb4538ed5a2ecd489b16db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9" nillable="true" ma:displayName="Picture Width" ma:internalName="ImageWidth" ma:readOnly="true">
      <xsd:simpleType>
        <xsd:restriction base="dms:Unknown"/>
      </xsd:simpleType>
    </xsd:element>
    <xsd:element name="ImageHeight" ma:index="10" nillable="true" ma:displayName="Picture Height" ma:internalName="ImageHeight" ma:readOnly="true">
      <xsd:simpleType>
        <xsd:restriction base="dms:Unknown"/>
      </xsd:simpleType>
    </xsd:element>
    <xsd:element name="PublishingStartDate" ma:index="1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189419-2DFF-4B03-AF50-54D4C568028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2B9D31B-49AB-460C-AE23-FAF1ABFFD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8EEA8F7-5A6D-4407-98B2-88ECA1E68F2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91A9519-9710-454E-A1A3-91A2A09F1DC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3668</Words>
  <Application>Microsoft Office PowerPoint</Application>
  <PresentationFormat>On-screen Show (4:3)</PresentationFormat>
  <Paragraphs>534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Pharmaceutical Services in B&amp;NES: the 2015 Pharmaceutical Needs Assessment (PNA)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Next steps…</vt:lpstr>
    </vt:vector>
  </TitlesOfParts>
  <Company>B&amp;NES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3f2219f8d7b04881b5ade425dc6b51dbPowerpointtemplate.ppt</dc:title>
  <dc:creator>Sam Platt</dc:creator>
  <cp:lastModifiedBy>Louise Murphy</cp:lastModifiedBy>
  <cp:revision>370</cp:revision>
  <cp:lastPrinted>2013-04-04T17:58:36Z</cp:lastPrinted>
  <dcterms:created xsi:type="dcterms:W3CDTF">2005-08-25T08:05:26Z</dcterms:created>
  <dcterms:modified xsi:type="dcterms:W3CDTF">2015-01-14T13:00:06Z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Sam Platt</vt:lpwstr>
  </property>
  <property fmtid="{D5CDD505-2E9C-101B-9397-08002B2CF9AE}" pid="3" name="display_urn:schemas-microsoft-com:office:office#Author">
    <vt:lpwstr>James Daly</vt:lpwstr>
  </property>
</Properties>
</file>