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5"/>
  </p:sldMasterIdLst>
  <p:notesMasterIdLst>
    <p:notesMasterId r:id="rId27"/>
  </p:notesMasterIdLst>
  <p:sldIdLst>
    <p:sldId id="354" r:id="rId6"/>
    <p:sldId id="355" r:id="rId7"/>
    <p:sldId id="356" r:id="rId8"/>
    <p:sldId id="357" r:id="rId9"/>
    <p:sldId id="358" r:id="rId10"/>
    <p:sldId id="359" r:id="rId11"/>
    <p:sldId id="360" r:id="rId12"/>
    <p:sldId id="361" r:id="rId13"/>
    <p:sldId id="362" r:id="rId14"/>
    <p:sldId id="363" r:id="rId15"/>
    <p:sldId id="364" r:id="rId16"/>
    <p:sldId id="365" r:id="rId17"/>
    <p:sldId id="366" r:id="rId18"/>
    <p:sldId id="367" r:id="rId19"/>
    <p:sldId id="368" r:id="rId20"/>
    <p:sldId id="369" r:id="rId21"/>
    <p:sldId id="370" r:id="rId22"/>
    <p:sldId id="371" r:id="rId23"/>
    <p:sldId id="372" r:id="rId24"/>
    <p:sldId id="373" r:id="rId25"/>
    <p:sldId id="374" r:id="rId26"/>
  </p:sldIdLst>
  <p:sldSz cx="9144000" cy="6858000" type="screen4x3"/>
  <p:notesSz cx="6742113" cy="9872663"/>
  <p:defaultTextStyle>
    <a:defPPr>
      <a:defRPr lang="en-GB"/>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5D5F"/>
    <a:srgbClr val="000066"/>
    <a:srgbClr val="0033CC"/>
    <a:srgbClr val="FFD243"/>
    <a:srgbClr val="FFFF99"/>
    <a:srgbClr val="D5C4DA"/>
    <a:srgbClr val="F6AAA8"/>
    <a:srgbClr val="00AEEF"/>
    <a:srgbClr val="F4D4BA"/>
    <a:srgbClr val="EAEAE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aximized" horzBarState="maximized">
    <p:restoredLeft sz="19617" autoAdjust="0"/>
    <p:restoredTop sz="91470" autoAdjust="0"/>
  </p:normalViewPr>
  <p:slideViewPr>
    <p:cSldViewPr>
      <p:cViewPr varScale="1">
        <p:scale>
          <a:sx n="66" d="100"/>
          <a:sy n="66" d="100"/>
        </p:scale>
        <p:origin x="-936" y="-6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ableStyles" Target="tableStyles.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2" y="2"/>
            <a:ext cx="2922588"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827" tIns="45414" rIns="90827" bIns="45414" numCol="1" anchor="t" anchorCtr="0" compatLnSpc="1">
            <a:prstTxWarp prst="textNoShape">
              <a:avLst/>
            </a:prstTxWarp>
          </a:bodyPr>
          <a:lstStyle>
            <a:lvl1pPr>
              <a:defRPr sz="1200"/>
            </a:lvl1pPr>
          </a:lstStyle>
          <a:p>
            <a:pPr>
              <a:defRPr/>
            </a:pPr>
            <a:endParaRPr lang="en-GB"/>
          </a:p>
        </p:txBody>
      </p:sp>
      <p:sp>
        <p:nvSpPr>
          <p:cNvPr id="3075" name="Rectangle 3"/>
          <p:cNvSpPr>
            <a:spLocks noGrp="1" noChangeArrowheads="1"/>
          </p:cNvSpPr>
          <p:nvPr>
            <p:ph type="dt" idx="1"/>
          </p:nvPr>
        </p:nvSpPr>
        <p:spPr bwMode="auto">
          <a:xfrm>
            <a:off x="3817940" y="2"/>
            <a:ext cx="2922587"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827" tIns="45414" rIns="90827" bIns="45414" numCol="1" anchor="t" anchorCtr="0" compatLnSpc="1">
            <a:prstTxWarp prst="textNoShape">
              <a:avLst/>
            </a:prstTxWarp>
          </a:bodyPr>
          <a:lstStyle>
            <a:lvl1pPr algn="r">
              <a:defRPr sz="1200"/>
            </a:lvl1pPr>
          </a:lstStyle>
          <a:p>
            <a:pPr>
              <a:defRPr/>
            </a:pPr>
            <a:endParaRPr lang="en-GB"/>
          </a:p>
        </p:txBody>
      </p:sp>
      <p:sp>
        <p:nvSpPr>
          <p:cNvPr id="15364" name="Rectangle 4"/>
          <p:cNvSpPr>
            <a:spLocks noGrp="1" noRot="1" noChangeAspect="1" noChangeArrowheads="1" noTextEdit="1"/>
          </p:cNvSpPr>
          <p:nvPr>
            <p:ph type="sldImg" idx="2"/>
          </p:nvPr>
        </p:nvSpPr>
        <p:spPr bwMode="auto">
          <a:xfrm>
            <a:off x="903288" y="739775"/>
            <a:ext cx="4935537" cy="370205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3077" name="Rectangle 5"/>
          <p:cNvSpPr>
            <a:spLocks noGrp="1" noChangeArrowheads="1"/>
          </p:cNvSpPr>
          <p:nvPr>
            <p:ph type="body" sz="quarter" idx="3"/>
          </p:nvPr>
        </p:nvSpPr>
        <p:spPr bwMode="auto">
          <a:xfrm>
            <a:off x="674690" y="4689479"/>
            <a:ext cx="5392737" cy="4443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827" tIns="45414" rIns="90827" bIns="45414" numCol="1" anchor="t" anchorCtr="0" compatLnSpc="1">
            <a:prstTxWarp prst="textNoShape">
              <a:avLst/>
            </a:prstTxWarp>
          </a:bodyPr>
          <a:lstStyle/>
          <a:p>
            <a:pPr lvl="0"/>
            <a:r>
              <a:rPr lang="en-GB" noProof="0" smtClean="0"/>
              <a:t>Click to edit Master text styles</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p>
        </p:txBody>
      </p:sp>
      <p:sp>
        <p:nvSpPr>
          <p:cNvPr id="3078" name="Rectangle 6"/>
          <p:cNvSpPr>
            <a:spLocks noGrp="1" noChangeArrowheads="1"/>
          </p:cNvSpPr>
          <p:nvPr>
            <p:ph type="ftr" sz="quarter" idx="4"/>
          </p:nvPr>
        </p:nvSpPr>
        <p:spPr bwMode="auto">
          <a:xfrm>
            <a:off x="2" y="9377363"/>
            <a:ext cx="2922588" cy="493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827" tIns="45414" rIns="90827" bIns="45414" numCol="1" anchor="b" anchorCtr="0" compatLnSpc="1">
            <a:prstTxWarp prst="textNoShape">
              <a:avLst/>
            </a:prstTxWarp>
          </a:bodyPr>
          <a:lstStyle>
            <a:lvl1pPr>
              <a:defRPr sz="1200"/>
            </a:lvl1pPr>
          </a:lstStyle>
          <a:p>
            <a:pPr>
              <a:defRPr/>
            </a:pPr>
            <a:endParaRPr lang="en-GB"/>
          </a:p>
        </p:txBody>
      </p:sp>
      <p:sp>
        <p:nvSpPr>
          <p:cNvPr id="3079" name="Rectangle 7"/>
          <p:cNvSpPr>
            <a:spLocks noGrp="1" noChangeArrowheads="1"/>
          </p:cNvSpPr>
          <p:nvPr>
            <p:ph type="sldNum" sz="quarter" idx="5"/>
          </p:nvPr>
        </p:nvSpPr>
        <p:spPr bwMode="auto">
          <a:xfrm>
            <a:off x="3817940" y="9377363"/>
            <a:ext cx="2922587" cy="493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827" tIns="45414" rIns="90827" bIns="45414" numCol="1" anchor="b" anchorCtr="0" compatLnSpc="1">
            <a:prstTxWarp prst="textNoShape">
              <a:avLst/>
            </a:prstTxWarp>
          </a:bodyPr>
          <a:lstStyle>
            <a:lvl1pPr algn="r">
              <a:defRPr sz="1200"/>
            </a:lvl1pPr>
          </a:lstStyle>
          <a:p>
            <a:pPr>
              <a:defRPr/>
            </a:pPr>
            <a:fld id="{81B37777-79E1-4746-8549-CA61C1052CD0}" type="slidenum">
              <a:rPr lang="en-GB"/>
              <a:pPr>
                <a:defRPr/>
              </a:pPr>
              <a:t>‹#›</a:t>
            </a:fld>
            <a:endParaRPr lang="en-GB"/>
          </a:p>
        </p:txBody>
      </p:sp>
    </p:spTree>
    <p:extLst>
      <p:ext uri="{BB962C8B-B14F-4D97-AF65-F5344CB8AC3E}">
        <p14:creationId xmlns:p14="http://schemas.microsoft.com/office/powerpoint/2010/main" val="355728426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3288" y="739775"/>
            <a:ext cx="4935537" cy="370205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smtClean="0"/>
              <a:t>CS prepared 2013/14</a:t>
            </a:r>
          </a:p>
          <a:p>
            <a:pPr marL="171450" indent="-171450">
              <a:buFont typeface="Arial" panose="020B0604020202020204" pitchFamily="34" charset="0"/>
              <a:buChar char="•"/>
            </a:pPr>
            <a:r>
              <a:rPr lang="en-GB" dirty="0" smtClean="0"/>
              <a:t>Published forecasts of both institutions lower</a:t>
            </a:r>
          </a:p>
          <a:p>
            <a:pPr marL="171450" indent="-171450">
              <a:buFont typeface="Arial" panose="020B0604020202020204" pitchFamily="34" charset="0"/>
              <a:buChar char="•"/>
            </a:pPr>
            <a:endParaRPr lang="en-GB" dirty="0"/>
          </a:p>
        </p:txBody>
      </p:sp>
      <p:sp>
        <p:nvSpPr>
          <p:cNvPr id="4" name="Slide Number Placeholder 3"/>
          <p:cNvSpPr>
            <a:spLocks noGrp="1"/>
          </p:cNvSpPr>
          <p:nvPr>
            <p:ph type="sldNum" sz="quarter" idx="10"/>
          </p:nvPr>
        </p:nvSpPr>
        <p:spPr/>
        <p:txBody>
          <a:bodyPr/>
          <a:lstStyle/>
          <a:p>
            <a:fld id="{4B15D2EB-AF55-4D05-B92D-2DCCBC3968CE}" type="slidenum">
              <a:rPr lang="en-GB" smtClean="0"/>
              <a:t>4</a:t>
            </a:fld>
            <a:endParaRPr lang="en-GB"/>
          </a:p>
        </p:txBody>
      </p:sp>
    </p:spTree>
    <p:extLst>
      <p:ext uri="{BB962C8B-B14F-4D97-AF65-F5344CB8AC3E}">
        <p14:creationId xmlns:p14="http://schemas.microsoft.com/office/powerpoint/2010/main" val="9010626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3288" y="739775"/>
            <a:ext cx="4935537" cy="3702050"/>
          </a:xfrm>
        </p:spPr>
      </p:sp>
      <p:sp>
        <p:nvSpPr>
          <p:cNvPr id="3" name="Notes Placeholder 2"/>
          <p:cNvSpPr>
            <a:spLocks noGrp="1"/>
          </p:cNvSpPr>
          <p:nvPr>
            <p:ph type="body" idx="1"/>
          </p:nvPr>
        </p:nvSpPr>
        <p:spPr/>
        <p:txBody>
          <a:bodyPr/>
          <a:lstStyle/>
          <a:p>
            <a:r>
              <a:rPr lang="en-GB" dirty="0" smtClean="0"/>
              <a:t>considered additional measures/policies such as refusing teaching space when dedicated accommodation supply is generating a need for more than a certain number of HMO bedrooms. Such an approach is in place in Oxford, but it is not considered to be a tool to be deployed yet in Bath as new teaching space is not only about enabling growth but improving existing conditions, there is not an equivalent </a:t>
            </a:r>
            <a:r>
              <a:rPr lang="en-GB" dirty="0" err="1" smtClean="0"/>
              <a:t>B5</a:t>
            </a:r>
            <a:r>
              <a:rPr lang="en-GB" dirty="0" smtClean="0"/>
              <a:t> policy in Oxford, and both Oxford Universities have more land ownership options. Such a mechanism will though remain an option for future plan reviews.</a:t>
            </a:r>
            <a:endParaRPr lang="en-GB" dirty="0"/>
          </a:p>
        </p:txBody>
      </p:sp>
      <p:sp>
        <p:nvSpPr>
          <p:cNvPr id="4" name="Slide Number Placeholder 3"/>
          <p:cNvSpPr>
            <a:spLocks noGrp="1"/>
          </p:cNvSpPr>
          <p:nvPr>
            <p:ph type="sldNum" sz="quarter" idx="10"/>
          </p:nvPr>
        </p:nvSpPr>
        <p:spPr/>
        <p:txBody>
          <a:bodyPr/>
          <a:lstStyle/>
          <a:p>
            <a:fld id="{4B15D2EB-AF55-4D05-B92D-2DCCBC3968CE}" type="slidenum">
              <a:rPr lang="en-GB" smtClean="0"/>
              <a:t>17</a:t>
            </a:fld>
            <a:endParaRPr lang="en-GB"/>
          </a:p>
        </p:txBody>
      </p:sp>
    </p:spTree>
    <p:extLst>
      <p:ext uri="{BB962C8B-B14F-4D97-AF65-F5344CB8AC3E}">
        <p14:creationId xmlns:p14="http://schemas.microsoft.com/office/powerpoint/2010/main" val="12767285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3288" y="739775"/>
            <a:ext cx="4935537" cy="3702050"/>
          </a:xfrm>
        </p:spPr>
      </p:sp>
      <p:sp>
        <p:nvSpPr>
          <p:cNvPr id="3" name="Notes Placeholder 2"/>
          <p:cNvSpPr>
            <a:spLocks noGrp="1"/>
          </p:cNvSpPr>
          <p:nvPr>
            <p:ph type="body" idx="1"/>
          </p:nvPr>
        </p:nvSpPr>
        <p:spPr/>
        <p:txBody>
          <a:bodyPr/>
          <a:lstStyle/>
          <a:p>
            <a:endParaRPr lang="en-GB" dirty="0" smtClean="0"/>
          </a:p>
        </p:txBody>
      </p:sp>
      <p:sp>
        <p:nvSpPr>
          <p:cNvPr id="4" name="Slide Number Placeholder 3"/>
          <p:cNvSpPr>
            <a:spLocks noGrp="1"/>
          </p:cNvSpPr>
          <p:nvPr>
            <p:ph type="sldNum" sz="quarter" idx="10"/>
          </p:nvPr>
        </p:nvSpPr>
        <p:spPr/>
        <p:txBody>
          <a:bodyPr/>
          <a:lstStyle/>
          <a:p>
            <a:fld id="{4B15D2EB-AF55-4D05-B92D-2DCCBC3968CE}" type="slidenum">
              <a:rPr lang="en-GB" smtClean="0"/>
              <a:t>18</a:t>
            </a:fld>
            <a:endParaRPr lang="en-GB"/>
          </a:p>
        </p:txBody>
      </p:sp>
    </p:spTree>
    <p:extLst>
      <p:ext uri="{BB962C8B-B14F-4D97-AF65-F5344CB8AC3E}">
        <p14:creationId xmlns:p14="http://schemas.microsoft.com/office/powerpoint/2010/main" val="9061140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3288" y="739775"/>
            <a:ext cx="4935537" cy="3702050"/>
          </a:xfrm>
        </p:spPr>
      </p:sp>
      <p:sp>
        <p:nvSpPr>
          <p:cNvPr id="3" name="Notes Placeholder 2"/>
          <p:cNvSpPr>
            <a:spLocks noGrp="1"/>
          </p:cNvSpPr>
          <p:nvPr>
            <p:ph type="body" idx="1"/>
          </p:nvPr>
        </p:nvSpPr>
        <p:spPr/>
        <p:txBody>
          <a:bodyPr/>
          <a:lstStyle/>
          <a:p>
            <a:r>
              <a:rPr lang="en-GB" dirty="0" smtClean="0"/>
              <a:t>Site allocations polices </a:t>
            </a:r>
          </a:p>
          <a:p>
            <a:r>
              <a:rPr lang="en-GB" dirty="0" smtClean="0"/>
              <a:t>The </a:t>
            </a:r>
            <a:r>
              <a:rPr lang="en-GB" dirty="0" err="1" smtClean="0"/>
              <a:t>UoB</a:t>
            </a:r>
            <a:r>
              <a:rPr lang="en-GB" dirty="0" smtClean="0"/>
              <a:t> has the scope to utilise land that was removed from the Green Belt in 2007, together with land within the core parts of the campus to enable it to achieve its aspirations for growth (in terms both of student accommodation and academic space)</a:t>
            </a:r>
          </a:p>
          <a:p>
            <a:r>
              <a:rPr lang="en-GB" dirty="0" err="1" smtClean="0"/>
              <a:t>BSU</a:t>
            </a:r>
            <a:r>
              <a:rPr lang="en-GB" dirty="0" smtClean="0"/>
              <a:t> has less control over its future</a:t>
            </a:r>
          </a:p>
          <a:p>
            <a:r>
              <a:rPr lang="en-GB" dirty="0" smtClean="0"/>
              <a:t>Other GB release?</a:t>
            </a:r>
            <a:endParaRPr lang="en-GB" dirty="0"/>
          </a:p>
        </p:txBody>
      </p:sp>
      <p:sp>
        <p:nvSpPr>
          <p:cNvPr id="4" name="Slide Number Placeholder 3"/>
          <p:cNvSpPr>
            <a:spLocks noGrp="1"/>
          </p:cNvSpPr>
          <p:nvPr>
            <p:ph type="sldNum" sz="quarter" idx="10"/>
          </p:nvPr>
        </p:nvSpPr>
        <p:spPr/>
        <p:txBody>
          <a:bodyPr/>
          <a:lstStyle/>
          <a:p>
            <a:fld id="{4B15D2EB-AF55-4D05-B92D-2DCCBC3968CE}" type="slidenum">
              <a:rPr lang="en-GB" smtClean="0"/>
              <a:t>19</a:t>
            </a:fld>
            <a:endParaRPr lang="en-GB"/>
          </a:p>
        </p:txBody>
      </p:sp>
    </p:spTree>
    <p:extLst>
      <p:ext uri="{BB962C8B-B14F-4D97-AF65-F5344CB8AC3E}">
        <p14:creationId xmlns:p14="http://schemas.microsoft.com/office/powerpoint/2010/main" val="27018358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3288" y="739775"/>
            <a:ext cx="4935537" cy="3702050"/>
          </a:xfrm>
        </p:spPr>
      </p:sp>
      <p:sp>
        <p:nvSpPr>
          <p:cNvPr id="3" name="Notes Placeholder 2"/>
          <p:cNvSpPr>
            <a:spLocks noGrp="1"/>
          </p:cNvSpPr>
          <p:nvPr>
            <p:ph type="body" idx="1"/>
          </p:nvPr>
        </p:nvSpPr>
        <p:spPr/>
        <p:txBody>
          <a:bodyPr/>
          <a:lstStyle/>
          <a:p>
            <a:r>
              <a:rPr lang="en-GB" dirty="0" smtClean="0"/>
              <a:t>Consider new evidence</a:t>
            </a:r>
          </a:p>
          <a:p>
            <a:r>
              <a:rPr lang="en-GB" dirty="0" smtClean="0"/>
              <a:t>Present</a:t>
            </a:r>
            <a:r>
              <a:rPr lang="en-GB" baseline="0" dirty="0" smtClean="0"/>
              <a:t> case to inspector &amp; revised evidence base</a:t>
            </a:r>
            <a:endParaRPr lang="en-GB" dirty="0"/>
          </a:p>
        </p:txBody>
      </p:sp>
      <p:sp>
        <p:nvSpPr>
          <p:cNvPr id="4" name="Slide Number Placeholder 3"/>
          <p:cNvSpPr>
            <a:spLocks noGrp="1"/>
          </p:cNvSpPr>
          <p:nvPr>
            <p:ph type="sldNum" sz="quarter" idx="10"/>
          </p:nvPr>
        </p:nvSpPr>
        <p:spPr/>
        <p:txBody>
          <a:bodyPr/>
          <a:lstStyle/>
          <a:p>
            <a:fld id="{4B15D2EB-AF55-4D05-B92D-2DCCBC3968CE}" type="slidenum">
              <a:rPr lang="en-GB" smtClean="0"/>
              <a:t>20</a:t>
            </a:fld>
            <a:endParaRPr lang="en-GB"/>
          </a:p>
        </p:txBody>
      </p:sp>
    </p:spTree>
    <p:extLst>
      <p:ext uri="{BB962C8B-B14F-4D97-AF65-F5344CB8AC3E}">
        <p14:creationId xmlns:p14="http://schemas.microsoft.com/office/powerpoint/2010/main" val="24855079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3288" y="739775"/>
            <a:ext cx="4935537" cy="3702050"/>
          </a:xfrm>
        </p:spPr>
      </p:sp>
      <p:sp>
        <p:nvSpPr>
          <p:cNvPr id="3" name="Notes Placeholder 2"/>
          <p:cNvSpPr>
            <a:spLocks noGrp="1"/>
          </p:cNvSpPr>
          <p:nvPr>
            <p:ph type="body" idx="1"/>
          </p:nvPr>
        </p:nvSpPr>
        <p:spPr/>
        <p:txBody>
          <a:bodyPr/>
          <a:lstStyle/>
          <a:p>
            <a:r>
              <a:rPr lang="en-GB" sz="1200" b="0" i="0" u="none" strike="noStrike" kern="1200" baseline="0" dirty="0" smtClean="0">
                <a:solidFill>
                  <a:schemeClr val="tx1"/>
                </a:solidFill>
                <a:latin typeface="+mn-lt"/>
                <a:ea typeface="+mn-ea"/>
                <a:cs typeface="+mn-cs"/>
              </a:rPr>
              <a:t>has the highest concentration of fulltime Higher</a:t>
            </a:r>
          </a:p>
          <a:p>
            <a:r>
              <a:rPr lang="en-GB" sz="1200" b="0" i="0" u="none" strike="noStrike" kern="1200" baseline="0" dirty="0" smtClean="0">
                <a:solidFill>
                  <a:schemeClr val="tx1"/>
                </a:solidFill>
                <a:latin typeface="+mn-lt"/>
                <a:ea typeface="+mn-ea"/>
                <a:cs typeface="+mn-cs"/>
              </a:rPr>
              <a:t>Education (HE) students (</a:t>
            </a:r>
            <a:r>
              <a:rPr lang="en-GB" sz="1200" b="0" i="0" u="none" strike="noStrike" kern="1200" baseline="0" dirty="0" err="1" smtClean="0">
                <a:solidFill>
                  <a:schemeClr val="tx1"/>
                </a:solidFill>
                <a:latin typeface="+mn-lt"/>
                <a:ea typeface="+mn-ea"/>
                <a:cs typeface="+mn-cs"/>
              </a:rPr>
              <a:t>HESA</a:t>
            </a:r>
            <a:r>
              <a:rPr lang="en-GB" sz="1200" b="0" i="0" u="none" strike="noStrike" kern="1200" baseline="0" dirty="0" smtClean="0">
                <a:solidFill>
                  <a:schemeClr val="tx1"/>
                </a:solidFill>
                <a:latin typeface="+mn-lt"/>
                <a:ea typeface="+mn-ea"/>
                <a:cs typeface="+mn-cs"/>
              </a:rPr>
              <a:t> data), after Oxford. Moreover, unlike</a:t>
            </a:r>
          </a:p>
          <a:p>
            <a:r>
              <a:rPr lang="en-GB" sz="1200" b="0" i="0" u="none" strike="noStrike" kern="1200" baseline="0" dirty="0" smtClean="0">
                <a:solidFill>
                  <a:schemeClr val="tx1"/>
                </a:solidFill>
                <a:latin typeface="+mn-lt"/>
                <a:ea typeface="+mn-ea"/>
                <a:cs typeface="+mn-cs"/>
              </a:rPr>
              <a:t>Oxford, it does not have the dedicated student residences of a long</a:t>
            </a:r>
          </a:p>
          <a:p>
            <a:r>
              <a:rPr lang="en-GB" sz="1200" b="0" i="0" u="none" strike="noStrike" kern="1200" baseline="0" dirty="0" smtClean="0">
                <a:solidFill>
                  <a:schemeClr val="tx1"/>
                </a:solidFill>
                <a:latin typeface="+mn-lt"/>
                <a:ea typeface="+mn-ea"/>
                <a:cs typeface="+mn-cs"/>
              </a:rPr>
              <a:t>established college system, and the multiple Oxford Brookes campus</a:t>
            </a:r>
          </a:p>
          <a:p>
            <a:r>
              <a:rPr lang="en-GB" sz="1200" b="0" i="0" u="none" strike="noStrike" kern="1200" baseline="0" dirty="0" smtClean="0">
                <a:solidFill>
                  <a:schemeClr val="tx1"/>
                </a:solidFill>
                <a:latin typeface="+mn-lt"/>
                <a:ea typeface="+mn-ea"/>
                <a:cs typeface="+mn-cs"/>
              </a:rPr>
              <a:t>locations are less constrained than either Claverton Down or Newton Park.</a:t>
            </a:r>
          </a:p>
          <a:p>
            <a:r>
              <a:rPr lang="en-GB" sz="1200" b="0" i="0" u="none" strike="noStrike" kern="1200" baseline="0" dirty="0" smtClean="0">
                <a:solidFill>
                  <a:schemeClr val="tx1"/>
                </a:solidFill>
                <a:latin typeface="+mn-lt"/>
                <a:ea typeface="+mn-ea"/>
                <a:cs typeface="+mn-cs"/>
              </a:rPr>
              <a:t>Student HMOs as a proportion of the dwelling stock are therefore very high,</a:t>
            </a:r>
          </a:p>
          <a:p>
            <a:r>
              <a:rPr lang="en-GB" sz="1200" b="0" i="0" u="none" strike="noStrike" kern="1200" baseline="0" dirty="0" smtClean="0">
                <a:solidFill>
                  <a:schemeClr val="tx1"/>
                </a:solidFill>
                <a:latin typeface="+mn-lt"/>
                <a:ea typeface="+mn-ea"/>
                <a:cs typeface="+mn-cs"/>
              </a:rPr>
              <a:t>more so than in Oxford.</a:t>
            </a:r>
            <a:endParaRPr lang="en-GB" dirty="0"/>
          </a:p>
        </p:txBody>
      </p:sp>
      <p:sp>
        <p:nvSpPr>
          <p:cNvPr id="4" name="Slide Number Placeholder 3"/>
          <p:cNvSpPr>
            <a:spLocks noGrp="1"/>
          </p:cNvSpPr>
          <p:nvPr>
            <p:ph type="sldNum" sz="quarter" idx="10"/>
          </p:nvPr>
        </p:nvSpPr>
        <p:spPr/>
        <p:txBody>
          <a:bodyPr/>
          <a:lstStyle/>
          <a:p>
            <a:fld id="{4B15D2EB-AF55-4D05-B92D-2DCCBC3968CE}" type="slidenum">
              <a:rPr lang="en-GB" smtClean="0"/>
              <a:t>5</a:t>
            </a:fld>
            <a:endParaRPr lang="en-GB"/>
          </a:p>
        </p:txBody>
      </p:sp>
    </p:spTree>
    <p:extLst>
      <p:ext uri="{BB962C8B-B14F-4D97-AF65-F5344CB8AC3E}">
        <p14:creationId xmlns:p14="http://schemas.microsoft.com/office/powerpoint/2010/main" val="15333064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3288" y="739775"/>
            <a:ext cx="4935537" cy="3702050"/>
          </a:xfrm>
        </p:spPr>
      </p:sp>
      <p:sp>
        <p:nvSpPr>
          <p:cNvPr id="3" name="Notes Placeholder 2"/>
          <p:cNvSpPr>
            <a:spLocks noGrp="1"/>
          </p:cNvSpPr>
          <p:nvPr>
            <p:ph type="body" idx="1"/>
          </p:nvPr>
        </p:nvSpPr>
        <p:spPr/>
        <p:txBody>
          <a:bodyPr/>
          <a:lstStyle/>
          <a:p>
            <a:r>
              <a:rPr lang="en-GB" dirty="0" smtClean="0"/>
              <a:t>Data compatibility</a:t>
            </a:r>
          </a:p>
          <a:p>
            <a:r>
              <a:rPr lang="en-GB" dirty="0" smtClean="0"/>
              <a:t>Issue for further consideration</a:t>
            </a:r>
          </a:p>
          <a:p>
            <a:r>
              <a:rPr lang="en-GB" dirty="0" smtClean="0"/>
              <a:t>Bath 14,000 – 19,300</a:t>
            </a:r>
            <a:r>
              <a:rPr lang="en-GB" baseline="0" dirty="0" smtClean="0"/>
              <a:t> students = 10,300 – 15,000 </a:t>
            </a:r>
            <a:r>
              <a:rPr lang="en-GB" baseline="0" dirty="0" err="1" smtClean="0"/>
              <a:t>bedsapces</a:t>
            </a:r>
            <a:endParaRPr lang="en-GB" dirty="0"/>
          </a:p>
        </p:txBody>
      </p:sp>
      <p:sp>
        <p:nvSpPr>
          <p:cNvPr id="4" name="Slide Number Placeholder 3"/>
          <p:cNvSpPr>
            <a:spLocks noGrp="1"/>
          </p:cNvSpPr>
          <p:nvPr>
            <p:ph type="sldNum" sz="quarter" idx="10"/>
          </p:nvPr>
        </p:nvSpPr>
        <p:spPr/>
        <p:txBody>
          <a:bodyPr/>
          <a:lstStyle/>
          <a:p>
            <a:fld id="{4B15D2EB-AF55-4D05-B92D-2DCCBC3968CE}" type="slidenum">
              <a:rPr lang="en-GB" smtClean="0"/>
              <a:t>6</a:t>
            </a:fld>
            <a:endParaRPr lang="en-GB"/>
          </a:p>
        </p:txBody>
      </p:sp>
    </p:spTree>
    <p:extLst>
      <p:ext uri="{BB962C8B-B14F-4D97-AF65-F5344CB8AC3E}">
        <p14:creationId xmlns:p14="http://schemas.microsoft.com/office/powerpoint/2010/main" val="10340958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3288" y="739775"/>
            <a:ext cx="4935537" cy="3702050"/>
          </a:xfrm>
        </p:spPr>
      </p:sp>
      <p:sp>
        <p:nvSpPr>
          <p:cNvPr id="3" name="Notes Placeholder 2"/>
          <p:cNvSpPr>
            <a:spLocks noGrp="1"/>
          </p:cNvSpPr>
          <p:nvPr>
            <p:ph type="body" idx="1"/>
          </p:nvPr>
        </p:nvSpPr>
        <p:spPr/>
        <p:txBody>
          <a:bodyPr/>
          <a:lstStyle/>
          <a:p>
            <a:r>
              <a:rPr lang="en-GB" dirty="0" smtClean="0"/>
              <a:t>That is equivalent to a need for:  around 1,225 HMOs to September 2020, or if that is to be avoided </a:t>
            </a:r>
          </a:p>
          <a:p>
            <a:r>
              <a:rPr lang="en-GB" dirty="0" smtClean="0"/>
              <a:t> around 11 more city centre type Green Park House developments (461 beds in 13,500 </a:t>
            </a:r>
            <a:r>
              <a:rPr lang="en-GB" dirty="0" err="1" smtClean="0"/>
              <a:t>m2</a:t>
            </a:r>
            <a:r>
              <a:rPr lang="en-GB" dirty="0" smtClean="0"/>
              <a:t>. i.e. 148,500 </a:t>
            </a:r>
            <a:r>
              <a:rPr lang="en-GB" dirty="0" err="1" smtClean="0"/>
              <a:t>sq.m</a:t>
            </a:r>
            <a:r>
              <a:rPr lang="en-GB" dirty="0" smtClean="0"/>
              <a:t>. overall) or , </a:t>
            </a:r>
          </a:p>
          <a:p>
            <a:r>
              <a:rPr lang="en-GB" dirty="0" smtClean="0"/>
              <a:t> around 15 more out-of-centre type </a:t>
            </a:r>
            <a:r>
              <a:rPr lang="en-GB" dirty="0" err="1" smtClean="0"/>
              <a:t>Twerton</a:t>
            </a:r>
            <a:r>
              <a:rPr lang="en-GB" dirty="0" smtClean="0"/>
              <a:t> Mill Developments (327 beds on 8,700 </a:t>
            </a:r>
            <a:r>
              <a:rPr lang="en-GB" dirty="0" err="1" smtClean="0"/>
              <a:t>m2</a:t>
            </a:r>
            <a:r>
              <a:rPr lang="en-GB" dirty="0" smtClean="0"/>
              <a:t>. i.e. 130,000 </a:t>
            </a:r>
            <a:r>
              <a:rPr lang="en-GB" dirty="0" err="1" smtClean="0"/>
              <a:t>m2</a:t>
            </a:r>
            <a:r>
              <a:rPr lang="en-GB" dirty="0" smtClean="0"/>
              <a:t>. overall) </a:t>
            </a:r>
          </a:p>
          <a:p>
            <a:r>
              <a:rPr lang="en-GB" dirty="0" smtClean="0"/>
              <a:t> that is an opportunity cost of around 1,700-1950 normal apartments or 60,000 </a:t>
            </a:r>
            <a:r>
              <a:rPr lang="en-GB" dirty="0" err="1" smtClean="0"/>
              <a:t>sq</a:t>
            </a:r>
            <a:r>
              <a:rPr lang="en-GB" dirty="0" smtClean="0"/>
              <a:t> m of office space and 900-1,150 apartments, and the affordable housing component which could be secured within that. </a:t>
            </a:r>
            <a:endParaRPr lang="en-GB" dirty="0"/>
          </a:p>
        </p:txBody>
      </p:sp>
      <p:sp>
        <p:nvSpPr>
          <p:cNvPr id="4" name="Slide Number Placeholder 3"/>
          <p:cNvSpPr>
            <a:spLocks noGrp="1"/>
          </p:cNvSpPr>
          <p:nvPr>
            <p:ph type="sldNum" sz="quarter" idx="10"/>
          </p:nvPr>
        </p:nvSpPr>
        <p:spPr/>
        <p:txBody>
          <a:bodyPr/>
          <a:lstStyle/>
          <a:p>
            <a:fld id="{4B15D2EB-AF55-4D05-B92D-2DCCBC3968CE}" type="slidenum">
              <a:rPr lang="en-GB" smtClean="0"/>
              <a:t>8</a:t>
            </a:fld>
            <a:endParaRPr lang="en-GB"/>
          </a:p>
        </p:txBody>
      </p:sp>
    </p:spTree>
    <p:extLst>
      <p:ext uri="{BB962C8B-B14F-4D97-AF65-F5344CB8AC3E}">
        <p14:creationId xmlns:p14="http://schemas.microsoft.com/office/powerpoint/2010/main" val="41606933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3288" y="739775"/>
            <a:ext cx="4935537" cy="3702050"/>
          </a:xfrm>
        </p:spPr>
      </p:sp>
      <p:sp>
        <p:nvSpPr>
          <p:cNvPr id="3" name="Notes Placeholder 2"/>
          <p:cNvSpPr>
            <a:spLocks noGrp="1"/>
          </p:cNvSpPr>
          <p:nvPr>
            <p:ph type="body" idx="1"/>
          </p:nvPr>
        </p:nvSpPr>
        <p:spPr/>
        <p:txBody>
          <a:bodyPr/>
          <a:lstStyle/>
          <a:p>
            <a:r>
              <a:rPr lang="en-GB" dirty="0" smtClean="0"/>
              <a:t>around 60,000 – 70,000 </a:t>
            </a:r>
            <a:r>
              <a:rPr lang="en-GB" dirty="0" err="1" smtClean="0"/>
              <a:t>m2</a:t>
            </a:r>
            <a:r>
              <a:rPr lang="en-GB" dirty="0" smtClean="0"/>
              <a:t> of new office floorspace.</a:t>
            </a:r>
          </a:p>
          <a:p>
            <a:r>
              <a:rPr lang="en-GB" dirty="0" smtClean="0"/>
              <a:t>  projected capacity for approx. 30,000 </a:t>
            </a:r>
            <a:r>
              <a:rPr lang="en-GB" dirty="0" err="1" smtClean="0"/>
              <a:t>m2</a:t>
            </a:r>
            <a:r>
              <a:rPr lang="en-GB" dirty="0" smtClean="0"/>
              <a:t> of comparison retail up until 2029. </a:t>
            </a:r>
          </a:p>
          <a:p>
            <a:r>
              <a:rPr lang="en-GB" dirty="0" smtClean="0"/>
              <a:t> around 7,000 dwellings in Bath (Core Strategy), of which around 3,300 dwellings are in the Enterprise Area.</a:t>
            </a:r>
          </a:p>
          <a:p>
            <a:r>
              <a:rPr lang="en-GB" dirty="0" smtClean="0"/>
              <a:t>  demand for between 931 and 1607 new hotel bedspaces by 2030, probably within the Central Area. Spatially, and to only meet the lowest capacity, this is broadly equivalent to five more Apex hotels.</a:t>
            </a:r>
          </a:p>
          <a:p>
            <a:r>
              <a:rPr lang="en-GB" dirty="0" smtClean="0"/>
              <a:t>  very significant demand for new student accommodation arising from revised university expansion plans. This is broadly equivalent to 11 new Green Park Houses or 150,000 </a:t>
            </a:r>
            <a:r>
              <a:rPr lang="en-GB" dirty="0" err="1" smtClean="0"/>
              <a:t>m2</a:t>
            </a:r>
            <a:r>
              <a:rPr lang="en-GB" dirty="0" smtClean="0"/>
              <a:t> of floorspace (see separate paper). </a:t>
            </a:r>
            <a:r>
              <a:rPr lang="en-GB" dirty="0" smtClean="0">
                <a:solidFill>
                  <a:srgbClr val="FF0000"/>
                </a:solidFill>
              </a:rPr>
              <a:t>Add equivalents</a:t>
            </a:r>
          </a:p>
          <a:p>
            <a:endParaRPr lang="en-GB" dirty="0"/>
          </a:p>
        </p:txBody>
      </p:sp>
      <p:sp>
        <p:nvSpPr>
          <p:cNvPr id="4" name="Slide Number Placeholder 3"/>
          <p:cNvSpPr>
            <a:spLocks noGrp="1"/>
          </p:cNvSpPr>
          <p:nvPr>
            <p:ph type="sldNum" sz="quarter" idx="10"/>
          </p:nvPr>
        </p:nvSpPr>
        <p:spPr/>
        <p:txBody>
          <a:bodyPr/>
          <a:lstStyle/>
          <a:p>
            <a:fld id="{4B15D2EB-AF55-4D05-B92D-2DCCBC3968CE}" type="slidenum">
              <a:rPr lang="en-GB" smtClean="0"/>
              <a:t>10</a:t>
            </a:fld>
            <a:endParaRPr lang="en-GB"/>
          </a:p>
        </p:txBody>
      </p:sp>
    </p:spTree>
    <p:extLst>
      <p:ext uri="{BB962C8B-B14F-4D97-AF65-F5344CB8AC3E}">
        <p14:creationId xmlns:p14="http://schemas.microsoft.com/office/powerpoint/2010/main" val="36228534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3288" y="739775"/>
            <a:ext cx="4935537" cy="3702050"/>
          </a:xfrm>
        </p:spPr>
      </p:sp>
      <p:sp>
        <p:nvSpPr>
          <p:cNvPr id="3" name="Notes Placeholder 2"/>
          <p:cNvSpPr>
            <a:spLocks noGrp="1"/>
          </p:cNvSpPr>
          <p:nvPr>
            <p:ph type="body" idx="1"/>
          </p:nvPr>
        </p:nvSpPr>
        <p:spPr/>
        <p:txBody>
          <a:bodyPr/>
          <a:lstStyle/>
          <a:p>
            <a:r>
              <a:rPr lang="en-GB" dirty="0" smtClean="0"/>
              <a:t>a whole suite of demands on a highly constrained city, which is a relatively small as a host for two universities and which has a limited land supply for meeting all development needs in full (see Table 1 below). Thus, difficult choices need </a:t>
            </a:r>
            <a:endParaRPr lang="en-GB" dirty="0"/>
          </a:p>
        </p:txBody>
      </p:sp>
      <p:sp>
        <p:nvSpPr>
          <p:cNvPr id="4" name="Slide Number Placeholder 3"/>
          <p:cNvSpPr>
            <a:spLocks noGrp="1"/>
          </p:cNvSpPr>
          <p:nvPr>
            <p:ph type="sldNum" sz="quarter" idx="10"/>
          </p:nvPr>
        </p:nvSpPr>
        <p:spPr/>
        <p:txBody>
          <a:bodyPr/>
          <a:lstStyle/>
          <a:p>
            <a:fld id="{4B15D2EB-AF55-4D05-B92D-2DCCBC3968CE}" type="slidenum">
              <a:rPr lang="en-GB" smtClean="0"/>
              <a:t>11</a:t>
            </a:fld>
            <a:endParaRPr lang="en-GB"/>
          </a:p>
        </p:txBody>
      </p:sp>
    </p:spTree>
    <p:extLst>
      <p:ext uri="{BB962C8B-B14F-4D97-AF65-F5344CB8AC3E}">
        <p14:creationId xmlns:p14="http://schemas.microsoft.com/office/powerpoint/2010/main" val="27282729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3288" y="739775"/>
            <a:ext cx="4935537" cy="3702050"/>
          </a:xfrm>
        </p:spPr>
      </p:sp>
      <p:sp>
        <p:nvSpPr>
          <p:cNvPr id="3" name="Notes Placeholder 2"/>
          <p:cNvSpPr>
            <a:spLocks noGrp="1"/>
          </p:cNvSpPr>
          <p:nvPr>
            <p:ph type="body" idx="1"/>
          </p:nvPr>
        </p:nvSpPr>
        <p:spPr/>
        <p:txBody>
          <a:bodyPr/>
          <a:lstStyle/>
          <a:p>
            <a:r>
              <a:rPr lang="en-GB" dirty="0" smtClean="0"/>
              <a:t>statutory plan </a:t>
            </a:r>
          </a:p>
          <a:p>
            <a:r>
              <a:rPr lang="en-GB" dirty="0" smtClean="0"/>
              <a:t>Full weight in</a:t>
            </a:r>
            <a:r>
              <a:rPr lang="en-GB" baseline="0" dirty="0" smtClean="0"/>
              <a:t> decisions</a:t>
            </a:r>
            <a:endParaRPr lang="en-GB" dirty="0"/>
          </a:p>
        </p:txBody>
      </p:sp>
      <p:sp>
        <p:nvSpPr>
          <p:cNvPr id="4" name="Slide Number Placeholder 3"/>
          <p:cNvSpPr>
            <a:spLocks noGrp="1"/>
          </p:cNvSpPr>
          <p:nvPr>
            <p:ph type="sldNum" sz="quarter" idx="10"/>
          </p:nvPr>
        </p:nvSpPr>
        <p:spPr/>
        <p:txBody>
          <a:bodyPr/>
          <a:lstStyle/>
          <a:p>
            <a:fld id="{4B15D2EB-AF55-4D05-B92D-2DCCBC3968CE}" type="slidenum">
              <a:rPr lang="en-GB" smtClean="0"/>
              <a:t>13</a:t>
            </a:fld>
            <a:endParaRPr lang="en-GB"/>
          </a:p>
        </p:txBody>
      </p:sp>
    </p:spTree>
    <p:extLst>
      <p:ext uri="{BB962C8B-B14F-4D97-AF65-F5344CB8AC3E}">
        <p14:creationId xmlns:p14="http://schemas.microsoft.com/office/powerpoint/2010/main" val="37113008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3288" y="739775"/>
            <a:ext cx="4935537" cy="3702050"/>
          </a:xfrm>
        </p:spPr>
      </p:sp>
      <p:sp>
        <p:nvSpPr>
          <p:cNvPr id="3" name="Notes Placeholder 2"/>
          <p:cNvSpPr>
            <a:spLocks noGrp="1"/>
          </p:cNvSpPr>
          <p:nvPr>
            <p:ph type="body" idx="1"/>
          </p:nvPr>
        </p:nvSpPr>
        <p:spPr/>
        <p:txBody>
          <a:bodyPr/>
          <a:lstStyle/>
          <a:p>
            <a:r>
              <a:rPr lang="en-GB" dirty="0" err="1" smtClean="0"/>
              <a:t>Nppf</a:t>
            </a:r>
            <a:r>
              <a:rPr lang="en-GB" dirty="0" smtClean="0"/>
              <a:t> meet full needs</a:t>
            </a:r>
            <a:endParaRPr lang="en-GB" dirty="0"/>
          </a:p>
        </p:txBody>
      </p:sp>
      <p:sp>
        <p:nvSpPr>
          <p:cNvPr id="4" name="Slide Number Placeholder 3"/>
          <p:cNvSpPr>
            <a:spLocks noGrp="1"/>
          </p:cNvSpPr>
          <p:nvPr>
            <p:ph type="sldNum" sz="quarter" idx="10"/>
          </p:nvPr>
        </p:nvSpPr>
        <p:spPr/>
        <p:txBody>
          <a:bodyPr/>
          <a:lstStyle/>
          <a:p>
            <a:fld id="{4B15D2EB-AF55-4D05-B92D-2DCCBC3968CE}" type="slidenum">
              <a:rPr lang="en-GB" smtClean="0"/>
              <a:t>14</a:t>
            </a:fld>
            <a:endParaRPr lang="en-GB"/>
          </a:p>
        </p:txBody>
      </p:sp>
    </p:spTree>
    <p:extLst>
      <p:ext uri="{BB962C8B-B14F-4D97-AF65-F5344CB8AC3E}">
        <p14:creationId xmlns:p14="http://schemas.microsoft.com/office/powerpoint/2010/main" val="28526210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3288" y="739775"/>
            <a:ext cx="4935537" cy="3702050"/>
          </a:xfrm>
        </p:spPr>
      </p:sp>
      <p:sp>
        <p:nvSpPr>
          <p:cNvPr id="3" name="Notes Placeholder 2"/>
          <p:cNvSpPr>
            <a:spLocks noGrp="1"/>
          </p:cNvSpPr>
          <p:nvPr>
            <p:ph type="body" idx="1"/>
          </p:nvPr>
        </p:nvSpPr>
        <p:spPr/>
        <p:txBody>
          <a:bodyPr/>
          <a:lstStyle/>
          <a:p>
            <a:r>
              <a:rPr lang="en-GB" dirty="0" smtClean="0"/>
              <a:t>The Council still seeks to enable, as far as possible, the continued success of The </a:t>
            </a:r>
            <a:r>
              <a:rPr lang="en-GB" dirty="0" err="1" smtClean="0"/>
              <a:t>UoB</a:t>
            </a:r>
            <a:r>
              <a:rPr lang="en-GB" dirty="0" smtClean="0"/>
              <a:t> and </a:t>
            </a:r>
            <a:r>
              <a:rPr lang="en-GB" dirty="0" err="1" smtClean="0"/>
              <a:t>BSU</a:t>
            </a:r>
            <a:r>
              <a:rPr lang="en-GB" dirty="0" smtClean="0"/>
              <a:t> and the contribution they make to the city’s identity, profile and employment base, and their a wider contribution to the UK skilled workforce and </a:t>
            </a:r>
            <a:r>
              <a:rPr lang="en-GB" dirty="0" err="1" smtClean="0"/>
              <a:t>GVA</a:t>
            </a:r>
            <a:r>
              <a:rPr lang="en-GB" dirty="0" smtClean="0"/>
              <a:t>. The provision of student accommodation is a high priority for the Universities and the Council also understands that each institution aspires to invest in and spread its academic and administrative estate in order to continue to provide high standards, in what is becoming an increasingly competitive higher education market. The Council is also aware Governments Higher Education Green Paper (November 2015).</a:t>
            </a:r>
          </a:p>
          <a:p>
            <a:r>
              <a:rPr lang="en-GB" dirty="0" smtClean="0"/>
              <a:t>however</a:t>
            </a:r>
          </a:p>
          <a:p>
            <a:endParaRPr lang="en-GB" dirty="0"/>
          </a:p>
        </p:txBody>
      </p:sp>
      <p:sp>
        <p:nvSpPr>
          <p:cNvPr id="4" name="Slide Number Placeholder 3"/>
          <p:cNvSpPr>
            <a:spLocks noGrp="1"/>
          </p:cNvSpPr>
          <p:nvPr>
            <p:ph type="sldNum" sz="quarter" idx="10"/>
          </p:nvPr>
        </p:nvSpPr>
        <p:spPr/>
        <p:txBody>
          <a:bodyPr/>
          <a:lstStyle/>
          <a:p>
            <a:fld id="{4B15D2EB-AF55-4D05-B92D-2DCCBC3968CE}" type="slidenum">
              <a:rPr lang="en-GB" smtClean="0"/>
              <a:t>16</a:t>
            </a:fld>
            <a:endParaRPr lang="en-GB"/>
          </a:p>
        </p:txBody>
      </p:sp>
    </p:spTree>
    <p:extLst>
      <p:ext uri="{BB962C8B-B14F-4D97-AF65-F5344CB8AC3E}">
        <p14:creationId xmlns:p14="http://schemas.microsoft.com/office/powerpoint/2010/main" val="2589775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Tree>
    <p:extLst>
      <p:ext uri="{BB962C8B-B14F-4D97-AF65-F5344CB8AC3E}">
        <p14:creationId xmlns:p14="http://schemas.microsoft.com/office/powerpoint/2010/main" val="38651508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13287917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070600" y="908050"/>
            <a:ext cx="1890713" cy="496887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395288" y="908050"/>
            <a:ext cx="5522912" cy="49688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36740053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34280200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8013003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395288" y="1916113"/>
            <a:ext cx="3668712" cy="39608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216400" y="1916113"/>
            <a:ext cx="3668713" cy="39608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38913177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33273004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Tree>
    <p:extLst>
      <p:ext uri="{BB962C8B-B14F-4D97-AF65-F5344CB8AC3E}">
        <p14:creationId xmlns:p14="http://schemas.microsoft.com/office/powerpoint/2010/main" val="1639135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14467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6306821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0788706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gi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95288" y="908050"/>
            <a:ext cx="7566025" cy="79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smtClean="0"/>
              <a:t>Click to edit Master title style</a:t>
            </a:r>
          </a:p>
        </p:txBody>
      </p:sp>
      <p:sp>
        <p:nvSpPr>
          <p:cNvPr id="1027" name="Rectangle 3"/>
          <p:cNvSpPr>
            <a:spLocks noGrp="1" noChangeArrowheads="1"/>
          </p:cNvSpPr>
          <p:nvPr>
            <p:ph type="body" idx="1"/>
          </p:nvPr>
        </p:nvSpPr>
        <p:spPr bwMode="auto">
          <a:xfrm>
            <a:off x="395288" y="1916113"/>
            <a:ext cx="7489825" cy="3960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p>
        </p:txBody>
      </p:sp>
      <p:sp>
        <p:nvSpPr>
          <p:cNvPr id="1028" name="AutoShape 8"/>
          <p:cNvSpPr>
            <a:spLocks noChangeArrowheads="1"/>
          </p:cNvSpPr>
          <p:nvPr/>
        </p:nvSpPr>
        <p:spPr bwMode="auto">
          <a:xfrm>
            <a:off x="8027988" y="5351463"/>
            <a:ext cx="720725" cy="669925"/>
          </a:xfrm>
          <a:prstGeom prst="rtTriangle">
            <a:avLst/>
          </a:prstGeom>
          <a:solidFill>
            <a:srgbClr val="00AEEF"/>
          </a:solidFill>
          <a:ln w="9525">
            <a:solidFill>
              <a:srgbClr val="00AEE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9" name="Rectangle 7"/>
          <p:cNvSpPr>
            <a:spLocks noChangeArrowheads="1"/>
          </p:cNvSpPr>
          <p:nvPr/>
        </p:nvSpPr>
        <p:spPr bwMode="auto">
          <a:xfrm rot="10800000">
            <a:off x="0" y="6021388"/>
            <a:ext cx="9144000" cy="836612"/>
          </a:xfrm>
          <a:prstGeom prst="rect">
            <a:avLst/>
          </a:prstGeom>
          <a:solidFill>
            <a:srgbClr val="00AEEF"/>
          </a:solidFill>
          <a:ln w="9525">
            <a:solidFill>
              <a:srgbClr val="00AEE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lstStyle/>
          <a:p>
            <a:pPr algn="ctr"/>
            <a:r>
              <a:rPr lang="en-GB" dirty="0" smtClean="0">
                <a:solidFill>
                  <a:schemeClr val="bg1"/>
                </a:solidFill>
              </a:rPr>
              <a:t>Bath and</a:t>
            </a:r>
            <a:r>
              <a:rPr lang="en-GB" baseline="0" dirty="0" smtClean="0">
                <a:solidFill>
                  <a:schemeClr val="bg1"/>
                </a:solidFill>
              </a:rPr>
              <a:t> </a:t>
            </a:r>
            <a:r>
              <a:rPr lang="en-GB" dirty="0" smtClean="0">
                <a:solidFill>
                  <a:schemeClr val="bg1"/>
                </a:solidFill>
              </a:rPr>
              <a:t> </a:t>
            </a:r>
            <a:r>
              <a:rPr lang="en-GB" dirty="0">
                <a:solidFill>
                  <a:schemeClr val="bg1"/>
                </a:solidFill>
              </a:rPr>
              <a:t>North East Somerset </a:t>
            </a:r>
            <a:r>
              <a:rPr lang="en-GB" dirty="0" smtClean="0">
                <a:solidFill>
                  <a:schemeClr val="bg1"/>
                </a:solidFill>
              </a:rPr>
              <a:t>– </a:t>
            </a:r>
            <a:r>
              <a:rPr lang="en-GB" i="1" dirty="0" smtClean="0">
                <a:solidFill>
                  <a:schemeClr val="bg1"/>
                </a:solidFill>
              </a:rPr>
              <a:t>The</a:t>
            </a:r>
            <a:r>
              <a:rPr lang="en-GB" dirty="0" smtClean="0">
                <a:solidFill>
                  <a:schemeClr val="bg1"/>
                </a:solidFill>
              </a:rPr>
              <a:t> place </a:t>
            </a:r>
            <a:r>
              <a:rPr lang="en-GB" dirty="0">
                <a:solidFill>
                  <a:schemeClr val="bg1"/>
                </a:solidFill>
              </a:rPr>
              <a:t>to live, </a:t>
            </a:r>
            <a:r>
              <a:rPr lang="en-GB">
                <a:solidFill>
                  <a:schemeClr val="bg1"/>
                </a:solidFill>
              </a:rPr>
              <a:t>work </a:t>
            </a:r>
            <a:r>
              <a:rPr lang="en-GB" smtClean="0">
                <a:solidFill>
                  <a:schemeClr val="bg1"/>
                </a:solidFill>
              </a:rPr>
              <a:t>and</a:t>
            </a:r>
            <a:r>
              <a:rPr lang="en-GB" baseline="0" smtClean="0">
                <a:solidFill>
                  <a:schemeClr val="bg1"/>
                </a:solidFill>
              </a:rPr>
              <a:t> </a:t>
            </a:r>
            <a:r>
              <a:rPr lang="en-GB" smtClean="0">
                <a:solidFill>
                  <a:schemeClr val="bg1"/>
                </a:solidFill>
              </a:rPr>
              <a:t>visit</a:t>
            </a:r>
            <a:endParaRPr lang="en-GB" dirty="0">
              <a:solidFill>
                <a:schemeClr val="bg1"/>
              </a:solidFill>
            </a:endParaRPr>
          </a:p>
        </p:txBody>
      </p:sp>
      <p:sp>
        <p:nvSpPr>
          <p:cNvPr id="1030" name="Text Box 15"/>
          <p:cNvSpPr txBox="1">
            <a:spLocks noChangeArrowheads="1"/>
          </p:cNvSpPr>
          <p:nvPr/>
        </p:nvSpPr>
        <p:spPr bwMode="auto">
          <a:xfrm>
            <a:off x="1258888" y="5734050"/>
            <a:ext cx="2089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defRPr/>
            </a:pPr>
            <a:endParaRPr lang="en-US" smtClean="0"/>
          </a:p>
        </p:txBody>
      </p:sp>
      <p:pic>
        <p:nvPicPr>
          <p:cNvPr id="1031" name="Picture 18"/>
          <p:cNvPicPr>
            <a:picLocks noChangeAspect="1" noChangeArrowheads="1"/>
          </p:cNvPicPr>
          <p:nvPr/>
        </p:nvPicPr>
        <p:blipFill>
          <a:blip r:embed="rId13" cstate="print">
            <a:extLst>
              <a:ext uri="{28A0092B-C50C-407E-A947-70E740481C1C}">
                <a14:useLocalDpi xmlns:a14="http://schemas.microsoft.com/office/drawing/2010/main" val="0"/>
              </a:ext>
            </a:extLst>
          </a:blip>
          <a:stretch>
            <a:fillRect/>
          </a:stretch>
        </p:blipFill>
        <p:spPr bwMode="auto">
          <a:xfrm>
            <a:off x="550687" y="188913"/>
            <a:ext cx="1564039"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rtl="0" eaLnBrk="0" fontAlgn="base" hangingPunct="0">
        <a:spcBef>
          <a:spcPct val="0"/>
        </a:spcBef>
        <a:spcAft>
          <a:spcPct val="0"/>
        </a:spcAft>
        <a:defRPr sz="3600" b="1">
          <a:solidFill>
            <a:schemeClr val="tx1"/>
          </a:solidFill>
          <a:latin typeface="+mj-lt"/>
          <a:ea typeface="+mj-ea"/>
          <a:cs typeface="+mj-cs"/>
        </a:defRPr>
      </a:lvl1pPr>
      <a:lvl2pPr algn="l" rtl="0" eaLnBrk="0" fontAlgn="base" hangingPunct="0">
        <a:spcBef>
          <a:spcPct val="0"/>
        </a:spcBef>
        <a:spcAft>
          <a:spcPct val="0"/>
        </a:spcAft>
        <a:defRPr sz="3600" b="1">
          <a:solidFill>
            <a:schemeClr val="tx1"/>
          </a:solidFill>
          <a:latin typeface="Arial" charset="0"/>
        </a:defRPr>
      </a:lvl2pPr>
      <a:lvl3pPr algn="l" rtl="0" eaLnBrk="0" fontAlgn="base" hangingPunct="0">
        <a:spcBef>
          <a:spcPct val="0"/>
        </a:spcBef>
        <a:spcAft>
          <a:spcPct val="0"/>
        </a:spcAft>
        <a:defRPr sz="3600" b="1">
          <a:solidFill>
            <a:schemeClr val="tx1"/>
          </a:solidFill>
          <a:latin typeface="Arial" charset="0"/>
        </a:defRPr>
      </a:lvl3pPr>
      <a:lvl4pPr algn="l" rtl="0" eaLnBrk="0" fontAlgn="base" hangingPunct="0">
        <a:spcBef>
          <a:spcPct val="0"/>
        </a:spcBef>
        <a:spcAft>
          <a:spcPct val="0"/>
        </a:spcAft>
        <a:defRPr sz="3600" b="1">
          <a:solidFill>
            <a:schemeClr val="tx1"/>
          </a:solidFill>
          <a:latin typeface="Arial" charset="0"/>
        </a:defRPr>
      </a:lvl4pPr>
      <a:lvl5pPr algn="l" rtl="0" eaLnBrk="0" fontAlgn="base" hangingPunct="0">
        <a:spcBef>
          <a:spcPct val="0"/>
        </a:spcBef>
        <a:spcAft>
          <a:spcPct val="0"/>
        </a:spcAft>
        <a:defRPr sz="3600" b="1">
          <a:solidFill>
            <a:schemeClr val="tx1"/>
          </a:solidFill>
          <a:latin typeface="Arial" charset="0"/>
        </a:defRPr>
      </a:lvl5pPr>
      <a:lvl6pPr marL="457200" algn="l" rtl="0" fontAlgn="base">
        <a:spcBef>
          <a:spcPct val="0"/>
        </a:spcBef>
        <a:spcAft>
          <a:spcPct val="0"/>
        </a:spcAft>
        <a:defRPr sz="3600" b="1">
          <a:solidFill>
            <a:schemeClr val="tx1"/>
          </a:solidFill>
          <a:latin typeface="Arial" charset="0"/>
        </a:defRPr>
      </a:lvl6pPr>
      <a:lvl7pPr marL="914400" algn="l" rtl="0" fontAlgn="base">
        <a:spcBef>
          <a:spcPct val="0"/>
        </a:spcBef>
        <a:spcAft>
          <a:spcPct val="0"/>
        </a:spcAft>
        <a:defRPr sz="3600" b="1">
          <a:solidFill>
            <a:schemeClr val="tx1"/>
          </a:solidFill>
          <a:latin typeface="Arial" charset="0"/>
        </a:defRPr>
      </a:lvl7pPr>
      <a:lvl8pPr marL="1371600" algn="l" rtl="0" fontAlgn="base">
        <a:spcBef>
          <a:spcPct val="0"/>
        </a:spcBef>
        <a:spcAft>
          <a:spcPct val="0"/>
        </a:spcAft>
        <a:defRPr sz="3600" b="1">
          <a:solidFill>
            <a:schemeClr val="tx1"/>
          </a:solidFill>
          <a:latin typeface="Arial" charset="0"/>
        </a:defRPr>
      </a:lvl8pPr>
      <a:lvl9pPr marL="1828800" algn="l" rtl="0" fontAlgn="base">
        <a:spcBef>
          <a:spcPct val="0"/>
        </a:spcBef>
        <a:spcAft>
          <a:spcPct val="0"/>
        </a:spcAft>
        <a:defRPr sz="3600" b="1">
          <a:solidFill>
            <a:schemeClr val="tx1"/>
          </a:solidFill>
          <a:latin typeface="Arial" charset="0"/>
        </a:defRPr>
      </a:lvl9pPr>
    </p:titleStyle>
    <p:bodyStyle>
      <a:lvl1pPr marL="342900" indent="-342900" algn="l" rtl="0" eaLnBrk="0" fontAlgn="base" hangingPunct="0">
        <a:spcBef>
          <a:spcPct val="20000"/>
        </a:spcBef>
        <a:spcAft>
          <a:spcPct val="0"/>
        </a:spcAft>
        <a:buClr>
          <a:schemeClr val="tx1"/>
        </a:buClr>
        <a:buFont typeface="Arial"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Font typeface="Arial" charset="0"/>
        <a:buChar char="»"/>
        <a:defRPr sz="2800">
          <a:solidFill>
            <a:schemeClr val="tx1"/>
          </a:solidFill>
          <a:latin typeface="+mn-lt"/>
        </a:defRPr>
      </a:lvl2pPr>
      <a:lvl3pPr marL="1143000" indent="-228600" algn="l" rtl="0" eaLnBrk="0" fontAlgn="base" hangingPunct="0">
        <a:spcBef>
          <a:spcPct val="20000"/>
        </a:spcBef>
        <a:spcAft>
          <a:spcPct val="0"/>
        </a:spcAft>
        <a:buClr>
          <a:schemeClr val="tx1"/>
        </a:buClr>
        <a:buFont typeface="Arial" charset="0"/>
        <a:buChar char="»"/>
        <a:defRPr sz="2400">
          <a:solidFill>
            <a:schemeClr val="tx1"/>
          </a:solidFill>
          <a:latin typeface="+mn-lt"/>
        </a:defRPr>
      </a:lvl3pPr>
      <a:lvl4pPr marL="1600200" indent="-228600" algn="l" rtl="0" eaLnBrk="0" fontAlgn="base" hangingPunct="0">
        <a:spcBef>
          <a:spcPct val="20000"/>
        </a:spcBef>
        <a:spcAft>
          <a:spcPct val="0"/>
        </a:spcAft>
        <a:buClr>
          <a:schemeClr val="tx1"/>
        </a:buClr>
        <a:buFont typeface="Arial" charset="0"/>
        <a:buChar char="»"/>
        <a:defRPr sz="2000">
          <a:solidFill>
            <a:schemeClr val="tx1"/>
          </a:solidFill>
          <a:latin typeface="+mn-lt"/>
        </a:defRPr>
      </a:lvl4pPr>
      <a:lvl5pPr marL="2057400" indent="-228600" algn="l" rtl="0" eaLnBrk="0" fontAlgn="base" hangingPunct="0">
        <a:spcBef>
          <a:spcPct val="20000"/>
        </a:spcBef>
        <a:spcAft>
          <a:spcPct val="0"/>
        </a:spcAft>
        <a:buClr>
          <a:schemeClr val="tx1"/>
        </a:buClr>
        <a:buFont typeface="Arial" charset="0"/>
        <a:buChar char="»"/>
        <a:defRPr sz="2000">
          <a:solidFill>
            <a:schemeClr val="tx1"/>
          </a:solidFill>
          <a:latin typeface="+mn-lt"/>
        </a:defRPr>
      </a:lvl5pPr>
      <a:lvl6pPr marL="2514600" indent="-228600" algn="l" rtl="0" fontAlgn="base">
        <a:spcBef>
          <a:spcPct val="20000"/>
        </a:spcBef>
        <a:spcAft>
          <a:spcPct val="0"/>
        </a:spcAft>
        <a:buClr>
          <a:schemeClr val="tx1"/>
        </a:buClr>
        <a:buFont typeface="Arial" charset="0"/>
        <a:buChar char="»"/>
        <a:defRPr sz="2000">
          <a:solidFill>
            <a:schemeClr val="tx1"/>
          </a:solidFill>
          <a:latin typeface="+mn-lt"/>
        </a:defRPr>
      </a:lvl6pPr>
      <a:lvl7pPr marL="2971800" indent="-228600" algn="l" rtl="0" fontAlgn="base">
        <a:spcBef>
          <a:spcPct val="20000"/>
        </a:spcBef>
        <a:spcAft>
          <a:spcPct val="0"/>
        </a:spcAft>
        <a:buClr>
          <a:schemeClr val="tx1"/>
        </a:buClr>
        <a:buFont typeface="Arial" charset="0"/>
        <a:buChar char="»"/>
        <a:defRPr sz="2000">
          <a:solidFill>
            <a:schemeClr val="tx1"/>
          </a:solidFill>
          <a:latin typeface="+mn-lt"/>
        </a:defRPr>
      </a:lvl7pPr>
      <a:lvl8pPr marL="3429000" indent="-228600" algn="l" rtl="0" fontAlgn="base">
        <a:spcBef>
          <a:spcPct val="20000"/>
        </a:spcBef>
        <a:spcAft>
          <a:spcPct val="0"/>
        </a:spcAft>
        <a:buClr>
          <a:schemeClr val="tx1"/>
        </a:buClr>
        <a:buFont typeface="Arial" charset="0"/>
        <a:buChar char="»"/>
        <a:defRPr sz="2000">
          <a:solidFill>
            <a:schemeClr val="tx1"/>
          </a:solidFill>
          <a:latin typeface="+mn-lt"/>
        </a:defRPr>
      </a:lvl8pPr>
      <a:lvl9pPr marL="3886200" indent="-228600" algn="l" rtl="0" fontAlgn="base">
        <a:spcBef>
          <a:spcPct val="20000"/>
        </a:spcBef>
        <a:spcAft>
          <a:spcPct val="0"/>
        </a:spcAft>
        <a:buClr>
          <a:schemeClr val="tx1"/>
        </a:buClr>
        <a:buFont typeface="Arial" charset="0"/>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18.png"/><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99592" y="1124744"/>
            <a:ext cx="7452360" cy="2387600"/>
          </a:xfrm>
        </p:spPr>
        <p:txBody>
          <a:bodyPr>
            <a:noAutofit/>
          </a:bodyPr>
          <a:lstStyle/>
          <a:p>
            <a:pPr algn="ctr"/>
            <a:r>
              <a:rPr lang="en-GB" sz="2000" b="1" dirty="0" smtClean="0">
                <a:solidFill>
                  <a:schemeClr val="accent2">
                    <a:lumMod val="75000"/>
                  </a:schemeClr>
                </a:solidFill>
                <a:latin typeface="+mn-lt"/>
              </a:rPr>
              <a:t/>
            </a:r>
            <a:br>
              <a:rPr lang="en-GB" sz="2000" b="1" dirty="0" smtClean="0">
                <a:solidFill>
                  <a:schemeClr val="accent2">
                    <a:lumMod val="75000"/>
                  </a:schemeClr>
                </a:solidFill>
                <a:latin typeface="+mn-lt"/>
              </a:rPr>
            </a:br>
            <a:r>
              <a:rPr lang="en-GB" sz="4400" b="1" dirty="0">
                <a:solidFill>
                  <a:schemeClr val="accent2">
                    <a:lumMod val="75000"/>
                  </a:schemeClr>
                </a:solidFill>
                <a:latin typeface="+mn-lt"/>
              </a:rPr>
              <a:t>S</a:t>
            </a:r>
            <a:r>
              <a:rPr lang="en-GB" sz="4400" b="1" dirty="0" smtClean="0">
                <a:solidFill>
                  <a:schemeClr val="accent2">
                    <a:lumMod val="75000"/>
                  </a:schemeClr>
                </a:solidFill>
                <a:latin typeface="+mn-lt"/>
              </a:rPr>
              <a:t>tudent Accommodation </a:t>
            </a:r>
            <a:br>
              <a:rPr lang="en-GB" sz="4400" b="1" dirty="0" smtClean="0">
                <a:solidFill>
                  <a:schemeClr val="accent2">
                    <a:lumMod val="75000"/>
                  </a:schemeClr>
                </a:solidFill>
                <a:latin typeface="+mn-lt"/>
              </a:rPr>
            </a:br>
            <a:r>
              <a:rPr lang="en-GB" sz="4400" b="1" dirty="0" smtClean="0">
                <a:solidFill>
                  <a:schemeClr val="accent2">
                    <a:lumMod val="75000"/>
                  </a:schemeClr>
                </a:solidFill>
                <a:latin typeface="+mn-lt"/>
              </a:rPr>
              <a:t>in Bath</a:t>
            </a:r>
            <a:r>
              <a:rPr lang="en-GB" sz="2000" b="1" dirty="0" smtClean="0">
                <a:solidFill>
                  <a:schemeClr val="accent2">
                    <a:lumMod val="75000"/>
                  </a:schemeClr>
                </a:solidFill>
                <a:latin typeface="+mn-lt"/>
              </a:rPr>
              <a:t/>
            </a:r>
            <a:br>
              <a:rPr lang="en-GB" sz="2000" b="1" dirty="0" smtClean="0">
                <a:solidFill>
                  <a:schemeClr val="accent2">
                    <a:lumMod val="75000"/>
                  </a:schemeClr>
                </a:solidFill>
                <a:latin typeface="+mn-lt"/>
              </a:rPr>
            </a:br>
            <a:r>
              <a:rPr lang="en-GB" sz="3200" b="1" dirty="0" smtClean="0">
                <a:solidFill>
                  <a:schemeClr val="accent2">
                    <a:lumMod val="75000"/>
                  </a:schemeClr>
                </a:solidFill>
              </a:rPr>
              <a:t>-The B&amp;NES Placemaking Plan-</a:t>
            </a:r>
            <a:endParaRPr lang="en-GB" b="1" dirty="0">
              <a:solidFill>
                <a:schemeClr val="accent2">
                  <a:lumMod val="75000"/>
                </a:schemeClr>
              </a:solidFill>
            </a:endParaRPr>
          </a:p>
        </p:txBody>
      </p:sp>
      <p:sp>
        <p:nvSpPr>
          <p:cNvPr id="3" name="Subtitle 2"/>
          <p:cNvSpPr>
            <a:spLocks noGrp="1"/>
          </p:cNvSpPr>
          <p:nvPr>
            <p:ph type="subTitle" idx="1"/>
          </p:nvPr>
        </p:nvSpPr>
        <p:spPr>
          <a:xfrm>
            <a:off x="1115616" y="4293096"/>
            <a:ext cx="6858000" cy="1655762"/>
          </a:xfrm>
        </p:spPr>
        <p:txBody>
          <a:bodyPr>
            <a:normAutofit/>
          </a:bodyPr>
          <a:lstStyle/>
          <a:p>
            <a:r>
              <a:rPr lang="en-GB" sz="3200" b="1" dirty="0" smtClean="0">
                <a:solidFill>
                  <a:schemeClr val="accent1">
                    <a:lumMod val="75000"/>
                  </a:schemeClr>
                </a:solidFill>
              </a:rPr>
              <a:t>Bath City Forum</a:t>
            </a:r>
          </a:p>
          <a:p>
            <a:r>
              <a:rPr lang="en-GB" sz="3200" b="1" dirty="0" smtClean="0">
                <a:solidFill>
                  <a:schemeClr val="accent1">
                    <a:lumMod val="75000"/>
                  </a:schemeClr>
                </a:solidFill>
              </a:rPr>
              <a:t>21</a:t>
            </a:r>
            <a:r>
              <a:rPr lang="en-GB" sz="3200" b="1" baseline="30000" dirty="0" smtClean="0">
                <a:solidFill>
                  <a:schemeClr val="accent1">
                    <a:lumMod val="75000"/>
                  </a:schemeClr>
                </a:solidFill>
              </a:rPr>
              <a:t>st</a:t>
            </a:r>
            <a:r>
              <a:rPr lang="en-GB" sz="3200" b="1" dirty="0" smtClean="0">
                <a:solidFill>
                  <a:schemeClr val="accent1">
                    <a:lumMod val="75000"/>
                  </a:schemeClr>
                </a:solidFill>
              </a:rPr>
              <a:t> January 2016</a:t>
            </a:r>
            <a:endParaRPr lang="en-GB" sz="3200" b="1" dirty="0">
              <a:solidFill>
                <a:schemeClr val="accent1">
                  <a:lumMod val="75000"/>
                </a:schemeClr>
              </a:solidFill>
            </a:endParaRPr>
          </a:p>
        </p:txBody>
      </p:sp>
    </p:spTree>
    <p:extLst>
      <p:ext uri="{BB962C8B-B14F-4D97-AF65-F5344CB8AC3E}">
        <p14:creationId xmlns:p14="http://schemas.microsoft.com/office/powerpoint/2010/main" val="23709052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1" y="1542977"/>
            <a:ext cx="5129704" cy="4276102"/>
          </a:xfrm>
        </p:spPr>
        <p:txBody>
          <a:bodyPr>
            <a:normAutofit/>
          </a:bodyPr>
          <a:lstStyle/>
          <a:p>
            <a:r>
              <a:rPr lang="en-GB" sz="2400" dirty="0" smtClean="0"/>
              <a:t>around 60,000 – 70,000 </a:t>
            </a:r>
            <a:r>
              <a:rPr lang="en-GB" sz="2400" dirty="0" err="1" smtClean="0"/>
              <a:t>m2</a:t>
            </a:r>
            <a:r>
              <a:rPr lang="en-GB" sz="2400" dirty="0" smtClean="0"/>
              <a:t> of new office floorspace.</a:t>
            </a:r>
          </a:p>
          <a:p>
            <a:r>
              <a:rPr lang="en-GB" sz="2400" dirty="0" smtClean="0"/>
              <a:t>Retail - around another Southgate. </a:t>
            </a:r>
          </a:p>
          <a:p>
            <a:r>
              <a:rPr lang="en-GB" sz="2400" dirty="0" smtClean="0"/>
              <a:t>housing – around another Keynsham </a:t>
            </a:r>
          </a:p>
          <a:p>
            <a:r>
              <a:rPr lang="en-GB" sz="2400" dirty="0" smtClean="0"/>
              <a:t>Hotel – 5 more Apex hotels.</a:t>
            </a:r>
          </a:p>
          <a:p>
            <a:r>
              <a:rPr lang="en-GB" sz="2400" dirty="0" smtClean="0"/>
              <a:t>student accommodation - broadly equivalent to 11 new Green Park Houses</a:t>
            </a:r>
            <a:endParaRPr lang="en-GB" sz="2400" dirty="0">
              <a:solidFill>
                <a:srgbClr val="FF0000"/>
              </a:solidFill>
            </a:endParaRPr>
          </a:p>
        </p:txBody>
      </p:sp>
      <p:sp>
        <p:nvSpPr>
          <p:cNvPr id="2" name="Title 1"/>
          <p:cNvSpPr>
            <a:spLocks noGrp="1"/>
          </p:cNvSpPr>
          <p:nvPr>
            <p:ph type="title"/>
          </p:nvPr>
        </p:nvSpPr>
        <p:spPr>
          <a:xfrm>
            <a:off x="323528" y="188640"/>
            <a:ext cx="8091913" cy="1325563"/>
          </a:xfrm>
          <a:solidFill>
            <a:schemeClr val="bg1"/>
          </a:solidFill>
        </p:spPr>
        <p:txBody>
          <a:bodyPr/>
          <a:lstStyle/>
          <a:p>
            <a:r>
              <a:rPr lang="en-GB" b="1" dirty="0" smtClean="0">
                <a:solidFill>
                  <a:schemeClr val="accent1">
                    <a:lumMod val="50000"/>
                  </a:schemeClr>
                </a:solidFill>
                <a:latin typeface="+mn-lt"/>
              </a:rPr>
              <a:t>Other land-use demands in Bath</a:t>
            </a:r>
            <a:endParaRPr lang="en-GB" b="1" dirty="0">
              <a:solidFill>
                <a:schemeClr val="accent1">
                  <a:lumMod val="50000"/>
                </a:schemeClr>
              </a:solidFill>
              <a:latin typeface="+mn-lt"/>
            </a:endParaRPr>
          </a:p>
        </p:txBody>
      </p:sp>
      <p:pic>
        <p:nvPicPr>
          <p:cNvPr id="3075"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44095" t="18391" r="23578" b="10574"/>
          <a:stretch/>
        </p:blipFill>
        <p:spPr bwMode="auto">
          <a:xfrm>
            <a:off x="5758355" y="1700808"/>
            <a:ext cx="3062117" cy="39604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609135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116632"/>
            <a:ext cx="7566025" cy="1224136"/>
          </a:xfrm>
          <a:solidFill>
            <a:schemeClr val="bg1"/>
          </a:solidFill>
        </p:spPr>
        <p:txBody>
          <a:bodyPr/>
          <a:lstStyle/>
          <a:p>
            <a:pPr algn="ctr"/>
            <a:r>
              <a:rPr lang="en-GB" b="1" dirty="0" smtClean="0">
                <a:solidFill>
                  <a:schemeClr val="accent1">
                    <a:lumMod val="50000"/>
                  </a:schemeClr>
                </a:solidFill>
                <a:latin typeface="+mn-lt"/>
              </a:rPr>
              <a:t/>
            </a:r>
            <a:br>
              <a:rPr lang="en-GB" b="1" dirty="0" smtClean="0">
                <a:solidFill>
                  <a:schemeClr val="accent1">
                    <a:lumMod val="50000"/>
                  </a:schemeClr>
                </a:solidFill>
                <a:latin typeface="+mn-lt"/>
              </a:rPr>
            </a:br>
            <a:r>
              <a:rPr lang="en-GB" b="1" dirty="0" smtClean="0">
                <a:solidFill>
                  <a:schemeClr val="accent1">
                    <a:lumMod val="50000"/>
                  </a:schemeClr>
                </a:solidFill>
                <a:latin typeface="+mn-lt"/>
              </a:rPr>
              <a:t>Bath </a:t>
            </a:r>
            <a:r>
              <a:rPr lang="en-GB" b="1" dirty="0" smtClean="0">
                <a:solidFill>
                  <a:schemeClr val="accent1">
                    <a:lumMod val="50000"/>
                  </a:schemeClr>
                </a:solidFill>
                <a:latin typeface="+mn-lt"/>
              </a:rPr>
              <a:t>– a World Heritage site</a:t>
            </a:r>
            <a:br>
              <a:rPr lang="en-GB" b="1" dirty="0" smtClean="0">
                <a:solidFill>
                  <a:schemeClr val="accent1">
                    <a:lumMod val="50000"/>
                  </a:schemeClr>
                </a:solidFill>
                <a:latin typeface="+mn-lt"/>
              </a:rPr>
            </a:br>
            <a:endParaRPr lang="en-GB" b="1" dirty="0">
              <a:solidFill>
                <a:schemeClr val="accent1">
                  <a:lumMod val="50000"/>
                </a:schemeClr>
              </a:solidFill>
              <a:latin typeface="+mn-lt"/>
            </a:endParaRPr>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331640" y="1412776"/>
            <a:ext cx="5876925" cy="4298623"/>
          </a:xfrm>
        </p:spPr>
      </p:pic>
    </p:spTree>
    <p:extLst>
      <p:ext uri="{BB962C8B-B14F-4D97-AF65-F5344CB8AC3E}">
        <p14:creationId xmlns:p14="http://schemas.microsoft.com/office/powerpoint/2010/main" val="17526084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480060" y="2453006"/>
            <a:ext cx="7886700" cy="1325563"/>
          </a:xfrm>
          <a:solidFill>
            <a:schemeClr val="accent1">
              <a:lumMod val="75000"/>
            </a:schemeClr>
          </a:solidFill>
        </p:spPr>
        <p:txBody>
          <a:bodyPr/>
          <a:lstStyle/>
          <a:p>
            <a:pPr algn="ctr"/>
            <a:r>
              <a:rPr lang="en-GB" b="1" dirty="0" smtClean="0">
                <a:solidFill>
                  <a:schemeClr val="bg1"/>
                </a:solidFill>
              </a:rPr>
              <a:t>THE STRATEGY</a:t>
            </a:r>
            <a:endParaRPr lang="en-GB" b="1" dirty="0">
              <a:solidFill>
                <a:schemeClr val="bg1"/>
              </a:solidFill>
            </a:endParaRPr>
          </a:p>
        </p:txBody>
      </p:sp>
    </p:spTree>
    <p:extLst>
      <p:ext uri="{BB962C8B-B14F-4D97-AF65-F5344CB8AC3E}">
        <p14:creationId xmlns:p14="http://schemas.microsoft.com/office/powerpoint/2010/main" val="27895956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188640"/>
            <a:ext cx="7566025" cy="1440160"/>
          </a:xfrm>
          <a:solidFill>
            <a:schemeClr val="bg1"/>
          </a:solidFill>
        </p:spPr>
        <p:txBody>
          <a:bodyPr>
            <a:normAutofit/>
          </a:bodyPr>
          <a:lstStyle/>
          <a:p>
            <a:r>
              <a:rPr lang="en-GB" sz="4800" b="1" dirty="0" smtClean="0">
                <a:solidFill>
                  <a:schemeClr val="accent1">
                    <a:lumMod val="50000"/>
                  </a:schemeClr>
                </a:solidFill>
                <a:latin typeface="+mn-lt"/>
              </a:rPr>
              <a:t>The proposed approach</a:t>
            </a:r>
            <a:endParaRPr lang="en-GB" sz="4800" b="1" dirty="0">
              <a:solidFill>
                <a:schemeClr val="accent1">
                  <a:lumMod val="50000"/>
                </a:schemeClr>
              </a:solidFill>
              <a:latin typeface="+mn-lt"/>
            </a:endParaRP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256111" y="2120497"/>
            <a:ext cx="4533900" cy="3324727"/>
          </a:xfrm>
        </p:spPr>
      </p:pic>
    </p:spTree>
    <p:extLst>
      <p:ext uri="{BB962C8B-B14F-4D97-AF65-F5344CB8AC3E}">
        <p14:creationId xmlns:p14="http://schemas.microsoft.com/office/powerpoint/2010/main" val="22938305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163711"/>
            <a:ext cx="7566025" cy="1177057"/>
          </a:xfrm>
          <a:solidFill>
            <a:schemeClr val="bg1"/>
          </a:solidFill>
        </p:spPr>
        <p:txBody>
          <a:bodyPr/>
          <a:lstStyle/>
          <a:p>
            <a:r>
              <a:rPr lang="en-GB" b="1" dirty="0" smtClean="0">
                <a:solidFill>
                  <a:schemeClr val="accent1">
                    <a:lumMod val="50000"/>
                  </a:schemeClr>
                </a:solidFill>
                <a:latin typeface="+mn-lt"/>
              </a:rPr>
              <a:t>Examination – is the plan sound?</a:t>
            </a:r>
            <a:endParaRPr lang="en-GB" b="1" dirty="0">
              <a:solidFill>
                <a:schemeClr val="accent1">
                  <a:lumMod val="50000"/>
                </a:schemeClr>
              </a:solidFill>
              <a:latin typeface="+mn-lt"/>
            </a:endParaRPr>
          </a:p>
        </p:txBody>
      </p:sp>
      <p:sp>
        <p:nvSpPr>
          <p:cNvPr id="3" name="Content Placeholder 2"/>
          <p:cNvSpPr>
            <a:spLocks noGrp="1"/>
          </p:cNvSpPr>
          <p:nvPr>
            <p:ph idx="1"/>
          </p:nvPr>
        </p:nvSpPr>
        <p:spPr>
          <a:xfrm>
            <a:off x="448152" y="1791335"/>
            <a:ext cx="5409724" cy="4351338"/>
          </a:xfrm>
        </p:spPr>
        <p:txBody>
          <a:bodyPr>
            <a:normAutofit/>
          </a:bodyPr>
          <a:lstStyle/>
          <a:p>
            <a:r>
              <a:rPr lang="en-GB" sz="2400" b="1" dirty="0" smtClean="0"/>
              <a:t>positively prepared </a:t>
            </a:r>
            <a:r>
              <a:rPr lang="en-GB" sz="2400" dirty="0" smtClean="0"/>
              <a:t>–meet objectively assessed needs for development </a:t>
            </a:r>
          </a:p>
          <a:p>
            <a:r>
              <a:rPr lang="en-GB" sz="2400" b="1" dirty="0" smtClean="0"/>
              <a:t>justified</a:t>
            </a:r>
            <a:r>
              <a:rPr lang="en-GB" sz="2400" dirty="0" smtClean="0"/>
              <a:t> –the most appropriate strategy, when considered against the reasonable alternatives;</a:t>
            </a:r>
          </a:p>
          <a:p>
            <a:r>
              <a:rPr lang="en-GB" sz="2400" b="1" dirty="0" smtClean="0"/>
              <a:t>effective</a:t>
            </a:r>
            <a:r>
              <a:rPr lang="en-GB" sz="2400" dirty="0" smtClean="0"/>
              <a:t> – the plan is deliverable; </a:t>
            </a:r>
          </a:p>
          <a:p>
            <a:r>
              <a:rPr lang="en-GB" sz="2400" b="1" dirty="0" smtClean="0"/>
              <a:t>consistent</a:t>
            </a:r>
            <a:r>
              <a:rPr lang="en-GB" sz="2400" dirty="0" smtClean="0"/>
              <a:t> with national policy – delivery of sustainable development. </a:t>
            </a:r>
            <a:endParaRPr lang="en-GB" sz="2400" dirty="0"/>
          </a:p>
        </p:txBody>
      </p:sp>
      <p:sp>
        <p:nvSpPr>
          <p:cNvPr id="4" name="AutoShape 2" descr="Image result for judge"/>
          <p:cNvSpPr>
            <a:spLocks noChangeAspect="1" noChangeArrowheads="1"/>
          </p:cNvSpPr>
          <p:nvPr/>
        </p:nvSpPr>
        <p:spPr bwMode="auto">
          <a:xfrm>
            <a:off x="116681" y="-144463"/>
            <a:ext cx="2286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4100" name="Picture 4" descr="http://static.guim.co.uk/sys-images/Guardian/About/General/2013/10/14/1381767673550/Judge-008.jpg"/>
          <p:cNvPicPr>
            <a:picLocks noChangeAspect="1" noChangeArrowheads="1"/>
          </p:cNvPicPr>
          <p:nvPr/>
        </p:nvPicPr>
        <p:blipFill rotWithShape="1">
          <a:blip r:embed="rId3">
            <a:extLst>
              <a:ext uri="{28A0092B-C50C-407E-A947-70E740481C1C}">
                <a14:useLocalDpi xmlns:a14="http://schemas.microsoft.com/office/drawing/2010/main" val="0"/>
              </a:ext>
            </a:extLst>
          </a:blip>
          <a:srcRect l="9218" t="984" r="9391"/>
          <a:stretch/>
        </p:blipFill>
        <p:spPr bwMode="auto">
          <a:xfrm>
            <a:off x="6160770" y="2514600"/>
            <a:ext cx="2674620" cy="23545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46101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188640"/>
            <a:ext cx="7566025" cy="1008112"/>
          </a:xfrm>
          <a:solidFill>
            <a:schemeClr val="bg1"/>
          </a:solidFill>
        </p:spPr>
        <p:txBody>
          <a:bodyPr/>
          <a:lstStyle/>
          <a:p>
            <a:r>
              <a:rPr lang="en-GB" b="1" dirty="0" smtClean="0">
                <a:solidFill>
                  <a:schemeClr val="accent5">
                    <a:lumMod val="50000"/>
                  </a:schemeClr>
                </a:solidFill>
                <a:latin typeface="+mn-lt"/>
              </a:rPr>
              <a:t>Council’s corporate aspirations</a:t>
            </a:r>
            <a:endParaRPr lang="en-GB" b="1" dirty="0">
              <a:solidFill>
                <a:schemeClr val="accent5">
                  <a:lumMod val="50000"/>
                </a:schemeClr>
              </a:solidFill>
              <a:latin typeface="+mn-lt"/>
            </a:endParaRPr>
          </a:p>
        </p:txBody>
      </p:sp>
      <p:pic>
        <p:nvPicPr>
          <p:cNvPr id="4098" name="Picture 2"/>
          <p:cNvPicPr>
            <a:picLocks noGrp="1" noChangeAspect="1" noChangeArrowheads="1"/>
          </p:cNvPicPr>
          <p:nvPr>
            <p:ph idx="1"/>
          </p:nvPr>
        </p:nvPicPr>
        <p:blipFill rotWithShape="1">
          <a:blip r:embed="rId2" cstate="print">
            <a:extLst>
              <a:ext uri="{28A0092B-C50C-407E-A947-70E740481C1C}">
                <a14:useLocalDpi xmlns:a14="http://schemas.microsoft.com/office/drawing/2010/main" val="0"/>
              </a:ext>
            </a:extLst>
          </a:blip>
          <a:srcRect l="16050" t="9730" r="17598" b="5933"/>
          <a:stretch/>
        </p:blipFill>
        <p:spPr bwMode="auto">
          <a:xfrm rot="20542148">
            <a:off x="818288" y="1904022"/>
            <a:ext cx="3000042" cy="25801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729890">
            <a:off x="2645297" y="3596263"/>
            <a:ext cx="3023518" cy="2288749"/>
          </a:xfrm>
          <a:prstGeom prst="rect">
            <a:avLst/>
          </a:prstGeom>
        </p:spPr>
      </p:pic>
      <p:pic>
        <p:nvPicPr>
          <p:cNvPr id="4099"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1100" t="18311" r="18000" b="6133"/>
          <a:stretch/>
        </p:blipFill>
        <p:spPr bwMode="auto">
          <a:xfrm>
            <a:off x="4626864" y="1363329"/>
            <a:ext cx="3315012" cy="26417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p:cNvPicPr>
            <a:picLocks noChangeAspect="1" noChangeArrowheads="1"/>
          </p:cNvPicPr>
          <p:nvPr/>
        </p:nvPicPr>
        <p:blipFill rotWithShape="1">
          <a:blip r:embed="rId5">
            <a:extLst>
              <a:ext uri="{28A0092B-C50C-407E-A947-70E740481C1C}">
                <a14:useLocalDpi xmlns:a14="http://schemas.microsoft.com/office/drawing/2010/main" val="0"/>
              </a:ext>
            </a:extLst>
          </a:blip>
          <a:srcRect l="37800" t="8178" r="39100" b="30133"/>
          <a:stretch/>
        </p:blipFill>
        <p:spPr bwMode="auto">
          <a:xfrm>
            <a:off x="6812280" y="2924944"/>
            <a:ext cx="2112264" cy="31945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549537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982049" y="1787262"/>
            <a:ext cx="5921528" cy="4351338"/>
          </a:xfrm>
        </p:spPr>
        <p:txBody>
          <a:bodyPr>
            <a:normAutofit fontScale="77500" lnSpcReduction="20000"/>
          </a:bodyPr>
          <a:lstStyle/>
          <a:p>
            <a:pPr marL="0" indent="0">
              <a:buNone/>
            </a:pPr>
            <a:r>
              <a:rPr lang="en-GB" sz="3200" dirty="0" smtClean="0"/>
              <a:t>Realise a sustainable balance  between; </a:t>
            </a:r>
          </a:p>
          <a:p>
            <a:r>
              <a:rPr lang="en-GB" sz="3200" dirty="0" smtClean="0"/>
              <a:t>enabling </a:t>
            </a:r>
            <a:r>
              <a:rPr lang="en-GB" sz="3200" dirty="0"/>
              <a:t>the Universities to fulfil their ambitions, as far as possible</a:t>
            </a:r>
            <a:r>
              <a:rPr lang="en-GB" sz="3200" dirty="0" smtClean="0"/>
              <a:t>,</a:t>
            </a:r>
          </a:p>
          <a:p>
            <a:r>
              <a:rPr lang="en-GB" sz="3200" dirty="0" smtClean="0"/>
              <a:t> the concerns of communities </a:t>
            </a:r>
          </a:p>
          <a:p>
            <a:r>
              <a:rPr lang="en-GB" sz="3200" dirty="0" smtClean="0"/>
              <a:t>the overall functioning, performance </a:t>
            </a:r>
            <a:r>
              <a:rPr lang="en-GB" sz="3200" dirty="0"/>
              <a:t>and </a:t>
            </a:r>
            <a:r>
              <a:rPr lang="en-GB" sz="3200" dirty="0" smtClean="0"/>
              <a:t>environmental quality </a:t>
            </a:r>
            <a:r>
              <a:rPr lang="en-GB" sz="3200" dirty="0"/>
              <a:t>of the city and its setting</a:t>
            </a:r>
            <a:r>
              <a:rPr lang="en-GB" sz="3200" dirty="0" smtClean="0"/>
              <a:t>. </a:t>
            </a:r>
          </a:p>
          <a:p>
            <a:r>
              <a:rPr lang="en-GB" sz="3200" dirty="0" smtClean="0"/>
              <a:t>the realisation of the wider objectives for the city, </a:t>
            </a:r>
          </a:p>
          <a:p>
            <a:r>
              <a:rPr lang="en-GB" sz="3200" dirty="0" smtClean="0"/>
              <a:t>A negative impact on the existing housing stock of the city</a:t>
            </a:r>
            <a:endParaRPr lang="en-GB" sz="32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010" y="1484784"/>
            <a:ext cx="2619539" cy="4464496"/>
          </a:xfrm>
          <a:prstGeom prst="rect">
            <a:avLst/>
          </a:prstGeom>
        </p:spPr>
      </p:pic>
      <p:sp>
        <p:nvSpPr>
          <p:cNvPr id="2" name="Title 1"/>
          <p:cNvSpPr>
            <a:spLocks noGrp="1"/>
          </p:cNvSpPr>
          <p:nvPr>
            <p:ph type="title"/>
          </p:nvPr>
        </p:nvSpPr>
        <p:spPr>
          <a:xfrm>
            <a:off x="539552" y="188640"/>
            <a:ext cx="7920880" cy="1164130"/>
          </a:xfrm>
          <a:solidFill>
            <a:schemeClr val="bg1"/>
          </a:solidFill>
        </p:spPr>
        <p:txBody>
          <a:bodyPr/>
          <a:lstStyle/>
          <a:p>
            <a:r>
              <a:rPr lang="en-GB" sz="3200" b="1" dirty="0" smtClean="0">
                <a:solidFill>
                  <a:schemeClr val="accent1">
                    <a:lumMod val="50000"/>
                  </a:schemeClr>
                </a:solidFill>
                <a:latin typeface="+mn-lt"/>
              </a:rPr>
              <a:t>The strategy in the Placemaking Plan</a:t>
            </a:r>
            <a:endParaRPr lang="en-GB" sz="3200" b="1" dirty="0">
              <a:solidFill>
                <a:schemeClr val="accent1">
                  <a:lumMod val="50000"/>
                </a:schemeClr>
              </a:solidFill>
              <a:latin typeface="+mn-lt"/>
            </a:endParaRPr>
          </a:p>
        </p:txBody>
      </p:sp>
    </p:spTree>
    <p:extLst>
      <p:ext uri="{BB962C8B-B14F-4D97-AF65-F5344CB8AC3E}">
        <p14:creationId xmlns:p14="http://schemas.microsoft.com/office/powerpoint/2010/main" val="17101206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11760" y="116632"/>
            <a:ext cx="6115609" cy="792163"/>
          </a:xfrm>
        </p:spPr>
        <p:txBody>
          <a:bodyPr/>
          <a:lstStyle/>
          <a:p>
            <a:r>
              <a:rPr lang="en-GB" b="1" dirty="0" smtClean="0">
                <a:solidFill>
                  <a:schemeClr val="accent1">
                    <a:lumMod val="50000"/>
                  </a:schemeClr>
                </a:solidFill>
                <a:latin typeface="+mn-lt"/>
              </a:rPr>
              <a:t>Key elements</a:t>
            </a:r>
            <a:endParaRPr lang="en-GB" b="1" dirty="0">
              <a:solidFill>
                <a:schemeClr val="accent1">
                  <a:lumMod val="50000"/>
                </a:schemeClr>
              </a:solidFill>
              <a:latin typeface="+mn-lt"/>
            </a:endParaRPr>
          </a:p>
        </p:txBody>
      </p:sp>
      <p:pic>
        <p:nvPicPr>
          <p:cNvPr id="5122" name="Picture 2" descr="http://www.bathnes.gov.uk/sites/default/files/siteimages/Planning-and-Building-Control/Major-Projects/riverside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43594" y="3015973"/>
            <a:ext cx="5462074" cy="2789291"/>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654183" y="1268761"/>
            <a:ext cx="7886700" cy="1747212"/>
          </a:xfrm>
          <a:solidFill>
            <a:schemeClr val="bg1"/>
          </a:solidFill>
        </p:spPr>
        <p:txBody>
          <a:bodyPr>
            <a:normAutofit/>
          </a:bodyPr>
          <a:lstStyle/>
          <a:p>
            <a:pPr>
              <a:buFont typeface="Arial" panose="020B0604020202020204" pitchFamily="34" charset="0"/>
              <a:buChar char="•"/>
            </a:pPr>
            <a:r>
              <a:rPr lang="en-GB" sz="2400" dirty="0" smtClean="0"/>
              <a:t> Identify key sites for development to meet objectives – land use mix specified</a:t>
            </a:r>
          </a:p>
          <a:p>
            <a:pPr>
              <a:buFont typeface="Arial" panose="020B0604020202020204" pitchFamily="34" charset="0"/>
              <a:buChar char="•"/>
            </a:pPr>
            <a:r>
              <a:rPr lang="en-GB" sz="2400" dirty="0" smtClean="0"/>
              <a:t> Maximise provision on campuses</a:t>
            </a:r>
          </a:p>
          <a:p>
            <a:pPr>
              <a:buFont typeface="Arial" panose="020B0604020202020204" pitchFamily="34" charset="0"/>
              <a:buChar char="•"/>
            </a:pPr>
            <a:r>
              <a:rPr lang="en-GB" sz="2400" dirty="0" smtClean="0"/>
              <a:t> Restrain HMO </a:t>
            </a:r>
            <a:r>
              <a:rPr lang="en-GB" sz="2400" dirty="0" smtClean="0"/>
              <a:t>growth (Article 4 Direction + SPD)</a:t>
            </a:r>
          </a:p>
          <a:p>
            <a:pPr>
              <a:buFont typeface="Arial" panose="020B0604020202020204" pitchFamily="34" charset="0"/>
              <a:buChar char="•"/>
            </a:pPr>
            <a:endParaRPr lang="en-GB" sz="2400" dirty="0" smtClean="0"/>
          </a:p>
          <a:p>
            <a:endParaRPr lang="en-GB" sz="2400" dirty="0" smtClean="0"/>
          </a:p>
        </p:txBody>
      </p:sp>
      <p:sp>
        <p:nvSpPr>
          <p:cNvPr id="5" name="TextBox 4"/>
          <p:cNvSpPr txBox="1"/>
          <p:nvPr/>
        </p:nvSpPr>
        <p:spPr>
          <a:xfrm>
            <a:off x="611560" y="2924944"/>
            <a:ext cx="2952328" cy="2308324"/>
          </a:xfrm>
          <a:prstGeom prst="rect">
            <a:avLst/>
          </a:prstGeom>
          <a:noFill/>
        </p:spPr>
        <p:txBody>
          <a:bodyPr wrap="square" rtlCol="0">
            <a:spAutoFit/>
          </a:bodyPr>
          <a:lstStyle/>
          <a:p>
            <a:pPr marL="342900" indent="-342900">
              <a:buFont typeface="Arial" panose="020B0604020202020204" pitchFamily="34" charset="0"/>
              <a:buChar char="•"/>
            </a:pPr>
            <a:r>
              <a:rPr lang="en-GB" sz="2400" dirty="0"/>
              <a:t>Scope for some off-campus </a:t>
            </a:r>
            <a:r>
              <a:rPr lang="en-GB" sz="2400" dirty="0" smtClean="0"/>
              <a:t>growth</a:t>
            </a:r>
          </a:p>
          <a:p>
            <a:pPr marL="342900" indent="-342900">
              <a:buFont typeface="Arial" panose="020B0604020202020204" pitchFamily="34" charset="0"/>
              <a:buChar char="•"/>
            </a:pPr>
            <a:r>
              <a:rPr lang="en-GB" sz="2400" dirty="0" smtClean="0"/>
              <a:t>Design &amp; amenity policies</a:t>
            </a:r>
            <a:endParaRPr lang="en-GB" sz="2400" dirty="0"/>
          </a:p>
          <a:p>
            <a:pPr marL="342900" indent="-342900">
              <a:buFont typeface="Arial" panose="020B0604020202020204" pitchFamily="34" charset="0"/>
              <a:buChar char="•"/>
            </a:pPr>
            <a:endParaRPr lang="en-GB" sz="2400" dirty="0"/>
          </a:p>
        </p:txBody>
      </p:sp>
    </p:spTree>
    <p:extLst>
      <p:ext uri="{BB962C8B-B14F-4D97-AF65-F5344CB8AC3E}">
        <p14:creationId xmlns:p14="http://schemas.microsoft.com/office/powerpoint/2010/main" val="26331571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8987" y="980728"/>
            <a:ext cx="7566025" cy="792163"/>
          </a:xfrm>
        </p:spPr>
        <p:txBody>
          <a:bodyPr/>
          <a:lstStyle/>
          <a:p>
            <a:r>
              <a:rPr lang="en-GB" sz="2800" b="1" dirty="0" smtClean="0">
                <a:solidFill>
                  <a:schemeClr val="accent1">
                    <a:lumMod val="50000"/>
                  </a:schemeClr>
                </a:solidFill>
              </a:rPr>
              <a:t>Policy </a:t>
            </a:r>
            <a:r>
              <a:rPr lang="en-GB" sz="2800" b="1" dirty="0" err="1" smtClean="0">
                <a:solidFill>
                  <a:schemeClr val="accent1">
                    <a:lumMod val="50000"/>
                  </a:schemeClr>
                </a:solidFill>
              </a:rPr>
              <a:t>B5</a:t>
            </a:r>
            <a:r>
              <a:rPr lang="en-GB" sz="2800" b="1" dirty="0" smtClean="0">
                <a:solidFill>
                  <a:schemeClr val="accent1">
                    <a:lumMod val="50000"/>
                  </a:schemeClr>
                </a:solidFill>
              </a:rPr>
              <a:t>: </a:t>
            </a:r>
            <a:r>
              <a:rPr lang="en-GB" sz="2800" b="1" dirty="0" smtClean="0">
                <a:solidFill>
                  <a:schemeClr val="accent1">
                    <a:lumMod val="50000"/>
                  </a:schemeClr>
                </a:solidFill>
              </a:rPr>
              <a:t>Strategic policy for universities &amp; private colleges</a:t>
            </a:r>
            <a:endParaRPr lang="en-GB" sz="2800" b="1" dirty="0">
              <a:solidFill>
                <a:schemeClr val="accent1">
                  <a:lumMod val="50000"/>
                </a:schemeClr>
              </a:solidFill>
            </a:endParaRPr>
          </a:p>
        </p:txBody>
      </p:sp>
      <p:sp>
        <p:nvSpPr>
          <p:cNvPr id="3" name="Content Placeholder 2"/>
          <p:cNvSpPr>
            <a:spLocks noGrp="1"/>
          </p:cNvSpPr>
          <p:nvPr>
            <p:ph idx="1"/>
          </p:nvPr>
        </p:nvSpPr>
        <p:spPr>
          <a:xfrm>
            <a:off x="827087" y="1844824"/>
            <a:ext cx="7489825" cy="3960440"/>
          </a:xfrm>
          <a:solidFill>
            <a:schemeClr val="bg1"/>
          </a:solidFill>
        </p:spPr>
        <p:txBody>
          <a:bodyPr>
            <a:noAutofit/>
          </a:bodyPr>
          <a:lstStyle/>
          <a:p>
            <a:pPr marL="0" indent="0">
              <a:buNone/>
            </a:pPr>
            <a:r>
              <a:rPr lang="en-GB" sz="1400" b="1" dirty="0" smtClean="0">
                <a:solidFill>
                  <a:schemeClr val="accent1">
                    <a:lumMod val="50000"/>
                  </a:schemeClr>
                </a:solidFill>
              </a:rPr>
              <a:t>Overall Approach </a:t>
            </a:r>
          </a:p>
          <a:p>
            <a:pPr marL="0" indent="0">
              <a:buNone/>
            </a:pPr>
            <a:r>
              <a:rPr lang="en-GB" sz="1400" dirty="0" smtClean="0">
                <a:solidFill>
                  <a:schemeClr val="accent1">
                    <a:lumMod val="50000"/>
                  </a:schemeClr>
                </a:solidFill>
              </a:rPr>
              <a:t>Planning decisions should enable, as far as possible, the aspirations of the University of Bath and Bath Spa University to be met, within the context of environmental sustainability and the need to deliver the full spectrum of other development requirements for the city, in the city. </a:t>
            </a:r>
          </a:p>
          <a:p>
            <a:pPr marL="0" indent="0">
              <a:buNone/>
            </a:pPr>
            <a:endParaRPr lang="en-GB" sz="1400" dirty="0" smtClean="0">
              <a:solidFill>
                <a:schemeClr val="accent1">
                  <a:lumMod val="50000"/>
                </a:schemeClr>
              </a:solidFill>
            </a:endParaRPr>
          </a:p>
          <a:p>
            <a:pPr marL="0" indent="0">
              <a:buNone/>
            </a:pPr>
            <a:r>
              <a:rPr lang="en-GB" sz="1400" b="1" dirty="0" smtClean="0">
                <a:solidFill>
                  <a:schemeClr val="accent1">
                    <a:lumMod val="50000"/>
                  </a:schemeClr>
                </a:solidFill>
              </a:rPr>
              <a:t>Off-campus Student Accommodation and Teaching Space </a:t>
            </a:r>
          </a:p>
          <a:p>
            <a:r>
              <a:rPr lang="en-GB" sz="1400" dirty="0" smtClean="0">
                <a:solidFill>
                  <a:schemeClr val="accent1">
                    <a:lumMod val="50000"/>
                  </a:schemeClr>
                </a:solidFill>
              </a:rPr>
              <a:t>Proposals for off-campus student accommodation (whether in the </a:t>
            </a:r>
            <a:r>
              <a:rPr lang="en-GB" sz="1400" dirty="0" smtClean="0">
                <a:solidFill>
                  <a:schemeClr val="accent1">
                    <a:lumMod val="50000"/>
                  </a:schemeClr>
                </a:solidFill>
              </a:rPr>
              <a:t>form </a:t>
            </a:r>
            <a:r>
              <a:rPr lang="en-GB" sz="1400" dirty="0" smtClean="0">
                <a:solidFill>
                  <a:schemeClr val="accent1">
                    <a:lumMod val="50000"/>
                  </a:schemeClr>
                </a:solidFill>
              </a:rPr>
              <a:t>C2, </a:t>
            </a:r>
            <a:r>
              <a:rPr lang="en-GB" sz="1400" dirty="0" err="1" smtClean="0">
                <a:solidFill>
                  <a:schemeClr val="accent1">
                    <a:lumMod val="50000"/>
                  </a:schemeClr>
                </a:solidFill>
              </a:rPr>
              <a:t>C4</a:t>
            </a:r>
            <a:r>
              <a:rPr lang="en-GB" sz="1400" dirty="0" smtClean="0">
                <a:solidFill>
                  <a:schemeClr val="accent1">
                    <a:lumMod val="50000"/>
                  </a:schemeClr>
                </a:solidFill>
              </a:rPr>
              <a:t> or sui generis residential units) or teaching space will be refused within the Central Area and the Enterprise Area where this would adversely affect the realisation of the vision and spatial strategy </a:t>
            </a:r>
            <a:r>
              <a:rPr lang="en-GB" sz="1400" dirty="0" smtClean="0">
                <a:solidFill>
                  <a:schemeClr val="accent1">
                    <a:lumMod val="50000"/>
                  </a:schemeClr>
                </a:solidFill>
              </a:rPr>
              <a:t>for </a:t>
            </a:r>
            <a:r>
              <a:rPr lang="en-GB" sz="1400" dirty="0" smtClean="0">
                <a:solidFill>
                  <a:schemeClr val="accent1">
                    <a:lumMod val="50000"/>
                  </a:schemeClr>
                </a:solidFill>
              </a:rPr>
              <a:t>delivering housing, and economic development (in respect of office, industrial, retail and hotel space</a:t>
            </a:r>
            <a:r>
              <a:rPr lang="en-GB" sz="1400" dirty="0" smtClean="0">
                <a:solidFill>
                  <a:schemeClr val="accent1">
                    <a:lumMod val="50000"/>
                  </a:schemeClr>
                </a:solidFill>
              </a:rPr>
              <a:t>). </a:t>
            </a:r>
          </a:p>
          <a:p>
            <a:endParaRPr lang="en-GB" sz="1400" dirty="0" smtClean="0">
              <a:solidFill>
                <a:schemeClr val="accent1">
                  <a:lumMod val="50000"/>
                </a:schemeClr>
              </a:solidFill>
            </a:endParaRPr>
          </a:p>
          <a:p>
            <a:pPr marL="0" indent="0">
              <a:buNone/>
            </a:pPr>
            <a:r>
              <a:rPr lang="en-GB" sz="1400" b="1" dirty="0" smtClean="0">
                <a:solidFill>
                  <a:schemeClr val="accent1">
                    <a:lumMod val="50000"/>
                  </a:schemeClr>
                </a:solidFill>
              </a:rPr>
              <a:t>Housing </a:t>
            </a:r>
            <a:r>
              <a:rPr lang="en-GB" sz="1400" b="1" dirty="0" smtClean="0">
                <a:solidFill>
                  <a:schemeClr val="accent1">
                    <a:lumMod val="50000"/>
                  </a:schemeClr>
                </a:solidFill>
              </a:rPr>
              <a:t>Market </a:t>
            </a:r>
            <a:r>
              <a:rPr lang="en-GB" sz="1400" b="1" dirty="0" smtClean="0">
                <a:solidFill>
                  <a:schemeClr val="accent1">
                    <a:lumMod val="50000"/>
                  </a:schemeClr>
                </a:solidFill>
              </a:rPr>
              <a:t>Impacts. </a:t>
            </a:r>
          </a:p>
          <a:p>
            <a:r>
              <a:rPr lang="en-GB" sz="1400" dirty="0" smtClean="0">
                <a:solidFill>
                  <a:schemeClr val="accent1">
                    <a:lumMod val="50000"/>
                  </a:schemeClr>
                </a:solidFill>
              </a:rPr>
              <a:t>Between </a:t>
            </a:r>
            <a:r>
              <a:rPr lang="en-GB" sz="1400" dirty="0" smtClean="0">
                <a:solidFill>
                  <a:schemeClr val="accent1">
                    <a:lumMod val="50000"/>
                  </a:schemeClr>
                </a:solidFill>
              </a:rPr>
              <a:t>2011 and full Plan review the number of </a:t>
            </a:r>
            <a:r>
              <a:rPr lang="en-GB" sz="1400" dirty="0" err="1" smtClean="0">
                <a:solidFill>
                  <a:schemeClr val="accent1">
                    <a:lumMod val="50000"/>
                  </a:schemeClr>
                </a:solidFill>
              </a:rPr>
              <a:t>C3</a:t>
            </a:r>
            <a:r>
              <a:rPr lang="en-GB" sz="1400" dirty="0" smtClean="0">
                <a:solidFill>
                  <a:schemeClr val="accent1">
                    <a:lumMod val="50000"/>
                  </a:schemeClr>
                </a:solidFill>
              </a:rPr>
              <a:t> dwellings permitted to convert to (Class ‘N’ Council tax exempt) </a:t>
            </a:r>
            <a:r>
              <a:rPr lang="en-GB" sz="1400" dirty="0" err="1" smtClean="0">
                <a:solidFill>
                  <a:schemeClr val="accent1">
                    <a:lumMod val="50000"/>
                  </a:schemeClr>
                </a:solidFill>
              </a:rPr>
              <a:t>C4</a:t>
            </a:r>
            <a:r>
              <a:rPr lang="en-GB" sz="1400" dirty="0" smtClean="0">
                <a:solidFill>
                  <a:schemeClr val="accent1">
                    <a:lumMod val="50000"/>
                  </a:schemeClr>
                </a:solidFill>
              </a:rPr>
              <a:t> Houses in Multiple Occupation will be monitored and compensatory provision will be made if the achievement for 7,000 net additional dwellings for the city is at risk.</a:t>
            </a:r>
            <a:endParaRPr lang="en-GB" sz="1400" dirty="0">
              <a:solidFill>
                <a:schemeClr val="accent1">
                  <a:lumMod val="50000"/>
                </a:schemeClr>
              </a:solidFill>
            </a:endParaRPr>
          </a:p>
        </p:txBody>
      </p:sp>
      <p:sp>
        <p:nvSpPr>
          <p:cNvPr id="4" name="Rectangle 3"/>
          <p:cNvSpPr/>
          <p:nvPr/>
        </p:nvSpPr>
        <p:spPr>
          <a:xfrm>
            <a:off x="548640" y="836712"/>
            <a:ext cx="8046720" cy="518457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8200170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188640"/>
            <a:ext cx="7566025" cy="1152128"/>
          </a:xfrm>
          <a:solidFill>
            <a:schemeClr val="bg1"/>
          </a:solidFill>
        </p:spPr>
        <p:txBody>
          <a:bodyPr/>
          <a:lstStyle/>
          <a:p>
            <a:r>
              <a:rPr lang="en-GB" b="1" dirty="0" smtClean="0">
                <a:solidFill>
                  <a:schemeClr val="accent1">
                    <a:lumMod val="50000"/>
                  </a:schemeClr>
                </a:solidFill>
                <a:latin typeface="+mn-lt"/>
              </a:rPr>
              <a:t>On-Campus development</a:t>
            </a:r>
            <a:endParaRPr lang="en-GB" b="1" dirty="0">
              <a:solidFill>
                <a:schemeClr val="accent1">
                  <a:lumMod val="50000"/>
                </a:schemeClr>
              </a:solidFill>
              <a:latin typeface="+mn-lt"/>
            </a:endParaRPr>
          </a:p>
        </p:txBody>
      </p:sp>
      <p:pic>
        <p:nvPicPr>
          <p:cNvPr id="1026" name="Picture 2" descr="http://www.bath.ac.uk/news/system/wp-content/uploads/2011/09/campus1.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86225" y="1884521"/>
            <a:ext cx="4800600" cy="24765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thehub.bathspa.ac.uk/Media/Student%20Induction/Homepage%20Slider/commons-from-abov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7737" y="3998977"/>
            <a:ext cx="4301027" cy="202231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5364088" y="1834269"/>
            <a:ext cx="2163432" cy="1200329"/>
          </a:xfrm>
          <a:prstGeom prst="rect">
            <a:avLst/>
          </a:prstGeom>
        </p:spPr>
        <p:txBody>
          <a:bodyPr wrap="square">
            <a:spAutoFit/>
          </a:bodyPr>
          <a:lstStyle/>
          <a:p>
            <a:r>
              <a:rPr lang="en-GB" sz="2400" b="1" dirty="0" smtClean="0">
                <a:solidFill>
                  <a:schemeClr val="accent1">
                    <a:lumMod val="50000"/>
                  </a:schemeClr>
                </a:solidFill>
              </a:rPr>
              <a:t>POLICY </a:t>
            </a:r>
            <a:r>
              <a:rPr lang="en-GB" sz="2400" b="1" dirty="0" err="1" smtClean="0">
                <a:solidFill>
                  <a:schemeClr val="accent1">
                    <a:lumMod val="50000"/>
                  </a:schemeClr>
                </a:solidFill>
              </a:rPr>
              <a:t>SB19</a:t>
            </a:r>
            <a:r>
              <a:rPr lang="en-GB" sz="2400" b="1" dirty="0" smtClean="0">
                <a:solidFill>
                  <a:schemeClr val="accent1">
                    <a:lumMod val="50000"/>
                  </a:schemeClr>
                </a:solidFill>
              </a:rPr>
              <a:t> University of Bath</a:t>
            </a:r>
            <a:endParaRPr lang="en-GB" sz="2400" b="1" dirty="0">
              <a:solidFill>
                <a:schemeClr val="accent1">
                  <a:lumMod val="50000"/>
                </a:schemeClr>
              </a:solidFill>
            </a:endParaRPr>
          </a:p>
        </p:txBody>
      </p:sp>
      <p:sp>
        <p:nvSpPr>
          <p:cNvPr id="6" name="Rectangle 5"/>
          <p:cNvSpPr/>
          <p:nvPr/>
        </p:nvSpPr>
        <p:spPr>
          <a:xfrm>
            <a:off x="571574" y="4662687"/>
            <a:ext cx="3546163" cy="707886"/>
          </a:xfrm>
          <a:prstGeom prst="rect">
            <a:avLst/>
          </a:prstGeom>
        </p:spPr>
        <p:txBody>
          <a:bodyPr wrap="none">
            <a:spAutoFit/>
          </a:bodyPr>
          <a:lstStyle/>
          <a:p>
            <a:pPr algn="r"/>
            <a:r>
              <a:rPr lang="en-GB" sz="2000" b="1" dirty="0" err="1" smtClean="0">
                <a:solidFill>
                  <a:schemeClr val="accent1">
                    <a:lumMod val="50000"/>
                  </a:schemeClr>
                </a:solidFill>
              </a:rPr>
              <a:t>SB20</a:t>
            </a:r>
            <a:r>
              <a:rPr lang="en-GB" sz="2000" b="1" dirty="0" smtClean="0">
                <a:solidFill>
                  <a:schemeClr val="accent1">
                    <a:lumMod val="50000"/>
                  </a:schemeClr>
                </a:solidFill>
              </a:rPr>
              <a:t> - Bath Spa University </a:t>
            </a:r>
          </a:p>
          <a:p>
            <a:pPr algn="r"/>
            <a:r>
              <a:rPr lang="en-GB" sz="2000" b="1" dirty="0" smtClean="0">
                <a:solidFill>
                  <a:schemeClr val="accent1">
                    <a:lumMod val="50000"/>
                  </a:schemeClr>
                </a:solidFill>
              </a:rPr>
              <a:t>at Newton Park</a:t>
            </a:r>
            <a:endParaRPr lang="en-GB" sz="2000" b="1" dirty="0">
              <a:solidFill>
                <a:schemeClr val="accent1">
                  <a:lumMod val="50000"/>
                </a:schemeClr>
              </a:solidFill>
            </a:endParaRPr>
          </a:p>
        </p:txBody>
      </p:sp>
    </p:spTree>
    <p:extLst>
      <p:ext uri="{BB962C8B-B14F-4D97-AF65-F5344CB8AC3E}">
        <p14:creationId xmlns:p14="http://schemas.microsoft.com/office/powerpoint/2010/main" val="25439714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srcRect l="21916" t="33407" r="42667" b="56223"/>
          <a:stretch/>
        </p:blipFill>
        <p:spPr>
          <a:xfrm rot="438473">
            <a:off x="3494411" y="4536276"/>
            <a:ext cx="5241743" cy="1506716"/>
          </a:xfrm>
          <a:prstGeom prst="rect">
            <a:avLst/>
          </a:prstGeom>
        </p:spPr>
      </p:pic>
      <p:pic>
        <p:nvPicPr>
          <p:cNvPr id="8" name="Picture 7"/>
          <p:cNvPicPr>
            <a:picLocks noChangeAspect="1"/>
          </p:cNvPicPr>
          <p:nvPr/>
        </p:nvPicPr>
        <p:blipFill rotWithShape="1">
          <a:blip r:embed="rId3"/>
          <a:srcRect l="23499" t="33556" r="40917" b="54000"/>
          <a:stretch/>
        </p:blipFill>
        <p:spPr>
          <a:xfrm rot="494627">
            <a:off x="4246695" y="454546"/>
            <a:ext cx="4880610" cy="1590653"/>
          </a:xfrm>
          <a:prstGeom prst="rect">
            <a:avLst/>
          </a:prstGeom>
        </p:spPr>
      </p:pic>
      <p:pic>
        <p:nvPicPr>
          <p:cNvPr id="4" name="Content Placeholder 3"/>
          <p:cNvPicPr>
            <a:picLocks noGrp="1" noChangeAspect="1"/>
          </p:cNvPicPr>
          <p:nvPr>
            <p:ph idx="1"/>
          </p:nvPr>
        </p:nvPicPr>
        <p:blipFill rotWithShape="1">
          <a:blip r:embed="rId4"/>
          <a:srcRect l="22418" t="11514" r="41726" b="77512"/>
          <a:stretch/>
        </p:blipFill>
        <p:spPr>
          <a:xfrm rot="20910076">
            <a:off x="138941" y="1830702"/>
            <a:ext cx="4377690" cy="1834728"/>
          </a:xfrm>
          <a:prstGeom prst="rect">
            <a:avLst/>
          </a:prstGeom>
        </p:spPr>
      </p:pic>
      <p:pic>
        <p:nvPicPr>
          <p:cNvPr id="7" name="Picture 6"/>
          <p:cNvPicPr>
            <a:picLocks noChangeAspect="1"/>
          </p:cNvPicPr>
          <p:nvPr/>
        </p:nvPicPr>
        <p:blipFill rotWithShape="1">
          <a:blip r:embed="rId5"/>
          <a:srcRect l="23500" t="48371" r="41917" b="41851"/>
          <a:stretch/>
        </p:blipFill>
        <p:spPr>
          <a:xfrm rot="21369213">
            <a:off x="4113003" y="2545854"/>
            <a:ext cx="4918028" cy="1505283"/>
          </a:xfrm>
          <a:prstGeom prst="rect">
            <a:avLst/>
          </a:prstGeom>
        </p:spPr>
      </p:pic>
      <p:pic>
        <p:nvPicPr>
          <p:cNvPr id="102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51438">
            <a:off x="702567" y="3671814"/>
            <a:ext cx="2778919" cy="2047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747875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0"/>
            <a:ext cx="7886700" cy="1154163"/>
          </a:xfrm>
          <a:solidFill>
            <a:schemeClr val="bg1"/>
          </a:solidFill>
        </p:spPr>
        <p:txBody>
          <a:bodyPr/>
          <a:lstStyle/>
          <a:p>
            <a:r>
              <a:rPr lang="en-GB" b="1" dirty="0" smtClean="0">
                <a:solidFill>
                  <a:schemeClr val="accent1">
                    <a:lumMod val="50000"/>
                  </a:schemeClr>
                </a:solidFill>
                <a:latin typeface="+mn-lt"/>
              </a:rPr>
              <a:t>Next steps</a:t>
            </a:r>
            <a:endParaRPr lang="en-GB" b="1" dirty="0">
              <a:solidFill>
                <a:schemeClr val="accent1">
                  <a:lumMod val="50000"/>
                </a:schemeClr>
              </a:solidFill>
              <a:latin typeface="+mn-lt"/>
            </a:endParaRPr>
          </a:p>
        </p:txBody>
      </p:sp>
      <p:sp>
        <p:nvSpPr>
          <p:cNvPr id="5" name="TextBox 4"/>
          <p:cNvSpPr txBox="1"/>
          <p:nvPr/>
        </p:nvSpPr>
        <p:spPr>
          <a:xfrm>
            <a:off x="3887881" y="1111529"/>
            <a:ext cx="2121093" cy="584775"/>
          </a:xfrm>
          <a:prstGeom prst="rect">
            <a:avLst/>
          </a:prstGeom>
          <a:solidFill>
            <a:schemeClr val="accent1">
              <a:lumMod val="50000"/>
            </a:schemeClr>
          </a:solidFill>
        </p:spPr>
        <p:txBody>
          <a:bodyPr wrap="none" rtlCol="0">
            <a:spAutoFit/>
          </a:bodyPr>
          <a:lstStyle/>
          <a:p>
            <a:r>
              <a:rPr lang="en-GB" sz="3200" b="1" dirty="0" smtClean="0">
                <a:solidFill>
                  <a:schemeClr val="bg1"/>
                </a:solidFill>
              </a:rPr>
              <a:t>Draft Plan</a:t>
            </a:r>
            <a:endParaRPr lang="en-GB" sz="3200" b="1" dirty="0">
              <a:solidFill>
                <a:schemeClr val="bg1"/>
              </a:solidFill>
            </a:endParaRPr>
          </a:p>
        </p:txBody>
      </p:sp>
      <p:sp>
        <p:nvSpPr>
          <p:cNvPr id="6" name="TextBox 5"/>
          <p:cNvSpPr txBox="1"/>
          <p:nvPr/>
        </p:nvSpPr>
        <p:spPr>
          <a:xfrm>
            <a:off x="3980852" y="2099220"/>
            <a:ext cx="2460930" cy="584775"/>
          </a:xfrm>
          <a:prstGeom prst="rect">
            <a:avLst/>
          </a:prstGeom>
          <a:solidFill>
            <a:schemeClr val="accent1">
              <a:lumMod val="50000"/>
            </a:schemeClr>
          </a:solidFill>
        </p:spPr>
        <p:txBody>
          <a:bodyPr wrap="none" rtlCol="0">
            <a:spAutoFit/>
          </a:bodyPr>
          <a:lstStyle/>
          <a:p>
            <a:r>
              <a:rPr lang="en-GB" sz="3200" b="1" dirty="0" smtClean="0">
                <a:solidFill>
                  <a:schemeClr val="bg1"/>
                </a:solidFill>
              </a:rPr>
              <a:t>submission</a:t>
            </a:r>
            <a:endParaRPr lang="en-GB" sz="3200" b="1" dirty="0">
              <a:solidFill>
                <a:schemeClr val="bg1"/>
              </a:solidFill>
            </a:endParaRPr>
          </a:p>
        </p:txBody>
      </p:sp>
      <p:sp>
        <p:nvSpPr>
          <p:cNvPr id="7" name="TextBox 6"/>
          <p:cNvSpPr txBox="1"/>
          <p:nvPr/>
        </p:nvSpPr>
        <p:spPr>
          <a:xfrm>
            <a:off x="4047899" y="3158674"/>
            <a:ext cx="1938351" cy="584775"/>
          </a:xfrm>
          <a:prstGeom prst="rect">
            <a:avLst/>
          </a:prstGeom>
          <a:solidFill>
            <a:schemeClr val="accent1">
              <a:lumMod val="50000"/>
            </a:schemeClr>
          </a:solidFill>
        </p:spPr>
        <p:txBody>
          <a:bodyPr wrap="none" rtlCol="0">
            <a:spAutoFit/>
          </a:bodyPr>
          <a:lstStyle/>
          <a:p>
            <a:r>
              <a:rPr lang="en-GB" sz="3200" b="1" dirty="0" smtClean="0">
                <a:solidFill>
                  <a:schemeClr val="bg1"/>
                </a:solidFill>
              </a:rPr>
              <a:t>Hearings</a:t>
            </a:r>
            <a:endParaRPr lang="en-GB" sz="3600" b="1" dirty="0">
              <a:solidFill>
                <a:schemeClr val="bg1"/>
              </a:solidFill>
            </a:endParaRPr>
          </a:p>
        </p:txBody>
      </p:sp>
      <p:sp>
        <p:nvSpPr>
          <p:cNvPr id="8" name="TextBox 7"/>
          <p:cNvSpPr txBox="1"/>
          <p:nvPr/>
        </p:nvSpPr>
        <p:spPr>
          <a:xfrm>
            <a:off x="4264304" y="4178503"/>
            <a:ext cx="1505540" cy="584775"/>
          </a:xfrm>
          <a:prstGeom prst="rect">
            <a:avLst/>
          </a:prstGeom>
          <a:solidFill>
            <a:schemeClr val="accent1">
              <a:lumMod val="50000"/>
            </a:schemeClr>
          </a:solidFill>
        </p:spPr>
        <p:txBody>
          <a:bodyPr wrap="none" rtlCol="0">
            <a:spAutoFit/>
          </a:bodyPr>
          <a:lstStyle/>
          <a:p>
            <a:r>
              <a:rPr lang="en-GB" sz="3200" b="1" dirty="0" smtClean="0">
                <a:solidFill>
                  <a:schemeClr val="bg1"/>
                </a:solidFill>
              </a:rPr>
              <a:t>Report</a:t>
            </a:r>
            <a:endParaRPr lang="en-GB" sz="3200" b="1" dirty="0">
              <a:solidFill>
                <a:schemeClr val="bg1"/>
              </a:solidFill>
            </a:endParaRPr>
          </a:p>
        </p:txBody>
      </p:sp>
      <p:sp>
        <p:nvSpPr>
          <p:cNvPr id="9" name="TextBox 8"/>
          <p:cNvSpPr txBox="1"/>
          <p:nvPr/>
        </p:nvSpPr>
        <p:spPr>
          <a:xfrm>
            <a:off x="4402162" y="5104690"/>
            <a:ext cx="1367682" cy="584775"/>
          </a:xfrm>
          <a:prstGeom prst="rect">
            <a:avLst/>
          </a:prstGeom>
          <a:solidFill>
            <a:schemeClr val="accent1">
              <a:lumMod val="50000"/>
            </a:schemeClr>
          </a:solidFill>
        </p:spPr>
        <p:txBody>
          <a:bodyPr wrap="none" rtlCol="0">
            <a:spAutoFit/>
          </a:bodyPr>
          <a:lstStyle/>
          <a:p>
            <a:r>
              <a:rPr lang="en-GB" sz="3200" b="1" dirty="0" smtClean="0">
                <a:solidFill>
                  <a:schemeClr val="bg1"/>
                </a:solidFill>
              </a:rPr>
              <a:t>Adopt</a:t>
            </a:r>
            <a:endParaRPr lang="en-GB" sz="3200" b="1" dirty="0">
              <a:solidFill>
                <a:schemeClr val="bg1"/>
              </a:solidFill>
            </a:endParaRPr>
          </a:p>
        </p:txBody>
      </p:sp>
      <p:sp>
        <p:nvSpPr>
          <p:cNvPr id="10" name="TextBox 9"/>
          <p:cNvSpPr txBox="1"/>
          <p:nvPr/>
        </p:nvSpPr>
        <p:spPr>
          <a:xfrm>
            <a:off x="539552" y="1268526"/>
            <a:ext cx="1851789" cy="4401205"/>
          </a:xfrm>
          <a:prstGeom prst="rect">
            <a:avLst/>
          </a:prstGeom>
          <a:noFill/>
        </p:spPr>
        <p:txBody>
          <a:bodyPr wrap="none" rtlCol="0">
            <a:spAutoFit/>
          </a:bodyPr>
          <a:lstStyle/>
          <a:p>
            <a:r>
              <a:rPr lang="en-GB" sz="2000" b="1" dirty="0" smtClean="0"/>
              <a:t>Jan 2016</a:t>
            </a:r>
          </a:p>
          <a:p>
            <a:endParaRPr lang="en-GB" sz="2000" b="1" dirty="0" smtClean="0"/>
          </a:p>
          <a:p>
            <a:endParaRPr lang="en-GB" sz="2000" b="1" dirty="0"/>
          </a:p>
          <a:p>
            <a:r>
              <a:rPr lang="en-GB" sz="2000" b="1" dirty="0" smtClean="0"/>
              <a:t>March 2016</a:t>
            </a:r>
          </a:p>
          <a:p>
            <a:endParaRPr lang="en-GB" sz="2000" b="1" dirty="0" smtClean="0"/>
          </a:p>
          <a:p>
            <a:endParaRPr lang="en-GB" sz="2000" b="1" dirty="0" smtClean="0"/>
          </a:p>
          <a:p>
            <a:endParaRPr lang="en-GB" sz="2000" b="1" dirty="0"/>
          </a:p>
          <a:p>
            <a:r>
              <a:rPr lang="en-GB" sz="2000" b="1" dirty="0" smtClean="0"/>
              <a:t>Summer 2016</a:t>
            </a:r>
          </a:p>
          <a:p>
            <a:endParaRPr lang="en-GB" sz="2000" b="1" dirty="0" smtClean="0"/>
          </a:p>
          <a:p>
            <a:endParaRPr lang="en-GB" sz="2000" b="1" dirty="0"/>
          </a:p>
          <a:p>
            <a:r>
              <a:rPr lang="en-GB" sz="2000" b="1" dirty="0" smtClean="0"/>
              <a:t>Autumn </a:t>
            </a:r>
            <a:r>
              <a:rPr lang="en-GB" sz="2000" b="1" dirty="0" smtClean="0"/>
              <a:t>2016</a:t>
            </a:r>
          </a:p>
          <a:p>
            <a:endParaRPr lang="en-GB" sz="2000" b="1" dirty="0"/>
          </a:p>
          <a:p>
            <a:endParaRPr lang="en-GB" sz="2000" b="1" dirty="0"/>
          </a:p>
          <a:p>
            <a:r>
              <a:rPr lang="en-GB" sz="2000" b="1" dirty="0" smtClean="0"/>
              <a:t>Winter 2016</a:t>
            </a:r>
            <a:endParaRPr lang="en-GB" sz="2000" b="1" dirty="0"/>
          </a:p>
        </p:txBody>
      </p:sp>
      <p:sp>
        <p:nvSpPr>
          <p:cNvPr id="11" name="Rectangle 10"/>
          <p:cNvSpPr/>
          <p:nvPr/>
        </p:nvSpPr>
        <p:spPr>
          <a:xfrm>
            <a:off x="3476102" y="2099220"/>
            <a:ext cx="3688186" cy="2664058"/>
          </a:xfrm>
          <a:prstGeom prst="rect">
            <a:avLst/>
          </a:prstGeom>
          <a:noFill/>
          <a:ln>
            <a:solidFill>
              <a:srgbClr val="7030A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p:cNvSpPr txBox="1"/>
          <p:nvPr/>
        </p:nvSpPr>
        <p:spPr>
          <a:xfrm rot="16200000">
            <a:off x="5975910" y="3665847"/>
            <a:ext cx="1880643" cy="461665"/>
          </a:xfrm>
          <a:prstGeom prst="rect">
            <a:avLst/>
          </a:prstGeom>
          <a:noFill/>
        </p:spPr>
        <p:txBody>
          <a:bodyPr wrap="none" rtlCol="0">
            <a:spAutoFit/>
          </a:bodyPr>
          <a:lstStyle/>
          <a:p>
            <a:r>
              <a:rPr lang="en-GB" sz="2400" dirty="0" smtClean="0">
                <a:solidFill>
                  <a:srgbClr val="7030A0"/>
                </a:solidFill>
              </a:rPr>
              <a:t>Examination</a:t>
            </a:r>
            <a:endParaRPr lang="en-GB" sz="2400" dirty="0">
              <a:solidFill>
                <a:srgbClr val="7030A0"/>
              </a:solidFill>
            </a:endParaRPr>
          </a:p>
        </p:txBody>
      </p:sp>
      <p:cxnSp>
        <p:nvCxnSpPr>
          <p:cNvPr id="14" name="Straight Arrow Connector 13"/>
          <p:cNvCxnSpPr/>
          <p:nvPr/>
        </p:nvCxnSpPr>
        <p:spPr>
          <a:xfrm>
            <a:off x="4945437" y="1696304"/>
            <a:ext cx="2991" cy="402916"/>
          </a:xfrm>
          <a:prstGeom prst="straightConnector1">
            <a:avLst/>
          </a:prstGeom>
          <a:ln>
            <a:solidFill>
              <a:schemeClr val="accent2">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4945094" y="2704084"/>
            <a:ext cx="343" cy="402916"/>
          </a:xfrm>
          <a:prstGeom prst="straightConnector1">
            <a:avLst/>
          </a:prstGeom>
          <a:ln>
            <a:solidFill>
              <a:schemeClr val="accent2">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5004203" y="3775587"/>
            <a:ext cx="343" cy="402916"/>
          </a:xfrm>
          <a:prstGeom prst="straightConnector1">
            <a:avLst/>
          </a:prstGeom>
          <a:ln>
            <a:solidFill>
              <a:schemeClr val="accent2">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5017074" y="4763278"/>
            <a:ext cx="343" cy="281345"/>
          </a:xfrm>
          <a:prstGeom prst="straightConnector1">
            <a:avLst/>
          </a:prstGeom>
          <a:ln>
            <a:solidFill>
              <a:schemeClr val="accent2">
                <a:lumMod val="50000"/>
              </a:schemeClr>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714896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67744" y="332656"/>
            <a:ext cx="6336952" cy="792163"/>
          </a:xfrm>
        </p:spPr>
        <p:txBody>
          <a:bodyPr/>
          <a:lstStyle/>
          <a:p>
            <a:r>
              <a:rPr lang="en-GB" b="1" dirty="0" smtClean="0">
                <a:solidFill>
                  <a:srgbClr val="0070C0"/>
                </a:solidFill>
                <a:latin typeface="+mn-lt"/>
              </a:rPr>
              <a:t>Background </a:t>
            </a:r>
            <a:endParaRPr lang="en-GB" b="1" dirty="0">
              <a:solidFill>
                <a:srgbClr val="0070C0"/>
              </a:solidFill>
              <a:latin typeface="+mn-lt"/>
            </a:endParaRPr>
          </a:p>
        </p:txBody>
      </p:sp>
      <p:pic>
        <p:nvPicPr>
          <p:cNvPr id="4" name="Picture 3"/>
          <p:cNvPicPr>
            <a:picLocks noChangeAspect="1"/>
          </p:cNvPicPr>
          <p:nvPr/>
        </p:nvPicPr>
        <p:blipFill rotWithShape="1">
          <a:blip r:embed="rId2"/>
          <a:srcRect l="34487" t="11196" r="35128" b="11311"/>
          <a:stretch/>
        </p:blipFill>
        <p:spPr>
          <a:xfrm>
            <a:off x="3059832" y="1412776"/>
            <a:ext cx="2664296" cy="4170762"/>
          </a:xfrm>
          <a:prstGeom prst="rect">
            <a:avLst/>
          </a:prstGeom>
        </p:spPr>
      </p:pic>
    </p:spTree>
    <p:extLst>
      <p:ext uri="{BB962C8B-B14F-4D97-AF65-F5344CB8AC3E}">
        <p14:creationId xmlns:p14="http://schemas.microsoft.com/office/powerpoint/2010/main" val="24102597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5759" y="1915834"/>
            <a:ext cx="7886700" cy="1325563"/>
          </a:xfrm>
          <a:solidFill>
            <a:schemeClr val="accent1">
              <a:lumMod val="75000"/>
            </a:schemeClr>
          </a:solidFill>
        </p:spPr>
        <p:txBody>
          <a:bodyPr>
            <a:normAutofit/>
          </a:bodyPr>
          <a:lstStyle/>
          <a:p>
            <a:pPr algn="ctr"/>
            <a:r>
              <a:rPr lang="en-GB" sz="6000" b="1" dirty="0" smtClean="0">
                <a:solidFill>
                  <a:schemeClr val="bg1"/>
                </a:solidFill>
              </a:rPr>
              <a:t>THE EVIDENCE</a:t>
            </a:r>
            <a:endParaRPr lang="en-GB" sz="6000" b="1" dirty="0">
              <a:solidFill>
                <a:schemeClr val="bg1"/>
              </a:solidFill>
            </a:endParaRPr>
          </a:p>
        </p:txBody>
      </p:sp>
    </p:spTree>
    <p:extLst>
      <p:ext uri="{BB962C8B-B14F-4D97-AF65-F5344CB8AC3E}">
        <p14:creationId xmlns:p14="http://schemas.microsoft.com/office/powerpoint/2010/main" val="20709610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48400" y="311150"/>
            <a:ext cx="2381250" cy="2247900"/>
          </a:xfrm>
          <a:prstGeom prst="rect">
            <a:avLst/>
          </a:prstGeom>
        </p:spPr>
      </p:pic>
      <p:sp>
        <p:nvSpPr>
          <p:cNvPr id="2" name="Title 1"/>
          <p:cNvSpPr>
            <a:spLocks noGrp="1"/>
          </p:cNvSpPr>
          <p:nvPr>
            <p:ph type="title"/>
          </p:nvPr>
        </p:nvSpPr>
        <p:spPr>
          <a:xfrm>
            <a:off x="395289" y="908050"/>
            <a:ext cx="5853112" cy="792163"/>
          </a:xfrm>
        </p:spPr>
        <p:txBody>
          <a:bodyPr>
            <a:normAutofit/>
          </a:bodyPr>
          <a:lstStyle/>
          <a:p>
            <a:r>
              <a:rPr lang="en-GB" sz="4000" b="1" dirty="0" smtClean="0">
                <a:solidFill>
                  <a:schemeClr val="accent1">
                    <a:lumMod val="50000"/>
                  </a:schemeClr>
                </a:solidFill>
                <a:latin typeface="+mn-lt"/>
              </a:rPr>
              <a:t>The current approach</a:t>
            </a:r>
            <a:endParaRPr lang="en-GB" sz="4000" b="1" dirty="0">
              <a:solidFill>
                <a:srgbClr val="FF0000"/>
              </a:solidFill>
              <a:latin typeface="+mn-lt"/>
            </a:endParaRPr>
          </a:p>
        </p:txBody>
      </p:sp>
      <p:sp>
        <p:nvSpPr>
          <p:cNvPr id="3" name="Content Placeholder 2"/>
          <p:cNvSpPr>
            <a:spLocks noGrp="1"/>
          </p:cNvSpPr>
          <p:nvPr>
            <p:ph idx="1"/>
          </p:nvPr>
        </p:nvSpPr>
        <p:spPr>
          <a:xfrm>
            <a:off x="539552" y="2420888"/>
            <a:ext cx="7839075" cy="3901199"/>
          </a:xfrm>
        </p:spPr>
        <p:txBody>
          <a:bodyPr>
            <a:noAutofit/>
          </a:bodyPr>
          <a:lstStyle/>
          <a:p>
            <a:r>
              <a:rPr lang="en-GB" sz="2300" dirty="0" smtClean="0"/>
              <a:t>Growth forecasts were lower than the rates prior to 2011</a:t>
            </a:r>
          </a:p>
          <a:p>
            <a:r>
              <a:rPr lang="en-GB" sz="2300" dirty="0" smtClean="0"/>
              <a:t>Around another 2,400 bedspaces were needed by 2020</a:t>
            </a:r>
          </a:p>
          <a:p>
            <a:r>
              <a:rPr lang="en-GB" sz="2300" dirty="0" smtClean="0"/>
              <a:t>Student accommodation needs could be met alongside the city’s other development requirements (a combination of on-campus development, with some off-campus development) and without increase of student HMOs to.</a:t>
            </a:r>
          </a:p>
          <a:p>
            <a:r>
              <a:rPr lang="en-GB" sz="2300" dirty="0" smtClean="0"/>
              <a:t>HMO article 4 direction  </a:t>
            </a:r>
            <a:endParaRPr lang="en-GB" sz="2300" dirty="0"/>
          </a:p>
        </p:txBody>
      </p:sp>
    </p:spTree>
    <p:extLst>
      <p:ext uri="{BB962C8B-B14F-4D97-AF65-F5344CB8AC3E}">
        <p14:creationId xmlns:p14="http://schemas.microsoft.com/office/powerpoint/2010/main" val="8945742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2300" t="16889" r="30800" b="11822"/>
          <a:stretch/>
        </p:blipFill>
        <p:spPr bwMode="auto">
          <a:xfrm>
            <a:off x="2359152" y="548680"/>
            <a:ext cx="6173288" cy="52565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323528" y="908720"/>
            <a:ext cx="1728216" cy="1938992"/>
          </a:xfrm>
          <a:prstGeom prst="rect">
            <a:avLst/>
          </a:prstGeom>
          <a:noFill/>
        </p:spPr>
        <p:txBody>
          <a:bodyPr wrap="square" rtlCol="0">
            <a:spAutoFit/>
          </a:bodyPr>
          <a:lstStyle/>
          <a:p>
            <a:pPr algn="ctr"/>
            <a:r>
              <a:rPr lang="en-GB" sz="4000" b="1" dirty="0" smtClean="0">
                <a:solidFill>
                  <a:srgbClr val="3760AB"/>
                </a:solidFill>
              </a:rPr>
              <a:t>HMOs in Bath</a:t>
            </a:r>
            <a:endParaRPr lang="en-GB" sz="4000" b="1" dirty="0">
              <a:solidFill>
                <a:srgbClr val="3760AB"/>
              </a:solidFill>
            </a:endParaRPr>
          </a:p>
        </p:txBody>
      </p:sp>
      <p:sp>
        <p:nvSpPr>
          <p:cNvPr id="3" name="Rectangle 2"/>
          <p:cNvSpPr/>
          <p:nvPr/>
        </p:nvSpPr>
        <p:spPr>
          <a:xfrm>
            <a:off x="333328" y="3284984"/>
            <a:ext cx="432048" cy="3600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333328" y="5013176"/>
            <a:ext cx="432048" cy="360040"/>
          </a:xfrm>
          <a:prstGeom prst="rect">
            <a:avLst/>
          </a:prstGeom>
          <a:solidFill>
            <a:srgbClr val="D5C4D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p:cNvSpPr/>
          <p:nvPr/>
        </p:nvSpPr>
        <p:spPr>
          <a:xfrm>
            <a:off x="333328" y="4581128"/>
            <a:ext cx="432048" cy="360040"/>
          </a:xfrm>
          <a:prstGeom prst="rect">
            <a:avLst/>
          </a:prstGeom>
          <a:solidFill>
            <a:srgbClr val="F6AAA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p:cNvSpPr/>
          <p:nvPr/>
        </p:nvSpPr>
        <p:spPr>
          <a:xfrm>
            <a:off x="323528" y="4149080"/>
            <a:ext cx="432048" cy="360040"/>
          </a:xfrm>
          <a:prstGeom prst="rect">
            <a:avLst/>
          </a:prstGeom>
          <a:solidFill>
            <a:srgbClr val="FFD24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p:cNvSpPr/>
          <p:nvPr/>
        </p:nvSpPr>
        <p:spPr>
          <a:xfrm>
            <a:off x="323528" y="3733332"/>
            <a:ext cx="432048" cy="360040"/>
          </a:xfrm>
          <a:prstGeom prst="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p:cNvSpPr txBox="1"/>
          <p:nvPr/>
        </p:nvSpPr>
        <p:spPr>
          <a:xfrm>
            <a:off x="934007" y="3311115"/>
            <a:ext cx="894612" cy="307777"/>
          </a:xfrm>
          <a:prstGeom prst="rect">
            <a:avLst/>
          </a:prstGeom>
          <a:noFill/>
        </p:spPr>
        <p:txBody>
          <a:bodyPr wrap="square" rtlCol="0">
            <a:spAutoFit/>
          </a:bodyPr>
          <a:lstStyle/>
          <a:p>
            <a:r>
              <a:rPr lang="en-GB" sz="1400" dirty="0" smtClean="0"/>
              <a:t>&lt;10%</a:t>
            </a:r>
            <a:endParaRPr lang="en-GB" sz="1400" dirty="0"/>
          </a:p>
        </p:txBody>
      </p:sp>
      <p:sp>
        <p:nvSpPr>
          <p:cNvPr id="10" name="TextBox 9"/>
          <p:cNvSpPr txBox="1"/>
          <p:nvPr/>
        </p:nvSpPr>
        <p:spPr>
          <a:xfrm>
            <a:off x="934007" y="3785595"/>
            <a:ext cx="894612" cy="307777"/>
          </a:xfrm>
          <a:prstGeom prst="rect">
            <a:avLst/>
          </a:prstGeom>
          <a:noFill/>
        </p:spPr>
        <p:txBody>
          <a:bodyPr wrap="square" rtlCol="0">
            <a:spAutoFit/>
          </a:bodyPr>
          <a:lstStyle/>
          <a:p>
            <a:r>
              <a:rPr lang="en-GB" sz="1400" dirty="0" smtClean="0"/>
              <a:t>&lt;15%</a:t>
            </a:r>
            <a:endParaRPr lang="en-GB" sz="1400" dirty="0"/>
          </a:p>
        </p:txBody>
      </p:sp>
      <p:sp>
        <p:nvSpPr>
          <p:cNvPr id="11" name="TextBox 10"/>
          <p:cNvSpPr txBox="1"/>
          <p:nvPr/>
        </p:nvSpPr>
        <p:spPr>
          <a:xfrm>
            <a:off x="950005" y="4149080"/>
            <a:ext cx="894612" cy="307777"/>
          </a:xfrm>
          <a:prstGeom prst="rect">
            <a:avLst/>
          </a:prstGeom>
          <a:noFill/>
        </p:spPr>
        <p:txBody>
          <a:bodyPr wrap="square" rtlCol="0">
            <a:spAutoFit/>
          </a:bodyPr>
          <a:lstStyle/>
          <a:p>
            <a:r>
              <a:rPr lang="en-GB" sz="1400" dirty="0" smtClean="0"/>
              <a:t>&lt;20%</a:t>
            </a:r>
            <a:endParaRPr lang="en-GB" sz="1400" dirty="0"/>
          </a:p>
        </p:txBody>
      </p:sp>
      <p:sp>
        <p:nvSpPr>
          <p:cNvPr id="12" name="TextBox 11"/>
          <p:cNvSpPr txBox="1"/>
          <p:nvPr/>
        </p:nvSpPr>
        <p:spPr>
          <a:xfrm>
            <a:off x="950005" y="4607259"/>
            <a:ext cx="894612" cy="307777"/>
          </a:xfrm>
          <a:prstGeom prst="rect">
            <a:avLst/>
          </a:prstGeom>
          <a:noFill/>
        </p:spPr>
        <p:txBody>
          <a:bodyPr wrap="square" rtlCol="0">
            <a:spAutoFit/>
          </a:bodyPr>
          <a:lstStyle/>
          <a:p>
            <a:r>
              <a:rPr lang="en-GB" sz="1400" dirty="0" smtClean="0"/>
              <a:t>&lt;25%</a:t>
            </a:r>
            <a:endParaRPr lang="en-GB" sz="1400" dirty="0"/>
          </a:p>
        </p:txBody>
      </p:sp>
      <p:sp>
        <p:nvSpPr>
          <p:cNvPr id="13" name="TextBox 12"/>
          <p:cNvSpPr txBox="1"/>
          <p:nvPr/>
        </p:nvSpPr>
        <p:spPr>
          <a:xfrm>
            <a:off x="940423" y="5025803"/>
            <a:ext cx="894612" cy="307777"/>
          </a:xfrm>
          <a:prstGeom prst="rect">
            <a:avLst/>
          </a:prstGeom>
          <a:noFill/>
        </p:spPr>
        <p:txBody>
          <a:bodyPr wrap="square" rtlCol="0">
            <a:spAutoFit/>
          </a:bodyPr>
          <a:lstStyle/>
          <a:p>
            <a:r>
              <a:rPr lang="en-GB" sz="1400" dirty="0" smtClean="0"/>
              <a:t>&gt;25%</a:t>
            </a:r>
            <a:endParaRPr lang="en-GB" sz="1400" dirty="0"/>
          </a:p>
        </p:txBody>
      </p:sp>
    </p:spTree>
    <p:extLst>
      <p:ext uri="{BB962C8B-B14F-4D97-AF65-F5344CB8AC3E}">
        <p14:creationId xmlns:p14="http://schemas.microsoft.com/office/powerpoint/2010/main" val="9644700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4010" y="188640"/>
            <a:ext cx="7608390" cy="864096"/>
          </a:xfrm>
          <a:solidFill>
            <a:schemeClr val="bg1"/>
          </a:solidFill>
        </p:spPr>
        <p:txBody>
          <a:bodyPr>
            <a:noAutofit/>
          </a:bodyPr>
          <a:lstStyle/>
          <a:p>
            <a:r>
              <a:rPr lang="en-GB" sz="3000" b="1" dirty="0" smtClean="0">
                <a:solidFill>
                  <a:schemeClr val="accent1">
                    <a:lumMod val="50000"/>
                  </a:schemeClr>
                </a:solidFill>
                <a:latin typeface="+mn-lt"/>
              </a:rPr>
              <a:t>Updated evidence on growth aspirations</a:t>
            </a:r>
            <a:endParaRPr lang="en-GB" sz="3000" b="1" dirty="0">
              <a:solidFill>
                <a:schemeClr val="accent1">
                  <a:lumMod val="50000"/>
                </a:schemeClr>
              </a:solidFill>
              <a:latin typeface="+mn-lt"/>
            </a:endParaRPr>
          </a:p>
        </p:txBody>
      </p:sp>
      <p:sp>
        <p:nvSpPr>
          <p:cNvPr id="3" name="Content Placeholder 2"/>
          <p:cNvSpPr>
            <a:spLocks noGrp="1"/>
          </p:cNvSpPr>
          <p:nvPr>
            <p:ph idx="1"/>
          </p:nvPr>
        </p:nvSpPr>
        <p:spPr>
          <a:xfrm>
            <a:off x="3092749" y="1641273"/>
            <a:ext cx="5747860" cy="944967"/>
          </a:xfrm>
        </p:spPr>
        <p:txBody>
          <a:bodyPr>
            <a:normAutofit fontScale="70000" lnSpcReduction="20000"/>
          </a:bodyPr>
          <a:lstStyle/>
          <a:p>
            <a:pPr marL="0" indent="0">
              <a:buNone/>
            </a:pPr>
            <a:r>
              <a:rPr lang="en-GB" dirty="0" smtClean="0">
                <a:solidFill>
                  <a:srgbClr val="000066"/>
                </a:solidFill>
              </a:rPr>
              <a:t>5,300 more students </a:t>
            </a:r>
            <a:r>
              <a:rPr lang="en-GB" dirty="0">
                <a:solidFill>
                  <a:srgbClr val="000066"/>
                </a:solidFill>
              </a:rPr>
              <a:t>(2011/12 to </a:t>
            </a:r>
            <a:r>
              <a:rPr lang="en-GB" dirty="0" smtClean="0">
                <a:solidFill>
                  <a:srgbClr val="000066"/>
                </a:solidFill>
              </a:rPr>
              <a:t>2020/21) equates to around </a:t>
            </a:r>
            <a:r>
              <a:rPr lang="en-GB" b="1" dirty="0" smtClean="0">
                <a:solidFill>
                  <a:srgbClr val="000066"/>
                </a:solidFill>
              </a:rPr>
              <a:t>4,700</a:t>
            </a:r>
            <a:r>
              <a:rPr lang="en-GB" dirty="0" smtClean="0">
                <a:solidFill>
                  <a:srgbClr val="000066"/>
                </a:solidFill>
              </a:rPr>
              <a:t> more bed spaces</a:t>
            </a:r>
          </a:p>
        </p:txBody>
      </p:sp>
      <p:pic>
        <p:nvPicPr>
          <p:cNvPr id="2050" name="Picture 2" descr="https://jsis.washington.edu/euc/image/university-of-bath-logo.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4112" y="1554455"/>
            <a:ext cx="2651704" cy="1118604"/>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s://upload.wikimedia.org/wikipedia/commons/thumb/1/18/Bath_Spa_University_logo.svg/2000px-Bath_Spa_University_logo.svg.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04339" y="2780928"/>
            <a:ext cx="1712159" cy="1783648"/>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2"/>
          <p:cNvSpPr txBox="1">
            <a:spLocks/>
          </p:cNvSpPr>
          <p:nvPr/>
        </p:nvSpPr>
        <p:spPr>
          <a:xfrm>
            <a:off x="1259632" y="3501008"/>
            <a:ext cx="5239716" cy="98314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GB" sz="2200" dirty="0">
                <a:solidFill>
                  <a:srgbClr val="335D5F"/>
                </a:solidFill>
              </a:rPr>
              <a:t>4,500 </a:t>
            </a:r>
            <a:r>
              <a:rPr lang="en-GB" sz="2200" dirty="0" smtClean="0">
                <a:solidFill>
                  <a:srgbClr val="335D5F"/>
                </a:solidFill>
              </a:rPr>
              <a:t>more FTEs (</a:t>
            </a:r>
            <a:r>
              <a:rPr lang="en-GB" sz="2200" dirty="0">
                <a:solidFill>
                  <a:srgbClr val="335D5F"/>
                </a:solidFill>
              </a:rPr>
              <a:t>2011/12 to </a:t>
            </a:r>
            <a:r>
              <a:rPr lang="en-GB" sz="2200" dirty="0" smtClean="0">
                <a:solidFill>
                  <a:srgbClr val="335D5F"/>
                </a:solidFill>
              </a:rPr>
              <a:t>2020/21) equates to around </a:t>
            </a:r>
            <a:r>
              <a:rPr lang="en-GB" sz="2200" b="1" dirty="0" smtClean="0">
                <a:solidFill>
                  <a:srgbClr val="335D5F"/>
                </a:solidFill>
              </a:rPr>
              <a:t>3,800 </a:t>
            </a:r>
            <a:r>
              <a:rPr lang="en-GB" sz="2200" dirty="0" smtClean="0">
                <a:solidFill>
                  <a:srgbClr val="335D5F"/>
                </a:solidFill>
              </a:rPr>
              <a:t>more bedspaces</a:t>
            </a:r>
            <a:endParaRPr lang="en-GB" sz="2200" dirty="0">
              <a:solidFill>
                <a:srgbClr val="335D5F"/>
              </a:solidFill>
            </a:endParaRPr>
          </a:p>
        </p:txBody>
      </p:sp>
      <p:sp>
        <p:nvSpPr>
          <p:cNvPr id="5" name="Rectangle 4"/>
          <p:cNvSpPr/>
          <p:nvPr/>
        </p:nvSpPr>
        <p:spPr>
          <a:xfrm>
            <a:off x="683568" y="5013176"/>
            <a:ext cx="8157041" cy="461665"/>
          </a:xfrm>
          <a:prstGeom prst="rect">
            <a:avLst/>
          </a:prstGeom>
          <a:solidFill>
            <a:schemeClr val="bg1"/>
          </a:solidFill>
        </p:spPr>
        <p:txBody>
          <a:bodyPr wrap="none">
            <a:spAutoFit/>
          </a:bodyPr>
          <a:lstStyle/>
          <a:p>
            <a:r>
              <a:rPr lang="en-GB" sz="2400" b="1" dirty="0" smtClean="0">
                <a:solidFill>
                  <a:schemeClr val="accent6">
                    <a:lumMod val="50000"/>
                  </a:schemeClr>
                </a:solidFill>
              </a:rPr>
              <a:t>Combined Picture: 8,500 more bedspaces 2011 – 2021 </a:t>
            </a:r>
            <a:endParaRPr lang="en-GB" sz="2400" b="1" dirty="0">
              <a:solidFill>
                <a:schemeClr val="accent6">
                  <a:lumMod val="50000"/>
                </a:schemeClr>
              </a:solidFill>
            </a:endParaRPr>
          </a:p>
        </p:txBody>
      </p:sp>
    </p:spTree>
    <p:extLst>
      <p:ext uri="{BB962C8B-B14F-4D97-AF65-F5344CB8AC3E}">
        <p14:creationId xmlns:p14="http://schemas.microsoft.com/office/powerpoint/2010/main" val="21858564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2204864"/>
            <a:ext cx="7886700" cy="1325563"/>
          </a:xfrm>
          <a:solidFill>
            <a:schemeClr val="accent1">
              <a:lumMod val="75000"/>
            </a:schemeClr>
          </a:solidFill>
        </p:spPr>
        <p:txBody>
          <a:bodyPr/>
          <a:lstStyle/>
          <a:p>
            <a:pPr algn="ctr"/>
            <a:r>
              <a:rPr lang="en-GB" b="1" dirty="0" smtClean="0">
                <a:solidFill>
                  <a:schemeClr val="bg1"/>
                </a:solidFill>
              </a:rPr>
              <a:t>SUPPLY OF STUDENT ACCOMMODATION</a:t>
            </a:r>
            <a:endParaRPr lang="en-GB" b="1" dirty="0">
              <a:solidFill>
                <a:schemeClr val="bg1"/>
              </a:solidFill>
            </a:endParaRPr>
          </a:p>
        </p:txBody>
      </p:sp>
    </p:spTree>
    <p:extLst>
      <p:ext uri="{BB962C8B-B14F-4D97-AF65-F5344CB8AC3E}">
        <p14:creationId xmlns:p14="http://schemas.microsoft.com/office/powerpoint/2010/main" val="5237682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188640"/>
            <a:ext cx="8209160" cy="1080120"/>
          </a:xfrm>
          <a:solidFill>
            <a:schemeClr val="bg1"/>
          </a:solidFill>
        </p:spPr>
        <p:txBody>
          <a:bodyPr/>
          <a:lstStyle/>
          <a:p>
            <a:r>
              <a:rPr lang="en-GB" b="1" dirty="0" smtClean="0">
                <a:solidFill>
                  <a:schemeClr val="accent1">
                    <a:lumMod val="50000"/>
                  </a:schemeClr>
                </a:solidFill>
                <a:latin typeface="+mn-lt"/>
              </a:rPr>
              <a:t>Supply of student accommodation</a:t>
            </a:r>
            <a:endParaRPr lang="en-GB" b="1" dirty="0">
              <a:solidFill>
                <a:schemeClr val="accent1">
                  <a:lumMod val="50000"/>
                </a:schemeClr>
              </a:solidFill>
              <a:latin typeface="+mn-lt"/>
            </a:endParaRPr>
          </a:p>
        </p:txBody>
      </p:sp>
      <p:sp>
        <p:nvSpPr>
          <p:cNvPr id="3" name="Content Placeholder 2"/>
          <p:cNvSpPr>
            <a:spLocks noGrp="1"/>
          </p:cNvSpPr>
          <p:nvPr>
            <p:ph idx="1"/>
          </p:nvPr>
        </p:nvSpPr>
        <p:spPr>
          <a:xfrm>
            <a:off x="683568" y="1268760"/>
            <a:ext cx="7886700" cy="4351338"/>
          </a:xfrm>
        </p:spPr>
        <p:txBody>
          <a:bodyPr/>
          <a:lstStyle/>
          <a:p>
            <a:r>
              <a:rPr lang="en-GB" sz="2400" dirty="0"/>
              <a:t>N</a:t>
            </a:r>
            <a:r>
              <a:rPr lang="en-GB" sz="2400" dirty="0" smtClean="0"/>
              <a:t>ew supply (on and off-campus) that has been built since 2011, is under construction, outstanding permissions and campus capacity = 3,569 (1,985 UoB and 1,585 for BSU) </a:t>
            </a:r>
          </a:p>
          <a:p>
            <a:r>
              <a:rPr lang="en-GB" sz="2400" dirty="0"/>
              <a:t>R</a:t>
            </a:r>
            <a:r>
              <a:rPr lang="en-GB" sz="2400" dirty="0" smtClean="0"/>
              <a:t>esidual need of around 4,900 bedrooms (around 2,700 for UoB and 2,300 for BSU)</a:t>
            </a:r>
          </a:p>
          <a:p>
            <a:r>
              <a:rPr lang="en-GB" sz="2400" dirty="0" smtClean="0"/>
              <a:t>Growth to 2029</a:t>
            </a:r>
            <a:r>
              <a:rPr lang="en-GB" sz="2400" dirty="0"/>
              <a:t>?</a:t>
            </a:r>
          </a:p>
        </p:txBody>
      </p:sp>
      <p:pic>
        <p:nvPicPr>
          <p:cNvPr id="4" name="Picture 2" descr="http://bathspavenues.com/wp-content/uploads/2015/07/cgi_two.jpg"/>
          <p:cNvPicPr>
            <a:picLocks noChangeAspect="1" noChangeArrowheads="1"/>
          </p:cNvPicPr>
          <p:nvPr/>
        </p:nvPicPr>
        <p:blipFill rotWithShape="1">
          <a:blip r:embed="rId3">
            <a:extLst>
              <a:ext uri="{28A0092B-C50C-407E-A947-70E740481C1C}">
                <a14:useLocalDpi xmlns:a14="http://schemas.microsoft.com/office/drawing/2010/main" val="0"/>
              </a:ext>
            </a:extLst>
          </a:blip>
          <a:srcRect l="1534" t="26862"/>
          <a:stretch/>
        </p:blipFill>
        <p:spPr bwMode="auto">
          <a:xfrm>
            <a:off x="3925614" y="3795545"/>
            <a:ext cx="4806906" cy="22977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12347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2900" t="22578" r="17900" b="18222"/>
          <a:stretch/>
        </p:blipFill>
        <p:spPr bwMode="auto">
          <a:xfrm>
            <a:off x="755576" y="807720"/>
            <a:ext cx="7920880" cy="4925536"/>
          </a:xfrm>
          <a:prstGeom prst="rect">
            <a:avLst/>
          </a:prstGeom>
          <a:solidFill>
            <a:schemeClr val="bg1"/>
          </a:solidFill>
          <a:ln>
            <a:noFill/>
          </a:ln>
        </p:spPr>
      </p:pic>
      <p:pic>
        <p:nvPicPr>
          <p:cNvPr id="102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24800" t="74311" r="62200" b="8267"/>
          <a:stretch/>
        </p:blipFill>
        <p:spPr bwMode="auto">
          <a:xfrm>
            <a:off x="971600" y="3933055"/>
            <a:ext cx="1872208" cy="1800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6372200" y="346055"/>
            <a:ext cx="2492990" cy="923330"/>
          </a:xfrm>
          <a:prstGeom prst="rect">
            <a:avLst/>
          </a:prstGeom>
          <a:solidFill>
            <a:schemeClr val="bg1"/>
          </a:solidFill>
        </p:spPr>
        <p:txBody>
          <a:bodyPr wrap="none">
            <a:spAutoFit/>
          </a:bodyPr>
          <a:lstStyle/>
          <a:p>
            <a:r>
              <a:rPr lang="en-GB" sz="5400" b="1" dirty="0">
                <a:solidFill>
                  <a:schemeClr val="accent1">
                    <a:lumMod val="50000"/>
                  </a:schemeClr>
                </a:solidFill>
              </a:rPr>
              <a:t>Supply</a:t>
            </a:r>
            <a:endParaRPr lang="en-GB" sz="2400" dirty="0"/>
          </a:p>
        </p:txBody>
      </p:sp>
    </p:spTree>
    <p:extLst>
      <p:ext uri="{BB962C8B-B14F-4D97-AF65-F5344CB8AC3E}">
        <p14:creationId xmlns:p14="http://schemas.microsoft.com/office/powerpoint/2010/main" val="3650901916"/>
      </p:ext>
    </p:extLst>
  </p:cSld>
  <p:clrMapOvr>
    <a:masterClrMapping/>
  </p:clrMapOvr>
</p:sld>
</file>

<file path=ppt/theme/theme1.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Them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 Them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 Them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 Them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 Them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 Them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 Them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 Them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60ED4F3DC1920C46B544544EF29D9EB8" ma:contentTypeVersion="2" ma:contentTypeDescription="Create a new document." ma:contentTypeScope="" ma:versionID="e93fa40bea90d9aaebbbb8989028b3e2">
  <xsd:schema xmlns:xsd="http://www.w3.org/2001/XMLSchema" xmlns:p="http://schemas.microsoft.com/office/2006/metadata/properties" xmlns:ns1="http://schemas.microsoft.com/sharepoint/v3" targetNamespace="http://schemas.microsoft.com/office/2006/metadata/properties" ma:root="true" ma:fieldsID="611baf54edb4538ed5a2ecd489b16dba" ns1:_="">
    <xsd:import namespace="http://schemas.microsoft.com/sharepoint/v3"/>
    <xsd:element name="properties">
      <xsd:complexType>
        <xsd:sequence>
          <xsd:element name="documentManagement">
            <xsd:complexType>
              <xsd:all>
                <xsd:element ref="ns1:ImageWidth" minOccurs="0"/>
                <xsd:element ref="ns1:ImageHeight" minOccurs="0"/>
                <xsd:element ref="ns1:PublishingStartDate" minOccurs="0"/>
                <xsd:element ref="ns1:PublishingExpirationDate" minOccurs="0"/>
              </xsd:all>
            </xsd:complexType>
          </xsd:element>
        </xsd:sequence>
      </xsd:complexType>
    </xsd:element>
  </xsd:schema>
  <xsd:schema xmlns:xsd="http://www.w3.org/2001/XMLSchema" xmlns:dms="http://schemas.microsoft.com/office/2006/documentManagement/types" targetNamespace="http://schemas.microsoft.com/sharepoint/v3" elementFormDefault="qualified">
    <xsd:import namespace="http://schemas.microsoft.com/office/2006/documentManagement/types"/>
    <xsd:element name="ImageWidth" ma:index="9" nillable="true" ma:displayName="Picture Width" ma:internalName="ImageWidth" ma:readOnly="true">
      <xsd:simpleType>
        <xsd:restriction base="dms:Unknown"/>
      </xsd:simpleType>
    </xsd:element>
    <xsd:element name="ImageHeight" ma:index="10" nillable="true" ma:displayName="Picture Height" ma:internalName="ImageHeight" ma:readOnly="true">
      <xsd:simpleType>
        <xsd:restriction base="dms:Unknown"/>
      </xsd:simpleType>
    </xsd:element>
    <xsd:element name="PublishingStartDate" ma:index="12" nillable="true" ma:displayName="Scheduling Start Date" ma:description="" ma:internalName="PublishingStartDate">
      <xsd:simpleType>
        <xsd:restriction base="dms:Unknown"/>
      </xsd:simpleType>
    </xsd:element>
    <xsd:element name="PublishingExpirationDate" ma:index="13" nillable="true" ma:displayName="Scheduling End Date" ma:description="" ma:internalName="PublishingExpirationDat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3.xml><?xml version="1.0" encoding="utf-8"?>
<LongProperties xmlns="http://schemas.microsoft.com/office/2006/metadata/longProperties"/>
</file>

<file path=customXml/item4.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Props1.xml><?xml version="1.0" encoding="utf-8"?>
<ds:datastoreItem xmlns:ds="http://schemas.openxmlformats.org/officeDocument/2006/customXml" ds:itemID="{28EEA8F7-5A6D-4407-98B2-88ECA1E68F29}">
  <ds:schemaRefs>
    <ds:schemaRef ds:uri="http://schemas.microsoft.com/sharepoint/v3/contenttype/forms"/>
  </ds:schemaRefs>
</ds:datastoreItem>
</file>

<file path=customXml/itemProps2.xml><?xml version="1.0" encoding="utf-8"?>
<ds:datastoreItem xmlns:ds="http://schemas.openxmlformats.org/officeDocument/2006/customXml" ds:itemID="{02B9D31B-49AB-460C-AE23-FAF1ABFFD3B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http://schemas.microsoft.com/office/2006/documentManagement/typ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customXml/itemProps3.xml><?xml version="1.0" encoding="utf-8"?>
<ds:datastoreItem xmlns:ds="http://schemas.openxmlformats.org/officeDocument/2006/customXml" ds:itemID="{A4189419-2DFF-4B03-AF50-54D4C568028E}">
  <ds:schemaRefs>
    <ds:schemaRef ds:uri="http://schemas.microsoft.com/office/2006/metadata/longProperties"/>
  </ds:schemaRefs>
</ds:datastoreItem>
</file>

<file path=customXml/itemProps4.xml><?xml version="1.0" encoding="utf-8"?>
<ds:datastoreItem xmlns:ds="http://schemas.openxmlformats.org/officeDocument/2006/customXml" ds:itemID="{991A9519-9710-454E-A1A3-91A2A09F1DCA}">
  <ds:schemaRefs>
    <ds:schemaRef ds:uri="http://schemas.microsoft.com/office/2006/documentManagement/types"/>
    <ds:schemaRef ds:uri="http://purl.org/dc/elements/1.1/"/>
    <ds:schemaRef ds:uri="http://schemas.microsoft.com/office/2006/metadata/properties"/>
    <ds:schemaRef ds:uri="http://www.w3.org/XML/1998/namespace"/>
    <ds:schemaRef ds:uri="http://purl.org/dc/terms/"/>
    <ds:schemaRef ds:uri="http://schemas.openxmlformats.org/package/2006/metadata/core-properties"/>
    <ds:schemaRef ds:uri="http://schemas.microsoft.com/sharepoint/v3"/>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
  <TotalTime>3414</TotalTime>
  <Words>1310</Words>
  <Application>Microsoft Office PowerPoint</Application>
  <PresentationFormat>On-screen Show (4:3)</PresentationFormat>
  <Paragraphs>135</Paragraphs>
  <Slides>21</Slides>
  <Notes>13</Notes>
  <HiddenSlides>0</HiddenSlides>
  <MMClips>0</MMClips>
  <ScaleCrop>false</ScaleCrop>
  <HeadingPairs>
    <vt:vector size="4" baseType="variant">
      <vt:variant>
        <vt:lpstr>Theme</vt:lpstr>
      </vt:variant>
      <vt:variant>
        <vt:i4>1</vt:i4>
      </vt:variant>
      <vt:variant>
        <vt:lpstr>Slide Titles</vt:lpstr>
      </vt:variant>
      <vt:variant>
        <vt:i4>21</vt:i4>
      </vt:variant>
    </vt:vector>
  </HeadingPairs>
  <TitlesOfParts>
    <vt:vector size="22" baseType="lpstr">
      <vt:lpstr>Office Theme</vt:lpstr>
      <vt:lpstr> Student Accommodation  in Bath -The B&amp;NES Placemaking Plan-</vt:lpstr>
      <vt:lpstr>PowerPoint Presentation</vt:lpstr>
      <vt:lpstr>THE EVIDENCE</vt:lpstr>
      <vt:lpstr>The current approach</vt:lpstr>
      <vt:lpstr>PowerPoint Presentation</vt:lpstr>
      <vt:lpstr>Updated evidence on growth aspirations</vt:lpstr>
      <vt:lpstr>SUPPLY OF STUDENT ACCOMMODATION</vt:lpstr>
      <vt:lpstr>Supply of student accommodation</vt:lpstr>
      <vt:lpstr>PowerPoint Presentation</vt:lpstr>
      <vt:lpstr>Other land-use demands in Bath</vt:lpstr>
      <vt:lpstr> Bath – a World Heritage site </vt:lpstr>
      <vt:lpstr>THE STRATEGY</vt:lpstr>
      <vt:lpstr>The proposed approach</vt:lpstr>
      <vt:lpstr>Examination – is the plan sound?</vt:lpstr>
      <vt:lpstr>Council’s corporate aspirations</vt:lpstr>
      <vt:lpstr>The strategy in the Placemaking Plan</vt:lpstr>
      <vt:lpstr>Key elements</vt:lpstr>
      <vt:lpstr>Policy B5: Strategic policy for universities &amp; private colleges</vt:lpstr>
      <vt:lpstr>On-Campus development</vt:lpstr>
      <vt:lpstr>Next steps</vt:lpstr>
      <vt:lpstr>Background </vt:lpstr>
    </vt:vector>
  </TitlesOfParts>
  <Company>B&amp;NES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3f2219f8d7b04881b5ade425dc6b51dbPowerpointtemplate.ppt</dc:title>
  <dc:creator>Sam Platt</dc:creator>
  <cp:lastModifiedBy>Simon de Beer</cp:lastModifiedBy>
  <cp:revision>275</cp:revision>
  <cp:lastPrinted>2013-04-04T17:58:36Z</cp:lastPrinted>
  <dcterms:created xsi:type="dcterms:W3CDTF">2005-08-25T08:05:26Z</dcterms:created>
  <dcterms:modified xsi:type="dcterms:W3CDTF">2016-01-21T08:18:26Z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display_urn:schemas-microsoft-com:office:office#Editor">
    <vt:lpwstr>Sam Platt</vt:lpwstr>
  </property>
  <property fmtid="{D5CDD505-2E9C-101B-9397-08002B2CF9AE}" pid="3" name="display_urn:schemas-microsoft-com:office:office#Author">
    <vt:lpwstr>James Daly</vt:lpwstr>
  </property>
</Properties>
</file>