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0"/>
  </p:notesMasterIdLst>
  <p:sldIdLst>
    <p:sldId id="264" r:id="rId2"/>
    <p:sldId id="279" r:id="rId3"/>
    <p:sldId id="266" r:id="rId4"/>
    <p:sldId id="271" r:id="rId5"/>
    <p:sldId id="272" r:id="rId6"/>
    <p:sldId id="304" r:id="rId7"/>
    <p:sldId id="306" r:id="rId8"/>
    <p:sldId id="309" r:id="rId9"/>
    <p:sldId id="262" r:id="rId10"/>
    <p:sldId id="258" r:id="rId11"/>
    <p:sldId id="299" r:id="rId12"/>
    <p:sldId id="280" r:id="rId13"/>
    <p:sldId id="283" r:id="rId14"/>
    <p:sldId id="284" r:id="rId15"/>
    <p:sldId id="285" r:id="rId16"/>
    <p:sldId id="287" r:id="rId17"/>
    <p:sldId id="291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12665-BC56-D940-A271-A704970F26A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D310-157C-FF47-8455-2F08A6AEA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EAAB-4C47-4D7D-9643-505DA08A6A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7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as collaborators not consumers</a:t>
            </a:r>
          </a:p>
          <a:p>
            <a:r>
              <a:rPr lang="en-US" dirty="0" smtClean="0"/>
              <a:t>participation</a:t>
            </a:r>
            <a:r>
              <a:rPr lang="en-US" baseline="0" dirty="0" smtClean="0"/>
              <a:t> is key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6C6F-A910-2E4A-B872-F0A2AFDF5E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65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D5C4B-9EDA-46F9-A213-F3B611B47BD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5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8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2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3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0883-A8FD-43B2-9E59-F8F9F3DB062A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E7E1-423D-464F-A86B-47685E5E3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hildfriendlycity.wordpres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tiff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25689" cy="792088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4000" b="1" dirty="0" smtClean="0"/>
              <a:t>Bath and North East Somerset as a </a:t>
            </a:r>
            <a:br>
              <a:rPr lang="en-GB" sz="4000" b="1" dirty="0" smtClean="0"/>
            </a:br>
            <a:r>
              <a:rPr lang="en-GB" sz="4000" b="1" dirty="0" smtClean="0"/>
              <a:t>Child Friendly City and Community 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500360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  </a:t>
            </a:r>
          </a:p>
          <a:p>
            <a:r>
              <a:rPr lang="en-GB" sz="2400" b="1" i="1" dirty="0" smtClean="0"/>
              <a:t>  </a:t>
            </a:r>
          </a:p>
          <a:p>
            <a:r>
              <a:rPr lang="en-GB" sz="2400" b="1" i="1" dirty="0" smtClean="0"/>
              <a:t>   Children </a:t>
            </a:r>
            <a:r>
              <a:rPr lang="en-GB" sz="2400" b="1" i="1" dirty="0"/>
              <a:t>shape our cities, and our cities shape our </a:t>
            </a:r>
            <a:r>
              <a:rPr lang="en-GB" sz="2400" b="1" i="1" dirty="0" smtClean="0"/>
              <a:t>children</a:t>
            </a:r>
          </a:p>
          <a:p>
            <a:pPr algn="ctr"/>
            <a:r>
              <a:rPr lang="en-GB" sz="2400" b="1" i="1" dirty="0" smtClean="0"/>
              <a:t>Children </a:t>
            </a:r>
            <a:r>
              <a:rPr lang="en-GB" sz="2400" b="1" i="1" dirty="0"/>
              <a:t>are the </a:t>
            </a:r>
            <a:r>
              <a:rPr lang="en-GB" sz="2400" b="1" i="1" dirty="0" smtClean="0"/>
              <a:t>future</a:t>
            </a:r>
            <a:endParaRPr lang="en-GB" sz="2400" b="1" i="1" dirty="0"/>
          </a:p>
        </p:txBody>
      </p:sp>
      <p:pic>
        <p:nvPicPr>
          <p:cNvPr id="14" name="Picture 24" descr="http://www.unicef-irc.org/publications/cover/cfc-framework-eng-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520280" cy="26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602769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The Story So Far</a:t>
            </a:r>
          </a:p>
        </p:txBody>
      </p:sp>
    </p:spTree>
    <p:extLst>
      <p:ext uri="{BB962C8B-B14F-4D97-AF65-F5344CB8AC3E}">
        <p14:creationId xmlns:p14="http://schemas.microsoft.com/office/powerpoint/2010/main" val="3438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6"/>
          </a:xfrm>
        </p:spPr>
        <p:txBody>
          <a:bodyPr/>
          <a:lstStyle/>
          <a:p>
            <a:pPr algn="ctr"/>
            <a:r>
              <a:rPr lang="en-GB" b="1" dirty="0" smtClean="0"/>
              <a:t>Our Action Plan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344816" cy="496855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GB" sz="3100" dirty="0" smtClean="0"/>
              <a:t>Produce a C&amp;YP-led B&amp;NES Child Friendly Community (BCFC) Manifesto</a:t>
            </a:r>
          </a:p>
          <a:p>
            <a:pPr algn="l">
              <a:lnSpc>
                <a:spcPct val="150000"/>
              </a:lnSpc>
            </a:pPr>
            <a:r>
              <a:rPr lang="en-GB" sz="3100" dirty="0" smtClean="0"/>
              <a:t>Secure two-year funding for a BCFC Project </a:t>
            </a:r>
          </a:p>
          <a:p>
            <a:pPr algn="l">
              <a:lnSpc>
                <a:spcPct val="150000"/>
              </a:lnSpc>
            </a:pPr>
            <a:r>
              <a:rPr lang="en-GB" sz="3100" dirty="0" smtClean="0"/>
              <a:t>Co-ordinator to deliver the Manifesto and UNICEF CFC Child Rights status</a:t>
            </a:r>
          </a:p>
          <a:p>
            <a:pPr algn="l">
              <a:lnSpc>
                <a:spcPct val="150000"/>
              </a:lnSpc>
            </a:pPr>
            <a:r>
              <a:rPr lang="en-GB" sz="3100" dirty="0" smtClean="0"/>
              <a:t>Include </a:t>
            </a:r>
            <a:r>
              <a:rPr lang="en-GB" sz="3100" dirty="0"/>
              <a:t>C&amp;YP from across B&amp;NES, to include: primary, secondary, In Care, Young Carers, SEN and those disengaged from education or with chronic health needs</a:t>
            </a:r>
          </a:p>
          <a:p>
            <a:pPr algn="l"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926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Visit our blog for more examples of work undertaken by members of the steering group</a:t>
            </a:r>
          </a:p>
          <a:p>
            <a:pPr algn="ctr"/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childfriendlycity.wordpress.com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Content Placeholder 3" descr="IMG_091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b="13336"/>
          <a:stretch/>
        </p:blipFill>
        <p:spPr>
          <a:xfrm>
            <a:off x="2956816" y="2996952"/>
            <a:ext cx="3096344" cy="22322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2249"/>
            <a:ext cx="2232247" cy="22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1729"/>
            <a:ext cx="2026216" cy="2237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17232"/>
            <a:ext cx="93689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Children and young people </a:t>
            </a:r>
            <a:r>
              <a:rPr lang="en-GB" sz="2000" b="1" i="1" dirty="0" smtClean="0"/>
              <a:t>are </a:t>
            </a:r>
            <a:r>
              <a:rPr lang="en-GB" sz="2000" b="1" i="1" dirty="0"/>
              <a:t>responsible, active and model </a:t>
            </a:r>
            <a:r>
              <a:rPr lang="en-GB" sz="2000" b="1" i="1" dirty="0" smtClean="0"/>
              <a:t>citizens</a:t>
            </a:r>
            <a:endParaRPr lang="en-GB" sz="2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69412" cy="701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5085183"/>
            <a:ext cx="6408712" cy="162877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latin typeface="+mj-lt"/>
              </a:rPr>
              <a:t>CHILD RIGHTS PARTNERS</a:t>
            </a:r>
          </a:p>
          <a:p>
            <a:r>
              <a:rPr lang="en-GB" sz="3000" dirty="0" smtClean="0">
                <a:latin typeface="+mj-lt"/>
              </a:rPr>
              <a:t>Putting children’s rights at the heart of public services </a:t>
            </a:r>
            <a:endParaRPr lang="en-GB" sz="3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134119"/>
            <a:ext cx="1917571" cy="15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539750" y="2963863"/>
            <a:ext cx="8229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316" name="TextBox 23"/>
          <p:cNvSpPr txBox="1">
            <a:spLocks noChangeArrowheads="1"/>
          </p:cNvSpPr>
          <p:nvPr/>
        </p:nvSpPr>
        <p:spPr bwMode="auto">
          <a:xfrm>
            <a:off x="251520" y="457508"/>
            <a:ext cx="8440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AEEF"/>
                </a:solidFill>
                <a:latin typeface="+mj-lt"/>
                <a:ea typeface="Verdana" pitchFamily="34" charset="0"/>
                <a:cs typeface="Verdana" pitchFamily="34" charset="0"/>
              </a:rPr>
              <a:t>UNICEF MANDATE</a:t>
            </a:r>
            <a:endParaRPr lang="en-GB" altLang="en-US" sz="2800" b="1" dirty="0">
              <a:solidFill>
                <a:srgbClr val="00AEEF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71663" y="2314575"/>
            <a:ext cx="4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827584" y="2564481"/>
            <a:ext cx="4912219" cy="38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39750" y="2499148"/>
            <a:ext cx="7848674" cy="42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9C95"/>
              </a:buClr>
              <a:buNone/>
            </a:pPr>
            <a:r>
              <a:rPr lang="en-GB" altLang="en-US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Convention on the Rights of the Child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26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US" sz="14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US" sz="2800" i="1" dirty="0" smtClean="0">
                <a:latin typeface="+mn-lt"/>
              </a:rPr>
              <a:t>“</a:t>
            </a:r>
            <a:r>
              <a:rPr lang="en-US" sz="2800" i="1" dirty="0">
                <a:latin typeface="+mn-lt"/>
              </a:rPr>
              <a:t>Realizing the rights of every child, especially the most disadvantaged</a:t>
            </a:r>
            <a:r>
              <a:rPr lang="en-US" sz="2800" i="1" dirty="0" smtClean="0">
                <a:latin typeface="+mn-lt"/>
              </a:rPr>
              <a:t>”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28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i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11" y="335507"/>
            <a:ext cx="2344146" cy="19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3"/>
          <p:cNvSpPr txBox="1">
            <a:spLocks noChangeArrowheads="1"/>
          </p:cNvSpPr>
          <p:nvPr/>
        </p:nvSpPr>
        <p:spPr bwMode="auto">
          <a:xfrm>
            <a:off x="328612" y="485775"/>
            <a:ext cx="805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AEEF"/>
                </a:solidFill>
                <a:latin typeface="+mj-lt"/>
                <a:ea typeface="Verdana" pitchFamily="34" charset="0"/>
                <a:cs typeface="Verdana" pitchFamily="34" charset="0"/>
              </a:rPr>
              <a:t>CRP &amp; CHILD FRIENDLY CITIES</a:t>
            </a:r>
            <a:endParaRPr lang="en-GB" altLang="en-US" sz="2800" b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71663" y="2314575"/>
            <a:ext cx="4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39874" y="1844824"/>
            <a:ext cx="7992566" cy="25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28612" y="1484784"/>
            <a:ext cx="82038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 Friendly Cities (CFC)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lobal Unicef programme (over </a:t>
            </a: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 countries)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Partnership between Unicef &amp; cities/municipalities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+mn-lt"/>
              </a:rPr>
              <a:t>Embedding children’s rights </a:t>
            </a:r>
            <a:r>
              <a:rPr lang="en-GB" altLang="en-US" sz="2400" dirty="0">
                <a:latin typeface="+mn-lt"/>
              </a:rPr>
              <a:t>in policies, laws, </a:t>
            </a:r>
            <a:r>
              <a:rPr lang="en-GB" altLang="en-US" sz="2400" dirty="0" smtClean="0">
                <a:latin typeface="+mn-lt"/>
              </a:rPr>
              <a:t>programme and </a:t>
            </a:r>
            <a:r>
              <a:rPr lang="en-GB" altLang="en-US" sz="2400" dirty="0">
                <a:latin typeface="+mn-lt"/>
              </a:rPr>
              <a:t>budgets. </a:t>
            </a:r>
            <a:endParaRPr lang="en-GB" altLang="en-US" sz="2400" dirty="0" smtClean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30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400" b="1" dirty="0" smtClean="0">
                <a:latin typeface="+mn-lt"/>
              </a:rPr>
              <a:t>CFC pilot &amp; evaluation in the UK: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+mn-lt"/>
              </a:rPr>
              <a:t>Need for a greater focus on outcomes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+mn-lt"/>
              </a:rPr>
              <a:t>Need for more robust evidence base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latin typeface="+mn-lt"/>
              </a:rPr>
              <a:t>Need for context specific approaches &amp; solutions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3000" dirty="0" smtClean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8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800" b="1" dirty="0" smtClean="0">
                <a:solidFill>
                  <a:srgbClr val="00AEEF"/>
                </a:solidFill>
                <a:latin typeface="+mn-lt"/>
              </a:rPr>
              <a:t>Child Rights Partners </a:t>
            </a:r>
            <a:endParaRPr lang="en-GB" altLang="en-US" sz="2800" b="1" dirty="0">
              <a:solidFill>
                <a:srgbClr val="00AEEF"/>
              </a:solidFill>
              <a:latin typeface="+mn-lt"/>
            </a:endParaRPr>
          </a:p>
        </p:txBody>
      </p:sp>
      <p:pic>
        <p:nvPicPr>
          <p:cNvPr id="1026" name="Picture 2" descr="C:\Users\karolinak\Desktop\CRP lockup-linear-85cy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829" y="5733256"/>
            <a:ext cx="4441970" cy="10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267744" y="3646583"/>
            <a:ext cx="477250" cy="360040"/>
          </a:xfrm>
          <a:prstGeom prst="downArrow">
            <a:avLst/>
          </a:prstGeom>
          <a:solidFill>
            <a:srgbClr val="A69C95"/>
          </a:solidFill>
          <a:ln>
            <a:solidFill>
              <a:srgbClr val="A69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339752" y="5661248"/>
            <a:ext cx="477250" cy="360040"/>
          </a:xfrm>
          <a:prstGeom prst="downArrow">
            <a:avLst/>
          </a:prstGeom>
          <a:solidFill>
            <a:srgbClr val="A69C95"/>
          </a:solidFill>
          <a:ln>
            <a:solidFill>
              <a:srgbClr val="A69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3"/>
          <p:cNvSpPr txBox="1">
            <a:spLocks noChangeArrowheads="1"/>
          </p:cNvSpPr>
          <p:nvPr/>
        </p:nvSpPr>
        <p:spPr bwMode="auto">
          <a:xfrm>
            <a:off x="328612" y="485775"/>
            <a:ext cx="805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AEEF"/>
                </a:solidFill>
                <a:latin typeface="+mj-lt"/>
                <a:ea typeface="Verdana" pitchFamily="34" charset="0"/>
                <a:cs typeface="Verdana" pitchFamily="34" charset="0"/>
              </a:rPr>
              <a:t>ABOUT CHILD RIGHTS PARTNERS</a:t>
            </a:r>
            <a:endParaRPr lang="en-GB" altLang="en-US" sz="2800" b="1" dirty="0">
              <a:solidFill>
                <a:srgbClr val="00AEEF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71663" y="2314575"/>
            <a:ext cx="4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35677" y="2420888"/>
            <a:ext cx="4752206" cy="25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 </a:t>
            </a: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Rights Partners brings together </a:t>
            </a:r>
            <a:r>
              <a:rPr lang="en-GB" altLang="en-US" sz="2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Unicef</a:t>
            </a: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UK and local government to put children’s rights at the heart of </a:t>
            </a: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public services </a:t>
            </a: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ensure all </a:t>
            </a:r>
            <a:r>
              <a:rPr lang="en-GB" altLang="en-US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children </a:t>
            </a:r>
            <a:r>
              <a:rPr lang="en-GB" alt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have the same opportunity to flourish. 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10" y="2426207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79512" y="260648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AEEF"/>
                </a:solidFill>
                <a:latin typeface="+mj-lt"/>
                <a:ea typeface="Verdana" pitchFamily="34" charset="0"/>
                <a:cs typeface="Verdana" pitchFamily="34" charset="0"/>
              </a:rPr>
              <a:t>HOW UNICEF WORKS WITH LAs:</a:t>
            </a:r>
            <a:endParaRPr lang="en-GB" altLang="en-US" sz="2800" b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80728"/>
            <a:ext cx="925252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67544" y="1628800"/>
            <a:ext cx="81369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2800" b="1" dirty="0" smtClean="0">
                <a:solidFill>
                  <a:srgbClr val="F7941D"/>
                </a:solidFill>
                <a:latin typeface="+mn-lt"/>
              </a:rPr>
              <a:t>Approach, methods and </a:t>
            </a:r>
            <a:r>
              <a:rPr lang="en-GB" sz="2800" b="1" dirty="0">
                <a:solidFill>
                  <a:srgbClr val="F7941D"/>
                </a:solidFill>
                <a:latin typeface="+mn-lt"/>
              </a:rPr>
              <a:t>t</a:t>
            </a:r>
            <a:r>
              <a:rPr lang="en-GB" sz="2800" b="1" dirty="0" smtClean="0">
                <a:solidFill>
                  <a:srgbClr val="F7941D"/>
                </a:solidFill>
                <a:latin typeface="+mn-lt"/>
              </a:rPr>
              <a:t>ools:</a:t>
            </a:r>
          </a:p>
          <a:p>
            <a:pPr>
              <a:buNone/>
            </a:pPr>
            <a:endParaRPr lang="en-GB" sz="1200" b="1" dirty="0" smtClean="0">
              <a:solidFill>
                <a:srgbClr val="F7941D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Close collaboration with LAs &amp; partners </a:t>
            </a: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endParaRPr lang="en-GB" sz="8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Local and contextualised solutions</a:t>
            </a: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endParaRPr lang="en-GB" sz="8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Spotlighting &amp; building on good practice </a:t>
            </a: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endParaRPr lang="en-GB" sz="800" dirty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Transforming the whole system</a:t>
            </a: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endParaRPr lang="en-GB" sz="8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Training, capacity building, technical assistance &amp; mentoring </a:t>
            </a:r>
            <a:endParaRPr lang="en-GB" sz="2600" dirty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endParaRPr lang="en-GB" sz="8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A69C95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+mn-lt"/>
              </a:rPr>
              <a:t>Child Rights Outcomes Framework</a:t>
            </a:r>
            <a:endParaRPr lang="en-GB" sz="1000" dirty="0" smtClean="0"/>
          </a:p>
          <a:p>
            <a:pPr>
              <a:buNone/>
            </a:pPr>
            <a:endParaRPr lang="en-GB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539750" y="2963863"/>
            <a:ext cx="8229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316" name="TextBox 23"/>
          <p:cNvSpPr txBox="1">
            <a:spLocks noChangeArrowheads="1"/>
          </p:cNvSpPr>
          <p:nvPr/>
        </p:nvSpPr>
        <p:spPr bwMode="auto">
          <a:xfrm>
            <a:off x="328612" y="260648"/>
            <a:ext cx="8440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rgbClr val="00AEEF"/>
                </a:solidFill>
                <a:latin typeface="Univers Next Pro Condensed" panose="020B0906030202020203" pitchFamily="34" charset="0"/>
                <a:ea typeface="Verdana" pitchFamily="34" charset="0"/>
                <a:cs typeface="Verdana" pitchFamily="34" charset="0"/>
              </a:rPr>
              <a:t>THE ADDED VALUE &amp; IMPACT</a:t>
            </a:r>
            <a:endParaRPr lang="en-GB" altLang="en-US" dirty="0">
              <a:solidFill>
                <a:srgbClr val="00AEEF"/>
              </a:solidFill>
              <a:latin typeface="Univers Next Pro Condensed" panose="020B0906030202020203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124744"/>
            <a:ext cx="9252520" cy="0"/>
          </a:xfrm>
          <a:prstGeom prst="line">
            <a:avLst/>
          </a:prstGeom>
          <a:ln w="31750">
            <a:solidFill>
              <a:srgbClr val="00AD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71663" y="2314575"/>
            <a:ext cx="4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827584" y="2564481"/>
            <a:ext cx="4912219" cy="38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1520" y="1412776"/>
            <a:ext cx="63367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GB" altLang="en-US" sz="2200" b="1" dirty="0" smtClean="0">
                <a:solidFill>
                  <a:srgbClr val="00AEE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child rights-based approach 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2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800" i="1" dirty="0">
              <a:solidFill>
                <a:srgbClr val="A69C95"/>
              </a:solidFill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800" i="1" dirty="0">
              <a:solidFill>
                <a:srgbClr val="A69C95"/>
              </a:solidFill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2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23527" y="2708920"/>
            <a:ext cx="8640959" cy="15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None/>
            </a:pPr>
            <a:endParaRPr lang="en-GB" altLang="en-US" sz="2400" b="1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None/>
            </a:pPr>
            <a:endParaRPr lang="en-GB" altLang="en-US" sz="2400" b="1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None/>
            </a:pPr>
            <a:endParaRPr lang="en-GB" altLang="en-US" sz="2400" b="1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None/>
            </a:pPr>
            <a:endParaRPr lang="en-GB" altLang="en-US" sz="2400" b="1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3528" y="4077072"/>
            <a:ext cx="864095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400" i="1" dirty="0" smtClean="0">
              <a:solidFill>
                <a:srgbClr val="00AEEF"/>
              </a:solidFill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23528" y="4217962"/>
            <a:ext cx="8640959" cy="15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sz="800" i="1" dirty="0">
              <a:solidFill>
                <a:srgbClr val="00AEEF"/>
              </a:solidFill>
              <a:latin typeface="Univers Next Pro" panose="020B0503030202020203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sz="400" i="1" dirty="0">
              <a:solidFill>
                <a:srgbClr val="00AEEF"/>
              </a:solidFill>
              <a:latin typeface="Univers Next Pro" panose="020B0503030202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Notched Right Arrow 19"/>
          <p:cNvSpPr/>
          <p:nvPr/>
        </p:nvSpPr>
        <p:spPr bwMode="auto">
          <a:xfrm>
            <a:off x="4572000" y="1359056"/>
            <a:ext cx="2376264" cy="557776"/>
          </a:xfrm>
          <a:prstGeom prst="notchedRightArrow">
            <a:avLst/>
          </a:prstGeom>
          <a:solidFill>
            <a:srgbClr val="A69C9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fontScale="55000" lnSpcReduction="20000"/>
          </a:bodyPr>
          <a:lstStyle/>
          <a:p>
            <a:pPr algn="ctr"/>
            <a:endParaRPr lang="en-GB" sz="2800" b="1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092280" y="1412776"/>
            <a:ext cx="2051720" cy="20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AEEF"/>
              </a:buClr>
              <a:buNone/>
            </a:pPr>
            <a:r>
              <a:rPr lang="en-GB" alt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Impact on </a:t>
            </a:r>
          </a:p>
          <a:p>
            <a:pPr eaLnBrk="1" hangingPunct="1">
              <a:spcBef>
                <a:spcPct val="0"/>
              </a:spcBef>
              <a:buClr>
                <a:srgbClr val="00AEEF"/>
              </a:buClr>
              <a:buNone/>
            </a:pPr>
            <a:endParaRPr lang="en-GB" altLang="en-US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 eaLnBrk="1" hangingPunct="1">
              <a:spcBef>
                <a:spcPct val="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alt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</a:p>
          <a:p>
            <a:pPr indent="-342900" eaLnBrk="1" hangingPunct="1">
              <a:spcBef>
                <a:spcPct val="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alt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Culture</a:t>
            </a:r>
          </a:p>
          <a:p>
            <a:pPr indent="-342900" eaLnBrk="1" hangingPunct="1">
              <a:spcBef>
                <a:spcPct val="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alt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System </a:t>
            </a:r>
          </a:p>
          <a:p>
            <a:pPr indent="-342900" eaLnBrk="1" hangingPunct="1">
              <a:spcBef>
                <a:spcPct val="0"/>
              </a:spcBef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GB" alt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Outcomes 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21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21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GB" altLang="en-US" sz="2100" dirty="0" smtClean="0">
                <a:latin typeface="Univers Next Pro" panose="020B050303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Univers Next Pro" panose="020B050303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251520" y="1988840"/>
            <a:ext cx="8424936" cy="1908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When local authorities take a child rights-based approach, </a:t>
            </a:r>
          </a:p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GB" altLang="en-US" sz="20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children: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Know and understand their rights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Know about the services available and how to access them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Have a say in the design and delivery of services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Experiences connected, tailored and responsive services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Feel safe, nurtured, prioritised and are treated with dignity 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GB" altLang="en-US" sz="1800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r>
              <a:rPr lang="en-GB" altLang="en-US" sz="2000" b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Professionals</a:t>
            </a:r>
            <a:r>
              <a:rPr lang="en-GB" alt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tell us a child rights-based approach: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i="1" kern="0" dirty="0"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altLang="en-US" sz="2000" i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reates a shared language, a sense of collective effort &amp; provides a common reference point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i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Allows for a greater focus on outcomes 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altLang="en-US" sz="2000" i="1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Provides a robust framework for effectively placing the child/young person at the centre of thinking and practice  </a:t>
            </a:r>
          </a:p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800" i="1" kern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altLang="en-US" sz="1800" i="1" kern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kern="0" dirty="0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251520" y="5872001"/>
            <a:ext cx="8685246" cy="941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sz="1800" i="1" kern="0" dirty="0">
              <a:solidFill>
                <a:srgbClr val="A69C9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B0F0"/>
              </a:buClr>
              <a:buNone/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4785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1871663" y="2314575"/>
            <a:ext cx="4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3850" y="2689098"/>
            <a:ext cx="8424614" cy="25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2"/>
              </a:solidFill>
              <a:latin typeface="Univers Next Pro" panose="020B0503030202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001000" cy="63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9289032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/>
                <a:cs typeface="Arial"/>
              </a:rPr>
              <a:t>9 </a:t>
            </a:r>
            <a:r>
              <a:rPr lang="en-US" sz="2800" b="1" dirty="0" smtClean="0">
                <a:latin typeface="Arial"/>
                <a:cs typeface="Arial"/>
              </a:rPr>
              <a:t>building blocks</a:t>
            </a:r>
            <a:r>
              <a:rPr lang="en-GB" sz="2800" b="1" dirty="0">
                <a:latin typeface="Arial"/>
                <a:cs typeface="Arial"/>
              </a:rPr>
              <a:t> </a:t>
            </a:r>
            <a:r>
              <a:rPr lang="en-GB" sz="2800" b="1" dirty="0" smtClean="0">
                <a:latin typeface="Arial"/>
                <a:cs typeface="Arial"/>
              </a:rPr>
              <a:t>to become a child friendly city:</a:t>
            </a: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400" dirty="0">
                <a:latin typeface="Arial"/>
                <a:cs typeface="Arial"/>
              </a:rPr>
              <a:t>1.  </a:t>
            </a:r>
            <a:r>
              <a:rPr lang="fr-FR" sz="2400" dirty="0" err="1" smtClean="0">
                <a:latin typeface="Arial"/>
                <a:cs typeface="Arial"/>
              </a:rPr>
              <a:t>Ensure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children’s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>
                <a:latin typeface="Arial"/>
                <a:cs typeface="Arial"/>
              </a:rPr>
              <a:t>participation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2.  Have a child friendly legal framework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3.  Develop a city-wide children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s </a:t>
            </a:r>
            <a:r>
              <a:rPr lang="en-US" sz="2400" dirty="0" smtClean="0">
                <a:latin typeface="Arial"/>
                <a:cs typeface="Arial"/>
              </a:rPr>
              <a:t>engagement </a:t>
            </a:r>
            <a:r>
              <a:rPr lang="en-US" sz="2400" dirty="0">
                <a:latin typeface="Arial"/>
                <a:cs typeface="Arial"/>
              </a:rPr>
              <a:t>strategy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4.  Create a children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s rights unit or </a:t>
            </a:r>
            <a:r>
              <a:rPr lang="en-US" sz="2400" dirty="0" smtClean="0">
                <a:latin typeface="Arial"/>
                <a:cs typeface="Arial"/>
              </a:rPr>
              <a:t>a coordinating </a:t>
            </a:r>
            <a:r>
              <a:rPr lang="en-US" sz="2400" dirty="0">
                <a:latin typeface="Arial"/>
                <a:cs typeface="Arial"/>
              </a:rPr>
              <a:t>mechanism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5.  Ensure a child impact assessment and evaluation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6.  Have an appropriate children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da-DK" sz="2400" dirty="0">
                <a:latin typeface="Arial"/>
                <a:cs typeface="Arial"/>
              </a:rPr>
              <a:t>s budget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7.  Ensure a regular state of the city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s children report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8.  Make children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s rights known among adults and </a:t>
            </a:r>
            <a:r>
              <a:rPr lang="en-US" sz="2400" dirty="0" smtClean="0">
                <a:latin typeface="Arial"/>
                <a:cs typeface="Arial"/>
              </a:rPr>
              <a:t>children </a:t>
            </a: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9.  Support independent advocacy for children </a:t>
            </a:r>
            <a:endParaRPr lang="en-GB" sz="24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5" name="Picture 20" descr="http://www.uclg-mewa.org/image/290x217/child-friendly-cities-65_resmi_1pH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61" y="5517232"/>
            <a:ext cx="2664296" cy="12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1722"/>
            <a:ext cx="932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If </a:t>
            </a:r>
            <a:r>
              <a:rPr lang="en-GB" sz="2400" b="1" i="1" dirty="0"/>
              <a:t>a city </a:t>
            </a:r>
            <a:r>
              <a:rPr lang="en-GB" sz="2400" b="1" i="1" dirty="0" smtClean="0"/>
              <a:t>is </a:t>
            </a:r>
            <a:r>
              <a:rPr lang="en-GB" sz="2400" b="1" i="1" dirty="0"/>
              <a:t>successful for children, then it will be successful for </a:t>
            </a:r>
            <a:r>
              <a:rPr lang="en-GB" sz="2400" b="1" i="1" dirty="0" smtClean="0"/>
              <a:t>all people</a:t>
            </a:r>
            <a:endParaRPr lang="en-GB" sz="2400" b="1" dirty="0"/>
          </a:p>
          <a:p>
            <a:endParaRPr lang="en-GB" sz="2800" b="1" dirty="0" smtClean="0"/>
          </a:p>
          <a:p>
            <a:endParaRPr lang="en-GB" sz="2800" b="1" dirty="0" smtClean="0"/>
          </a:p>
        </p:txBody>
      </p:sp>
      <p:pic>
        <p:nvPicPr>
          <p:cNvPr id="1026" name="Picture 2" descr="http://www.ecology.com/wp-content/uploads/2014/01/CC_plaza-bolivar-primate-cathedral-of-bogota_524-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811"/>
            <a:ext cx="4172349" cy="27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a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2" y="3933056"/>
            <a:ext cx="4877240" cy="23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ge result for copenhagen child friendly 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03" y="3922880"/>
            <a:ext cx="3550862" cy="23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imrgill.files.wordpress.com/2013/03/rotterdam-child-friend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2" y="1013247"/>
            <a:ext cx="4157160" cy="27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9766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B&amp;NES CFC Journey </a:t>
            </a:r>
            <a:endParaRPr lang="en-GB" sz="2800" b="1" dirty="0"/>
          </a:p>
          <a:p>
            <a:r>
              <a:rPr lang="en-GB" sz="2400" dirty="0" smtClean="0"/>
              <a:t>Since </a:t>
            </a:r>
            <a:r>
              <a:rPr lang="en-GB" sz="2400" dirty="0"/>
              <a:t>2013 the Bath CFC initiative has been driven by </a:t>
            </a:r>
            <a:r>
              <a:rPr lang="en-GB" sz="2400" dirty="0" smtClean="0"/>
              <a:t>cultural and educational </a:t>
            </a:r>
            <a:r>
              <a:rPr lang="en-GB" sz="2400" dirty="0"/>
              <a:t>organisations: </a:t>
            </a:r>
            <a:r>
              <a:rPr lang="en-GB" sz="2400" dirty="0" smtClean="0"/>
              <a:t>5x5x5=creativity</a:t>
            </a:r>
            <a:r>
              <a:rPr lang="en-GB" sz="2400" dirty="0"/>
              <a:t>, </a:t>
            </a:r>
            <a:r>
              <a:rPr lang="en-GB" sz="2400" dirty="0" smtClean="0"/>
              <a:t>Cultural Forum, </a:t>
            </a:r>
            <a:r>
              <a:rPr lang="en-GB" sz="2400" dirty="0"/>
              <a:t>the egg theatre, </a:t>
            </a:r>
            <a:r>
              <a:rPr lang="en-GB" sz="2400" dirty="0" smtClean="0"/>
              <a:t>Mentoring Plus, Young Carers, Bath </a:t>
            </a:r>
            <a:r>
              <a:rPr lang="en-GB" sz="2400" dirty="0"/>
              <a:t>Spa </a:t>
            </a:r>
            <a:r>
              <a:rPr lang="en-GB" sz="2400" dirty="0" smtClean="0"/>
              <a:t>University and local schools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Launch event with RSA </a:t>
            </a:r>
            <a:r>
              <a:rPr lang="en-GB" sz="2400" dirty="0" err="1" smtClean="0"/>
              <a:t>Kickstarter</a:t>
            </a:r>
            <a:r>
              <a:rPr lang="en-GB" sz="2400" dirty="0" smtClean="0"/>
              <a:t> Crowdsourcing September 2013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Forest of Imagination 2014 - now an annual event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CFC </a:t>
            </a:r>
            <a:r>
              <a:rPr lang="en-GB" sz="2400" dirty="0"/>
              <a:t>statement to B&amp;NES Cabinet </a:t>
            </a:r>
            <a:r>
              <a:rPr lang="en-GB" sz="2400" dirty="0" smtClean="0"/>
              <a:t>July 2014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Proposal for </a:t>
            </a:r>
            <a:r>
              <a:rPr lang="en-GB" sz="2400" dirty="0"/>
              <a:t>CFC Project Manager </a:t>
            </a:r>
            <a:r>
              <a:rPr lang="en-GB" sz="2400" dirty="0" smtClean="0"/>
              <a:t>sent </a:t>
            </a:r>
            <a:r>
              <a:rPr lang="en-GB" sz="2400" dirty="0"/>
              <a:t>to </a:t>
            </a:r>
            <a:r>
              <a:rPr lang="en-GB" sz="2400" dirty="0" smtClean="0"/>
              <a:t>B&amp;NES </a:t>
            </a:r>
            <a:r>
              <a:rPr lang="en-GB" sz="2400" dirty="0"/>
              <a:t>Council </a:t>
            </a:r>
            <a:r>
              <a:rPr lang="en-GB" sz="2400" dirty="0" smtClean="0"/>
              <a:t>2014</a:t>
            </a:r>
            <a:endParaRPr lang="en-GB" sz="2400" dirty="0"/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Intergenerational event </a:t>
            </a:r>
            <a:r>
              <a:rPr lang="en-GB" sz="2400" dirty="0"/>
              <a:t>with children and young people </a:t>
            </a:r>
            <a:r>
              <a:rPr lang="en-GB" sz="2400" dirty="0" smtClean="0"/>
              <a:t>October 2014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Glow exhibition at 44AD March 2015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Sir Ken Robinson endorsement June 2015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18" y="4240258"/>
            <a:ext cx="2212559" cy="228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18" y="476672"/>
            <a:ext cx="2228900" cy="22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18" y="2728124"/>
            <a:ext cx="2212559" cy="17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26" y="836712"/>
            <a:ext cx="1830344" cy="2598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26" y="3573016"/>
            <a:ext cx="1830344" cy="2699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1071900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Exemplary projects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Ongoing </a:t>
            </a:r>
            <a:r>
              <a:rPr lang="en-GB" sz="2400" dirty="0"/>
              <a:t>consultation with children and young </a:t>
            </a:r>
            <a:r>
              <a:rPr lang="en-GB" sz="2400" dirty="0" smtClean="0"/>
              <a:t>people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Meetings </a:t>
            </a:r>
            <a:r>
              <a:rPr lang="en-GB" sz="2400" dirty="0"/>
              <a:t>with </a:t>
            </a:r>
            <a:r>
              <a:rPr lang="en-GB" sz="2400" dirty="0" smtClean="0"/>
              <a:t>MP, Councillors and potential partners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Global Goals launch September </a:t>
            </a:r>
            <a:r>
              <a:rPr lang="en-GB" sz="2400" dirty="0" smtClean="0"/>
              <a:t>2015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Presentation to Scrutiny Panel for Children and Young People September 2015 and 2016</a:t>
            </a: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Child Friendly City events 2016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Proposed </a:t>
            </a:r>
            <a:r>
              <a:rPr lang="en-GB" sz="2400" dirty="0"/>
              <a:t>International Festival of Childhood 2017 with Save Childhood Movement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The story so far includes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13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95" y="320374"/>
            <a:ext cx="8683511" cy="620822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Hidden Woods 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948"/>
            <a:ext cx="4604045" cy="58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045" y="562948"/>
            <a:ext cx="4539955" cy="58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2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BMya120CMAA6gh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894" y="190069"/>
            <a:ext cx="3337149" cy="29486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rble ru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043" y="190069"/>
            <a:ext cx="2722956" cy="29486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069"/>
            <a:ext cx="3083894" cy="294868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50000"/>
              </a:schemeClr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3" b="-1"/>
          <a:stretch/>
        </p:blipFill>
        <p:spPr>
          <a:xfrm>
            <a:off x="3083894" y="3328822"/>
            <a:ext cx="3337149" cy="320554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50000"/>
              </a:schemeClr>
            </a:extrusionClr>
            <a:contourClr>
              <a:schemeClr val="bg1">
                <a:lumMod val="95000"/>
              </a:schemeClr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8822"/>
            <a:ext cx="3083894" cy="320554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50000"/>
              </a:schemeClr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043" y="3328822"/>
            <a:ext cx="2722956" cy="320554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77405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344" y="1510301"/>
            <a:ext cx="2923786" cy="3770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4890"/>
            <a:ext cx="3123344" cy="378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130" y="1494890"/>
            <a:ext cx="3096870" cy="37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B&amp;NES Child / Youth Friendly </a:t>
            </a:r>
            <a:br>
              <a:rPr lang="en-GB" b="1" dirty="0" smtClean="0"/>
            </a:br>
            <a:r>
              <a:rPr lang="en-GB" b="1" dirty="0" smtClean="0"/>
              <a:t>City and Community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036496" cy="33843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</a:t>
            </a:r>
            <a:r>
              <a:rPr lang="en-GB" sz="2800" dirty="0" smtClean="0"/>
              <a:t>ll children and young people’s educational achievement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/>
              <a:t> and access to social, cultural, creative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and 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1294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711</Words>
  <Application>Microsoft Macintosh PowerPoint</Application>
  <PresentationFormat>On-screen Show (4:3)</PresentationFormat>
  <Paragraphs>146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Univers Next Pro</vt:lpstr>
      <vt:lpstr>Univers Next Pro Condensed</vt:lpstr>
      <vt:lpstr>Verdana</vt:lpstr>
      <vt:lpstr>Wingdings</vt:lpstr>
      <vt:lpstr>Arial</vt:lpstr>
      <vt:lpstr>Office Theme</vt:lpstr>
      <vt:lpstr> Bath and North East Somerset as a  Child Friendly City and Community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B&amp;NES Child / Youth Friendly  City and Community</vt:lpstr>
      <vt:lpstr>Our 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Action Plan</dc:title>
  <dc:creator>Melanie Macer</dc:creator>
  <cp:lastModifiedBy>Penny Hay</cp:lastModifiedBy>
  <cp:revision>23</cp:revision>
  <cp:lastPrinted>2016-11-29T21:15:56Z</cp:lastPrinted>
  <dcterms:created xsi:type="dcterms:W3CDTF">2016-02-04T12:40:58Z</dcterms:created>
  <dcterms:modified xsi:type="dcterms:W3CDTF">2016-11-30T11:20:56Z</dcterms:modified>
</cp:coreProperties>
</file>