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2" r:id="rId2"/>
    <p:sldId id="256" r:id="rId3"/>
    <p:sldId id="257" r:id="rId4"/>
    <p:sldId id="259" r:id="rId5"/>
    <p:sldId id="258"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6" d="100"/>
          <a:sy n="116" d="100"/>
        </p:scale>
        <p:origin x="-1494" y="-96"/>
      </p:cViewPr>
      <p:guideLst>
        <p:guide orient="horz" pos="2160"/>
        <p:guide pos="2880"/>
      </p:guideLst>
    </p:cSldViewPr>
  </p:slideViewPr>
  <p:notesTextViewPr>
    <p:cViewPr>
      <p:scale>
        <a:sx n="1" d="1"/>
        <a:sy n="1" d="1"/>
      </p:scale>
      <p:origin x="0" y="0"/>
    </p:cViewPr>
  </p:notesTextViewPr>
  <p:notesViewPr>
    <p:cSldViewPr>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BE38C5-B5CD-479C-8B08-C8F59A335CD4}" type="datetimeFigureOut">
              <a:rPr lang="en-GB" smtClean="0"/>
              <a:t>29/06/2016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3E7FF3-72FC-4D23-990E-573C4D46393D}" type="slidenum">
              <a:rPr lang="en-GB" smtClean="0"/>
              <a:t>‹#›</a:t>
            </a:fld>
            <a:endParaRPr lang="en-GB"/>
          </a:p>
        </p:txBody>
      </p:sp>
    </p:spTree>
    <p:extLst>
      <p:ext uri="{BB962C8B-B14F-4D97-AF65-F5344CB8AC3E}">
        <p14:creationId xmlns:p14="http://schemas.microsoft.com/office/powerpoint/2010/main" val="2052272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A723CC4-C0A5-46C8-A8B7-80CD7EF3C152}" type="datetimeFigureOut">
              <a:rPr lang="en-GB" smtClean="0"/>
              <a:t>29/06/2016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9BC7CB-0104-4676-BB43-AF68BC6A06F8}" type="slidenum">
              <a:rPr lang="en-GB" smtClean="0"/>
              <a:t>‹#›</a:t>
            </a:fld>
            <a:endParaRPr lang="en-GB"/>
          </a:p>
        </p:txBody>
      </p:sp>
    </p:spTree>
    <p:extLst>
      <p:ext uri="{BB962C8B-B14F-4D97-AF65-F5344CB8AC3E}">
        <p14:creationId xmlns:p14="http://schemas.microsoft.com/office/powerpoint/2010/main" val="153607126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A723CC4-C0A5-46C8-A8B7-80CD7EF3C152}" type="datetimeFigureOut">
              <a:rPr lang="en-GB" smtClean="0"/>
              <a:t>29/06/2016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9BC7CB-0104-4676-BB43-AF68BC6A06F8}" type="slidenum">
              <a:rPr lang="en-GB" smtClean="0"/>
              <a:t>‹#›</a:t>
            </a:fld>
            <a:endParaRPr lang="en-GB"/>
          </a:p>
        </p:txBody>
      </p:sp>
    </p:spTree>
    <p:extLst>
      <p:ext uri="{BB962C8B-B14F-4D97-AF65-F5344CB8AC3E}">
        <p14:creationId xmlns:p14="http://schemas.microsoft.com/office/powerpoint/2010/main" val="27421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A723CC4-C0A5-46C8-A8B7-80CD7EF3C152}" type="datetimeFigureOut">
              <a:rPr lang="en-GB" smtClean="0"/>
              <a:t>29/06/2016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9BC7CB-0104-4676-BB43-AF68BC6A06F8}" type="slidenum">
              <a:rPr lang="en-GB" smtClean="0"/>
              <a:t>‹#›</a:t>
            </a:fld>
            <a:endParaRPr lang="en-GB"/>
          </a:p>
        </p:txBody>
      </p:sp>
    </p:spTree>
    <p:extLst>
      <p:ext uri="{BB962C8B-B14F-4D97-AF65-F5344CB8AC3E}">
        <p14:creationId xmlns:p14="http://schemas.microsoft.com/office/powerpoint/2010/main" val="2973266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A723CC4-C0A5-46C8-A8B7-80CD7EF3C152}" type="datetimeFigureOut">
              <a:rPr lang="en-GB" smtClean="0"/>
              <a:t>29/06/2016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9BC7CB-0104-4676-BB43-AF68BC6A06F8}" type="slidenum">
              <a:rPr lang="en-GB" smtClean="0"/>
              <a:t>‹#›</a:t>
            </a:fld>
            <a:endParaRPr lang="en-GB"/>
          </a:p>
        </p:txBody>
      </p:sp>
    </p:spTree>
    <p:extLst>
      <p:ext uri="{BB962C8B-B14F-4D97-AF65-F5344CB8AC3E}">
        <p14:creationId xmlns:p14="http://schemas.microsoft.com/office/powerpoint/2010/main" val="270271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723CC4-C0A5-46C8-A8B7-80CD7EF3C152}" type="datetimeFigureOut">
              <a:rPr lang="en-GB" smtClean="0"/>
              <a:t>29/06/2016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9BC7CB-0104-4676-BB43-AF68BC6A06F8}" type="slidenum">
              <a:rPr lang="en-GB" smtClean="0"/>
              <a:t>‹#›</a:t>
            </a:fld>
            <a:endParaRPr lang="en-GB"/>
          </a:p>
        </p:txBody>
      </p:sp>
    </p:spTree>
    <p:extLst>
      <p:ext uri="{BB962C8B-B14F-4D97-AF65-F5344CB8AC3E}">
        <p14:creationId xmlns:p14="http://schemas.microsoft.com/office/powerpoint/2010/main" val="2566798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A723CC4-C0A5-46C8-A8B7-80CD7EF3C152}" type="datetimeFigureOut">
              <a:rPr lang="en-GB" smtClean="0"/>
              <a:t>29/06/2016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9BC7CB-0104-4676-BB43-AF68BC6A06F8}" type="slidenum">
              <a:rPr lang="en-GB" smtClean="0"/>
              <a:t>‹#›</a:t>
            </a:fld>
            <a:endParaRPr lang="en-GB"/>
          </a:p>
        </p:txBody>
      </p:sp>
    </p:spTree>
    <p:extLst>
      <p:ext uri="{BB962C8B-B14F-4D97-AF65-F5344CB8AC3E}">
        <p14:creationId xmlns:p14="http://schemas.microsoft.com/office/powerpoint/2010/main" val="2898900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A723CC4-C0A5-46C8-A8B7-80CD7EF3C152}" type="datetimeFigureOut">
              <a:rPr lang="en-GB" smtClean="0"/>
              <a:t>29/06/2016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99BC7CB-0104-4676-BB43-AF68BC6A06F8}" type="slidenum">
              <a:rPr lang="en-GB" smtClean="0"/>
              <a:t>‹#›</a:t>
            </a:fld>
            <a:endParaRPr lang="en-GB"/>
          </a:p>
        </p:txBody>
      </p:sp>
    </p:spTree>
    <p:extLst>
      <p:ext uri="{BB962C8B-B14F-4D97-AF65-F5344CB8AC3E}">
        <p14:creationId xmlns:p14="http://schemas.microsoft.com/office/powerpoint/2010/main" val="2146088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A723CC4-C0A5-46C8-A8B7-80CD7EF3C152}" type="datetimeFigureOut">
              <a:rPr lang="en-GB" smtClean="0"/>
              <a:t>29/06/2016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99BC7CB-0104-4676-BB43-AF68BC6A06F8}" type="slidenum">
              <a:rPr lang="en-GB" smtClean="0"/>
              <a:t>‹#›</a:t>
            </a:fld>
            <a:endParaRPr lang="en-GB"/>
          </a:p>
        </p:txBody>
      </p:sp>
    </p:spTree>
    <p:extLst>
      <p:ext uri="{BB962C8B-B14F-4D97-AF65-F5344CB8AC3E}">
        <p14:creationId xmlns:p14="http://schemas.microsoft.com/office/powerpoint/2010/main" val="3890790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723CC4-C0A5-46C8-A8B7-80CD7EF3C152}" type="datetimeFigureOut">
              <a:rPr lang="en-GB" smtClean="0"/>
              <a:t>29/06/2016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99BC7CB-0104-4676-BB43-AF68BC6A06F8}" type="slidenum">
              <a:rPr lang="en-GB" smtClean="0"/>
              <a:t>‹#›</a:t>
            </a:fld>
            <a:endParaRPr lang="en-GB"/>
          </a:p>
        </p:txBody>
      </p:sp>
    </p:spTree>
    <p:extLst>
      <p:ext uri="{BB962C8B-B14F-4D97-AF65-F5344CB8AC3E}">
        <p14:creationId xmlns:p14="http://schemas.microsoft.com/office/powerpoint/2010/main" val="1483519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723CC4-C0A5-46C8-A8B7-80CD7EF3C152}" type="datetimeFigureOut">
              <a:rPr lang="en-GB" smtClean="0"/>
              <a:t>29/06/2016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9BC7CB-0104-4676-BB43-AF68BC6A06F8}" type="slidenum">
              <a:rPr lang="en-GB" smtClean="0"/>
              <a:t>‹#›</a:t>
            </a:fld>
            <a:endParaRPr lang="en-GB"/>
          </a:p>
        </p:txBody>
      </p:sp>
    </p:spTree>
    <p:extLst>
      <p:ext uri="{BB962C8B-B14F-4D97-AF65-F5344CB8AC3E}">
        <p14:creationId xmlns:p14="http://schemas.microsoft.com/office/powerpoint/2010/main" val="3884988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723CC4-C0A5-46C8-A8B7-80CD7EF3C152}" type="datetimeFigureOut">
              <a:rPr lang="en-GB" smtClean="0"/>
              <a:t>29/06/2016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9BC7CB-0104-4676-BB43-AF68BC6A06F8}" type="slidenum">
              <a:rPr lang="en-GB" smtClean="0"/>
              <a:t>‹#›</a:t>
            </a:fld>
            <a:endParaRPr lang="en-GB"/>
          </a:p>
        </p:txBody>
      </p:sp>
    </p:spTree>
    <p:extLst>
      <p:ext uri="{BB962C8B-B14F-4D97-AF65-F5344CB8AC3E}">
        <p14:creationId xmlns:p14="http://schemas.microsoft.com/office/powerpoint/2010/main" val="2913235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723CC4-C0A5-46C8-A8B7-80CD7EF3C152}" type="datetimeFigureOut">
              <a:rPr lang="en-GB" smtClean="0"/>
              <a:t>29/06/2016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9BC7CB-0104-4676-BB43-AF68BC6A06F8}" type="slidenum">
              <a:rPr lang="en-GB" smtClean="0"/>
              <a:t>‹#›</a:t>
            </a:fld>
            <a:endParaRPr lang="en-GB"/>
          </a:p>
        </p:txBody>
      </p:sp>
      <p:pic>
        <p:nvPicPr>
          <p:cNvPr id="1026"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724127" y="260648"/>
            <a:ext cx="1652587" cy="971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376715" y="0"/>
            <a:ext cx="957263"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340429" y="260648"/>
            <a:ext cx="6889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ubtitle 5"/>
          <p:cNvSpPr txBox="1">
            <a:spLocks/>
          </p:cNvSpPr>
          <p:nvPr userDrawn="1"/>
        </p:nvSpPr>
        <p:spPr>
          <a:xfrm>
            <a:off x="179512" y="357808"/>
            <a:ext cx="5645209" cy="72008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dirty="0" smtClean="0">
                <a:solidFill>
                  <a:srgbClr val="92D050"/>
                </a:solidFill>
              </a:rPr>
              <a:t>Water Space Study Open Studio</a:t>
            </a:r>
            <a:endParaRPr lang="en-GB" dirty="0">
              <a:solidFill>
                <a:srgbClr val="92D050"/>
              </a:solidFill>
            </a:endParaRPr>
          </a:p>
        </p:txBody>
      </p:sp>
    </p:spTree>
    <p:extLst>
      <p:ext uri="{BB962C8B-B14F-4D97-AF65-F5344CB8AC3E}">
        <p14:creationId xmlns:p14="http://schemas.microsoft.com/office/powerpoint/2010/main" val="4052413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15616" y="1484784"/>
            <a:ext cx="7128792" cy="3416320"/>
          </a:xfrm>
          <a:prstGeom prst="rect">
            <a:avLst/>
          </a:prstGeom>
          <a:noFill/>
        </p:spPr>
        <p:txBody>
          <a:bodyPr wrap="square" rtlCol="0">
            <a:spAutoFit/>
          </a:bodyPr>
          <a:lstStyle/>
          <a:p>
            <a:pPr algn="ctr"/>
            <a:r>
              <a:rPr lang="en-GB" sz="7200" dirty="0"/>
              <a:t>Open Studio Consultation Report </a:t>
            </a:r>
          </a:p>
        </p:txBody>
      </p:sp>
      <p:sp>
        <p:nvSpPr>
          <p:cNvPr id="5" name="TextBox 4"/>
          <p:cNvSpPr txBox="1"/>
          <p:nvPr/>
        </p:nvSpPr>
        <p:spPr>
          <a:xfrm>
            <a:off x="2132807" y="5301208"/>
            <a:ext cx="5040560" cy="707886"/>
          </a:xfrm>
          <a:prstGeom prst="rect">
            <a:avLst/>
          </a:prstGeom>
          <a:noFill/>
        </p:spPr>
        <p:txBody>
          <a:bodyPr wrap="square" rtlCol="0">
            <a:spAutoFit/>
          </a:bodyPr>
          <a:lstStyle/>
          <a:p>
            <a:pPr algn="ctr"/>
            <a:r>
              <a:rPr lang="en-GB" sz="2000" dirty="0" smtClean="0"/>
              <a:t>Completed by Bethany Mitchell</a:t>
            </a:r>
          </a:p>
          <a:p>
            <a:pPr algn="ctr"/>
            <a:r>
              <a:rPr lang="en-GB" sz="2000" dirty="0" smtClean="0"/>
              <a:t>29</a:t>
            </a:r>
            <a:r>
              <a:rPr lang="en-GB" sz="2000" baseline="30000" dirty="0" smtClean="0"/>
              <a:t>th</a:t>
            </a:r>
            <a:r>
              <a:rPr lang="en-GB" sz="2000" dirty="0" smtClean="0"/>
              <a:t> June 2016</a:t>
            </a:r>
            <a:endParaRPr lang="en-GB" sz="2000" dirty="0"/>
          </a:p>
        </p:txBody>
      </p:sp>
    </p:spTree>
    <p:extLst>
      <p:ext uri="{BB962C8B-B14F-4D97-AF65-F5344CB8AC3E}">
        <p14:creationId xmlns:p14="http://schemas.microsoft.com/office/powerpoint/2010/main" val="4189804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siris\users$\mitcheb\Bethany Mitchell EEB Apprenticeship\Environment Team Projects\Open Studio Boards\6 of 10.jpg"/>
          <p:cNvPicPr/>
          <p:nvPr/>
        </p:nvPicPr>
        <p:blipFill rotWithShape="1">
          <a:blip r:embed="rId2" cstate="print">
            <a:extLst>
              <a:ext uri="{28A0092B-C50C-407E-A947-70E740481C1C}">
                <a14:useLocalDpi xmlns:a14="http://schemas.microsoft.com/office/drawing/2010/main" val="0"/>
              </a:ext>
            </a:extLst>
          </a:blip>
          <a:srcRect l="1744" t="2335" b="3698"/>
          <a:stretch/>
        </p:blipFill>
        <p:spPr bwMode="auto">
          <a:xfrm>
            <a:off x="219183" y="1844824"/>
            <a:ext cx="5081735" cy="3600400"/>
          </a:xfrm>
          <a:prstGeom prst="rect">
            <a:avLst/>
          </a:prstGeom>
          <a:noFill/>
          <a:ln>
            <a:noFill/>
          </a:ln>
        </p:spPr>
      </p:pic>
      <p:sp>
        <p:nvSpPr>
          <p:cNvPr id="5" name="TextBox 4"/>
          <p:cNvSpPr txBox="1"/>
          <p:nvPr/>
        </p:nvSpPr>
        <p:spPr>
          <a:xfrm>
            <a:off x="951012" y="1381418"/>
            <a:ext cx="3600400" cy="369332"/>
          </a:xfrm>
          <a:prstGeom prst="rect">
            <a:avLst/>
          </a:prstGeom>
          <a:noFill/>
        </p:spPr>
        <p:txBody>
          <a:bodyPr wrap="square" rtlCol="0">
            <a:spAutoFit/>
          </a:bodyPr>
          <a:lstStyle/>
          <a:p>
            <a:pPr algn="ctr"/>
            <a:r>
              <a:rPr lang="en-GB" dirty="0" smtClean="0"/>
              <a:t>Board 6 of 10</a:t>
            </a:r>
            <a:endParaRPr lang="en-GB" dirty="0"/>
          </a:p>
        </p:txBody>
      </p:sp>
      <p:sp>
        <p:nvSpPr>
          <p:cNvPr id="6" name="TextBox 5"/>
          <p:cNvSpPr txBox="1"/>
          <p:nvPr/>
        </p:nvSpPr>
        <p:spPr>
          <a:xfrm>
            <a:off x="5319950" y="1750750"/>
            <a:ext cx="3716545" cy="4401205"/>
          </a:xfrm>
          <a:prstGeom prst="rect">
            <a:avLst/>
          </a:prstGeom>
          <a:noFill/>
        </p:spPr>
        <p:txBody>
          <a:bodyPr wrap="square" rtlCol="0">
            <a:spAutoFit/>
          </a:bodyPr>
          <a:lstStyle/>
          <a:p>
            <a:pPr marL="285750" lvl="0" indent="-285750">
              <a:buFont typeface="Arial" panose="020B0604020202020204" pitchFamily="34" charset="0"/>
              <a:buChar char="•"/>
            </a:pPr>
            <a:r>
              <a:rPr lang="en-GB" sz="1400" dirty="0"/>
              <a:t>’Bath Path’’ like Thames path</a:t>
            </a:r>
          </a:p>
          <a:p>
            <a:pPr marL="285750" lvl="0" indent="-285750">
              <a:buFont typeface="Arial" panose="020B0604020202020204" pitchFamily="34" charset="0"/>
              <a:buChar char="•"/>
            </a:pPr>
            <a:r>
              <a:rPr lang="en-GB" sz="1400" dirty="0"/>
              <a:t>Lack of access privatisation</a:t>
            </a:r>
          </a:p>
          <a:p>
            <a:pPr marL="285750" lvl="0" indent="-285750">
              <a:buFont typeface="Arial" panose="020B0604020202020204" pitchFamily="34" charset="0"/>
              <a:buChar char="•"/>
            </a:pPr>
            <a:r>
              <a:rPr lang="en-GB" sz="1400" dirty="0"/>
              <a:t>Ability to walk to pool</a:t>
            </a:r>
          </a:p>
          <a:p>
            <a:pPr marL="285750" lvl="0" indent="-285750">
              <a:buFont typeface="Arial" panose="020B0604020202020204" pitchFamily="34" charset="0"/>
              <a:buChar char="•"/>
            </a:pPr>
            <a:r>
              <a:rPr lang="en-GB" sz="1400" dirty="0"/>
              <a:t>Canal tourist attraction</a:t>
            </a:r>
          </a:p>
          <a:p>
            <a:pPr marL="285750" lvl="0" indent="-285750">
              <a:buFont typeface="Arial" panose="020B0604020202020204" pitchFamily="34" charset="0"/>
              <a:buChar char="•"/>
            </a:pPr>
            <a:r>
              <a:rPr lang="en-GB" sz="1400" dirty="0"/>
              <a:t>Wider footpaths by river</a:t>
            </a:r>
          </a:p>
          <a:p>
            <a:pPr marL="285750" lvl="0" indent="-285750">
              <a:buFont typeface="Arial" panose="020B0604020202020204" pitchFamily="34" charset="0"/>
              <a:buChar char="•"/>
            </a:pPr>
            <a:r>
              <a:rPr lang="en-GB" sz="1400" dirty="0"/>
              <a:t>Public access / Public Life – Need home activity on waterfront</a:t>
            </a:r>
          </a:p>
          <a:p>
            <a:pPr marL="285750" lvl="0" indent="-285750">
              <a:buFont typeface="Arial" panose="020B0604020202020204" pitchFamily="34" charset="0"/>
              <a:buChar char="•"/>
            </a:pPr>
            <a:r>
              <a:rPr lang="en-GB" sz="1400" dirty="0"/>
              <a:t>Poor access to river path from Churchill bridge </a:t>
            </a:r>
          </a:p>
          <a:p>
            <a:pPr marL="285750" lvl="0" indent="-285750">
              <a:buFont typeface="Arial" panose="020B0604020202020204" pitchFamily="34" charset="0"/>
              <a:buChar char="•"/>
            </a:pPr>
            <a:r>
              <a:rPr lang="en-GB" sz="1400" dirty="0"/>
              <a:t>Bars, cafes etc! Floating bars near city centre</a:t>
            </a:r>
          </a:p>
          <a:p>
            <a:pPr marL="285750" lvl="0" indent="-285750">
              <a:buFont typeface="Arial" panose="020B0604020202020204" pitchFamily="34" charset="0"/>
              <a:buChar char="•"/>
            </a:pPr>
            <a:r>
              <a:rPr lang="en-GB" sz="1400" dirty="0"/>
              <a:t>Litter on riverside path opposite bus station</a:t>
            </a:r>
          </a:p>
          <a:p>
            <a:pPr marL="285750" lvl="0" indent="-285750">
              <a:buFont typeface="Arial" panose="020B0604020202020204" pitchFamily="34" charset="0"/>
              <a:buChar char="•"/>
            </a:pPr>
            <a:r>
              <a:rPr lang="en-GB" sz="1400" dirty="0"/>
              <a:t>Floating ‘’venues’’ film / food / music</a:t>
            </a:r>
          </a:p>
          <a:p>
            <a:pPr marL="285750" lvl="0" indent="-285750">
              <a:buFont typeface="Arial" panose="020B0604020202020204" pitchFamily="34" charset="0"/>
              <a:buChar char="•"/>
            </a:pPr>
            <a:r>
              <a:rPr lang="en-GB" sz="1400" dirty="0"/>
              <a:t>Too many stag and hen parties. Noise / drinking / bad drivers / rubbish </a:t>
            </a:r>
          </a:p>
          <a:p>
            <a:pPr marL="285750" lvl="0" indent="-285750">
              <a:buFont typeface="Arial" panose="020B0604020202020204" pitchFamily="34" charset="0"/>
              <a:buChar char="•"/>
            </a:pPr>
            <a:r>
              <a:rPr lang="en-GB" sz="1400" dirty="0"/>
              <a:t>Constant discharge of dirty / turbid water from canal to river Avon at thimble mill</a:t>
            </a:r>
          </a:p>
          <a:p>
            <a:pPr marL="285750" lvl="0" indent="-285750">
              <a:buFont typeface="Arial" panose="020B0604020202020204" pitchFamily="34" charset="0"/>
              <a:buChar char="•"/>
            </a:pPr>
            <a:r>
              <a:rPr lang="en-GB" sz="1400" dirty="0"/>
              <a:t>Small performance space</a:t>
            </a:r>
          </a:p>
          <a:p>
            <a:pPr marL="285750" lvl="0" indent="-285750">
              <a:buFont typeface="Arial" panose="020B0604020202020204" pitchFamily="34" charset="0"/>
              <a:buChar char="•"/>
            </a:pPr>
            <a:r>
              <a:rPr lang="en-GB" sz="1400" dirty="0" smtClean="0"/>
              <a:t>‘Gentrification by boaters’’ </a:t>
            </a:r>
            <a:r>
              <a:rPr lang="en-GB" sz="1400" dirty="0"/>
              <a:t>is ruining character of towpath, no consultation with residents on change</a:t>
            </a:r>
          </a:p>
        </p:txBody>
      </p:sp>
    </p:spTree>
    <p:extLst>
      <p:ext uri="{BB962C8B-B14F-4D97-AF65-F5344CB8AC3E}">
        <p14:creationId xmlns:p14="http://schemas.microsoft.com/office/powerpoint/2010/main" val="35493430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siris\users$\mitcheb\Bethany Mitchell EEB Apprenticeship\Environment Team Projects\Open Studio Boards\7 of 10.jpg"/>
          <p:cNvPicPr/>
          <p:nvPr/>
        </p:nvPicPr>
        <p:blipFill rotWithShape="1">
          <a:blip r:embed="rId2" cstate="print">
            <a:extLst>
              <a:ext uri="{28A0092B-C50C-407E-A947-70E740481C1C}">
                <a14:useLocalDpi xmlns:a14="http://schemas.microsoft.com/office/drawing/2010/main" val="0"/>
              </a:ext>
            </a:extLst>
          </a:blip>
          <a:srcRect l="1594" t="1808" r="1147" b="5886"/>
          <a:stretch/>
        </p:blipFill>
        <p:spPr bwMode="auto">
          <a:xfrm>
            <a:off x="245645" y="1700808"/>
            <a:ext cx="5722560" cy="4063106"/>
          </a:xfrm>
          <a:prstGeom prst="rect">
            <a:avLst/>
          </a:prstGeom>
          <a:noFill/>
          <a:ln>
            <a:noFill/>
          </a:ln>
        </p:spPr>
      </p:pic>
      <p:sp>
        <p:nvSpPr>
          <p:cNvPr id="6" name="TextBox 5"/>
          <p:cNvSpPr txBox="1"/>
          <p:nvPr/>
        </p:nvSpPr>
        <p:spPr>
          <a:xfrm>
            <a:off x="957470" y="1268760"/>
            <a:ext cx="3600400" cy="369332"/>
          </a:xfrm>
          <a:prstGeom prst="rect">
            <a:avLst/>
          </a:prstGeom>
          <a:noFill/>
        </p:spPr>
        <p:txBody>
          <a:bodyPr wrap="square" rtlCol="0">
            <a:spAutoFit/>
          </a:bodyPr>
          <a:lstStyle/>
          <a:p>
            <a:pPr algn="ctr"/>
            <a:r>
              <a:rPr lang="en-GB" dirty="0" smtClean="0"/>
              <a:t>Board 7 of 10</a:t>
            </a:r>
            <a:endParaRPr lang="en-GB" dirty="0"/>
          </a:p>
        </p:txBody>
      </p:sp>
      <p:sp>
        <p:nvSpPr>
          <p:cNvPr id="7" name="TextBox 6"/>
          <p:cNvSpPr txBox="1"/>
          <p:nvPr/>
        </p:nvSpPr>
        <p:spPr>
          <a:xfrm>
            <a:off x="6084168" y="1723969"/>
            <a:ext cx="2664296" cy="738664"/>
          </a:xfrm>
          <a:prstGeom prst="rect">
            <a:avLst/>
          </a:prstGeom>
          <a:noFill/>
        </p:spPr>
        <p:txBody>
          <a:bodyPr wrap="square" rtlCol="0">
            <a:spAutoFit/>
          </a:bodyPr>
          <a:lstStyle/>
          <a:p>
            <a:pPr marL="285750" lvl="0" indent="-285750">
              <a:buFont typeface="Arial" panose="020B0604020202020204" pitchFamily="34" charset="0"/>
              <a:buChar char="•"/>
            </a:pPr>
            <a:r>
              <a:rPr lang="en-GB" sz="1400" dirty="0"/>
              <a:t>Accurately identify listed buildings?</a:t>
            </a:r>
          </a:p>
          <a:p>
            <a:pPr marL="285750" lvl="0" indent="-285750">
              <a:buFont typeface="Arial" panose="020B0604020202020204" pitchFamily="34" charset="0"/>
              <a:buChar char="•"/>
            </a:pPr>
            <a:r>
              <a:rPr lang="en-GB" sz="1400" dirty="0"/>
              <a:t>Manual ferry crossing</a:t>
            </a:r>
          </a:p>
        </p:txBody>
      </p:sp>
    </p:spTree>
    <p:extLst>
      <p:ext uri="{BB962C8B-B14F-4D97-AF65-F5344CB8AC3E}">
        <p14:creationId xmlns:p14="http://schemas.microsoft.com/office/powerpoint/2010/main" val="6546541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siris\users$\mitcheb\Bethany Mitchell EEB Apprenticeship\Environment Team Projects\Open Studio Boards\8 of 10.jpg"/>
          <p:cNvPicPr/>
          <p:nvPr/>
        </p:nvPicPr>
        <p:blipFill rotWithShape="1">
          <a:blip r:embed="rId2" cstate="print">
            <a:extLst>
              <a:ext uri="{28A0092B-C50C-407E-A947-70E740481C1C}">
                <a14:useLocalDpi xmlns:a14="http://schemas.microsoft.com/office/drawing/2010/main" val="0"/>
              </a:ext>
            </a:extLst>
          </a:blip>
          <a:srcRect l="1445" t="2803" r="1146" b="3500"/>
          <a:stretch/>
        </p:blipFill>
        <p:spPr bwMode="auto">
          <a:xfrm>
            <a:off x="323528" y="1772816"/>
            <a:ext cx="5722560" cy="4025069"/>
          </a:xfrm>
          <a:prstGeom prst="rect">
            <a:avLst/>
          </a:prstGeom>
          <a:noFill/>
          <a:ln>
            <a:noFill/>
          </a:ln>
        </p:spPr>
      </p:pic>
      <p:sp>
        <p:nvSpPr>
          <p:cNvPr id="6" name="TextBox 5"/>
          <p:cNvSpPr txBox="1"/>
          <p:nvPr/>
        </p:nvSpPr>
        <p:spPr>
          <a:xfrm>
            <a:off x="957470" y="1268760"/>
            <a:ext cx="3600400" cy="369332"/>
          </a:xfrm>
          <a:prstGeom prst="rect">
            <a:avLst/>
          </a:prstGeom>
          <a:noFill/>
        </p:spPr>
        <p:txBody>
          <a:bodyPr wrap="square" rtlCol="0">
            <a:spAutoFit/>
          </a:bodyPr>
          <a:lstStyle/>
          <a:p>
            <a:pPr algn="ctr"/>
            <a:r>
              <a:rPr lang="en-GB" dirty="0" smtClean="0"/>
              <a:t>Board 8 of 10</a:t>
            </a:r>
            <a:endParaRPr lang="en-GB" dirty="0"/>
          </a:p>
        </p:txBody>
      </p:sp>
      <p:sp>
        <p:nvSpPr>
          <p:cNvPr id="7" name="TextBox 6"/>
          <p:cNvSpPr txBox="1"/>
          <p:nvPr/>
        </p:nvSpPr>
        <p:spPr>
          <a:xfrm>
            <a:off x="6228184" y="1757426"/>
            <a:ext cx="2808312" cy="2893100"/>
          </a:xfrm>
          <a:prstGeom prst="rect">
            <a:avLst/>
          </a:prstGeom>
          <a:noFill/>
        </p:spPr>
        <p:txBody>
          <a:bodyPr wrap="square" rtlCol="0">
            <a:spAutoFit/>
          </a:bodyPr>
          <a:lstStyle/>
          <a:p>
            <a:pPr marL="285750" lvl="0" indent="-285750">
              <a:buFont typeface="Arial" panose="020B0604020202020204" pitchFamily="34" charset="0"/>
              <a:buChar char="•"/>
            </a:pPr>
            <a:r>
              <a:rPr lang="en-GB" sz="1400" dirty="0"/>
              <a:t>Batheaston</a:t>
            </a:r>
          </a:p>
          <a:p>
            <a:pPr marL="285750" lvl="0" indent="-285750">
              <a:buFont typeface="Arial" panose="020B0604020202020204" pitchFamily="34" charset="0"/>
              <a:buChar char="•"/>
            </a:pPr>
            <a:r>
              <a:rPr lang="en-GB" sz="1400" dirty="0"/>
              <a:t>Bathford</a:t>
            </a:r>
          </a:p>
          <a:p>
            <a:pPr marL="285750" lvl="0" indent="-285750">
              <a:buFont typeface="Arial" panose="020B0604020202020204" pitchFamily="34" charset="0"/>
              <a:buChar char="•"/>
            </a:pPr>
            <a:r>
              <a:rPr lang="en-GB" sz="1400" dirty="0"/>
              <a:t>Affordable complying how impact Large area of un-used land with river frontage</a:t>
            </a:r>
          </a:p>
          <a:p>
            <a:pPr marL="285750" lvl="0" indent="-285750">
              <a:buFont typeface="Arial" panose="020B0604020202020204" pitchFamily="34" charset="0"/>
              <a:buChar char="•"/>
            </a:pPr>
            <a:r>
              <a:rPr lang="en-GB" sz="1400" dirty="0"/>
              <a:t>Batheaston – warleigh weir</a:t>
            </a:r>
          </a:p>
          <a:p>
            <a:pPr marL="285750" lvl="0" indent="-285750">
              <a:buFont typeface="Arial" panose="020B0604020202020204" pitchFamily="34" charset="0"/>
              <a:buChar char="•"/>
            </a:pPr>
            <a:r>
              <a:rPr lang="en-GB" sz="1400" dirty="0"/>
              <a:t>Batheaston </a:t>
            </a:r>
          </a:p>
          <a:p>
            <a:pPr marL="285750" lvl="0" indent="-285750">
              <a:buFont typeface="Arial" panose="020B0604020202020204" pitchFamily="34" charset="0"/>
              <a:buChar char="•"/>
            </a:pPr>
            <a:r>
              <a:rPr lang="en-GB" sz="1400" dirty="0"/>
              <a:t>Upgrade to existing boat jetty</a:t>
            </a:r>
          </a:p>
          <a:p>
            <a:pPr marL="285750" lvl="0" indent="-285750">
              <a:buFont typeface="Arial" panose="020B0604020202020204" pitchFamily="34" charset="0"/>
              <a:buChar char="•"/>
            </a:pPr>
            <a:r>
              <a:rPr lang="en-GB" sz="1400" dirty="0"/>
              <a:t>New bridge (prow and footpath)</a:t>
            </a:r>
          </a:p>
          <a:p>
            <a:pPr marL="285750" lvl="0" indent="-285750">
              <a:buFont typeface="Arial" panose="020B0604020202020204" pitchFamily="34" charset="0"/>
              <a:buChar char="•"/>
            </a:pPr>
            <a:r>
              <a:rPr lang="en-GB" sz="1400" dirty="0"/>
              <a:t>Not a public footpath?</a:t>
            </a:r>
          </a:p>
          <a:p>
            <a:pPr marL="285750" lvl="0" indent="-285750">
              <a:buFont typeface="Arial" panose="020B0604020202020204" pitchFamily="34" charset="0"/>
              <a:buChar char="•"/>
            </a:pPr>
            <a:r>
              <a:rPr lang="en-GB" sz="1400" dirty="0"/>
              <a:t>Safety improvements to mill lane to provide safe link between Avon &amp; K&amp;A</a:t>
            </a:r>
          </a:p>
        </p:txBody>
      </p:sp>
    </p:spTree>
    <p:extLst>
      <p:ext uri="{BB962C8B-B14F-4D97-AF65-F5344CB8AC3E}">
        <p14:creationId xmlns:p14="http://schemas.microsoft.com/office/powerpoint/2010/main" val="34774197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siris\users$\mitcheb\Bethany Mitchell EEB Apprenticeship\Environment Team Projects\Open Studio Boards\9 of 10.jpg"/>
          <p:cNvPicPr/>
          <p:nvPr/>
        </p:nvPicPr>
        <p:blipFill rotWithShape="1">
          <a:blip r:embed="rId2" cstate="print">
            <a:extLst>
              <a:ext uri="{28A0092B-C50C-407E-A947-70E740481C1C}">
                <a14:useLocalDpi xmlns:a14="http://schemas.microsoft.com/office/drawing/2010/main" val="0"/>
              </a:ext>
            </a:extLst>
          </a:blip>
          <a:srcRect l="1147" t="2007" r="1295" b="4494"/>
          <a:stretch/>
        </p:blipFill>
        <p:spPr bwMode="auto">
          <a:xfrm>
            <a:off x="323528" y="1772816"/>
            <a:ext cx="5722560" cy="4016524"/>
          </a:xfrm>
          <a:prstGeom prst="rect">
            <a:avLst/>
          </a:prstGeom>
          <a:noFill/>
          <a:ln>
            <a:noFill/>
          </a:ln>
        </p:spPr>
      </p:pic>
      <p:sp>
        <p:nvSpPr>
          <p:cNvPr id="5" name="TextBox 4"/>
          <p:cNvSpPr txBox="1"/>
          <p:nvPr/>
        </p:nvSpPr>
        <p:spPr>
          <a:xfrm>
            <a:off x="957470" y="1268760"/>
            <a:ext cx="3600400" cy="369332"/>
          </a:xfrm>
          <a:prstGeom prst="rect">
            <a:avLst/>
          </a:prstGeom>
          <a:noFill/>
        </p:spPr>
        <p:txBody>
          <a:bodyPr wrap="square" rtlCol="0">
            <a:spAutoFit/>
          </a:bodyPr>
          <a:lstStyle/>
          <a:p>
            <a:pPr algn="ctr"/>
            <a:r>
              <a:rPr lang="en-GB" dirty="0" smtClean="0"/>
              <a:t>Board 9 of 10</a:t>
            </a:r>
            <a:endParaRPr lang="en-GB" dirty="0"/>
          </a:p>
        </p:txBody>
      </p:sp>
      <p:sp>
        <p:nvSpPr>
          <p:cNvPr id="6" name="TextBox 5"/>
          <p:cNvSpPr txBox="1"/>
          <p:nvPr/>
        </p:nvSpPr>
        <p:spPr>
          <a:xfrm>
            <a:off x="6161030" y="1835601"/>
            <a:ext cx="2808312" cy="1169551"/>
          </a:xfrm>
          <a:prstGeom prst="rect">
            <a:avLst/>
          </a:prstGeom>
          <a:noFill/>
        </p:spPr>
        <p:txBody>
          <a:bodyPr wrap="square" rtlCol="0">
            <a:spAutoFit/>
          </a:bodyPr>
          <a:lstStyle/>
          <a:p>
            <a:pPr marL="285750" lvl="0" indent="-285750">
              <a:buFont typeface="Arial" panose="020B0604020202020204" pitchFamily="34" charset="0"/>
              <a:buChar char="•"/>
            </a:pPr>
            <a:r>
              <a:rPr lang="en-GB" sz="1400" dirty="0"/>
              <a:t>Wildlife oasis – clusters</a:t>
            </a:r>
          </a:p>
          <a:p>
            <a:pPr marL="285750" lvl="0" indent="-285750">
              <a:buFont typeface="Arial" panose="020B0604020202020204" pitchFamily="34" charset="0"/>
              <a:buChar char="•"/>
            </a:pPr>
            <a:r>
              <a:rPr lang="en-GB" sz="1400" dirty="0"/>
              <a:t>Fish refuge along canal</a:t>
            </a:r>
          </a:p>
          <a:p>
            <a:pPr marL="285750" lvl="0" indent="-285750">
              <a:buFont typeface="Arial" panose="020B0604020202020204" pitchFamily="34" charset="0"/>
              <a:buChar char="•"/>
            </a:pPr>
            <a:r>
              <a:rPr lang="en-GB" sz="1400" dirty="0"/>
              <a:t>Claverton pumping station –CRT</a:t>
            </a:r>
          </a:p>
          <a:p>
            <a:pPr marL="285750" lvl="0" indent="-285750">
              <a:buFont typeface="Arial" panose="020B0604020202020204" pitchFamily="34" charset="0"/>
              <a:buChar char="•"/>
            </a:pPr>
            <a:r>
              <a:rPr lang="en-GB" sz="1400" dirty="0"/>
              <a:t>Link to Thames (risk: rivers drying up)</a:t>
            </a:r>
          </a:p>
        </p:txBody>
      </p:sp>
    </p:spTree>
    <p:extLst>
      <p:ext uri="{BB962C8B-B14F-4D97-AF65-F5344CB8AC3E}">
        <p14:creationId xmlns:p14="http://schemas.microsoft.com/office/powerpoint/2010/main" val="20563690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siris\users$\mitcheb\Bethany Mitchell EEB Apprenticeship\Environment Team Projects\Open Studio Boards\10 of 10.jpg"/>
          <p:cNvPicPr/>
          <p:nvPr/>
        </p:nvPicPr>
        <p:blipFill rotWithShape="1">
          <a:blip r:embed="rId2" cstate="print">
            <a:extLst>
              <a:ext uri="{28A0092B-C50C-407E-A947-70E740481C1C}">
                <a14:useLocalDpi xmlns:a14="http://schemas.microsoft.com/office/drawing/2010/main" val="0"/>
              </a:ext>
            </a:extLst>
          </a:blip>
          <a:srcRect l="1594" t="4178" r="1743" b="3716"/>
          <a:stretch/>
        </p:blipFill>
        <p:spPr bwMode="auto">
          <a:xfrm>
            <a:off x="323528" y="1844824"/>
            <a:ext cx="5722560" cy="4016524"/>
          </a:xfrm>
          <a:prstGeom prst="rect">
            <a:avLst/>
          </a:prstGeom>
          <a:noFill/>
          <a:ln>
            <a:noFill/>
          </a:ln>
        </p:spPr>
      </p:pic>
      <p:sp>
        <p:nvSpPr>
          <p:cNvPr id="6" name="TextBox 5"/>
          <p:cNvSpPr txBox="1"/>
          <p:nvPr/>
        </p:nvSpPr>
        <p:spPr>
          <a:xfrm>
            <a:off x="1187624" y="1340768"/>
            <a:ext cx="3600400" cy="369332"/>
          </a:xfrm>
          <a:prstGeom prst="rect">
            <a:avLst/>
          </a:prstGeom>
          <a:noFill/>
        </p:spPr>
        <p:txBody>
          <a:bodyPr wrap="square" rtlCol="0">
            <a:spAutoFit/>
          </a:bodyPr>
          <a:lstStyle/>
          <a:p>
            <a:pPr algn="ctr"/>
            <a:r>
              <a:rPr lang="en-GB" dirty="0" smtClean="0"/>
              <a:t>Board 10 of 10</a:t>
            </a:r>
            <a:endParaRPr lang="en-GB" dirty="0"/>
          </a:p>
        </p:txBody>
      </p:sp>
      <p:sp>
        <p:nvSpPr>
          <p:cNvPr id="7" name="TextBox 6"/>
          <p:cNvSpPr txBox="1"/>
          <p:nvPr/>
        </p:nvSpPr>
        <p:spPr>
          <a:xfrm>
            <a:off x="6286983" y="2060848"/>
            <a:ext cx="2664296" cy="1600438"/>
          </a:xfrm>
          <a:prstGeom prst="rect">
            <a:avLst/>
          </a:prstGeom>
          <a:noFill/>
        </p:spPr>
        <p:txBody>
          <a:bodyPr wrap="square" rtlCol="0">
            <a:spAutoFit/>
          </a:bodyPr>
          <a:lstStyle/>
          <a:p>
            <a:pPr marL="285750" lvl="0" indent="-285750">
              <a:buFont typeface="Arial" panose="020B0604020202020204" pitchFamily="34" charset="0"/>
              <a:buChar char="•"/>
            </a:pPr>
            <a:r>
              <a:rPr lang="en-GB" sz="1400" dirty="0"/>
              <a:t>Not much focus on this end?</a:t>
            </a:r>
          </a:p>
          <a:p>
            <a:pPr marL="285750" lvl="0" indent="-285750">
              <a:buFont typeface="Arial" panose="020B0604020202020204" pitchFamily="34" charset="0"/>
              <a:buChar char="•"/>
            </a:pPr>
            <a:r>
              <a:rPr lang="en-GB" sz="1400" dirty="0"/>
              <a:t>Dundas Wharf</a:t>
            </a:r>
          </a:p>
          <a:p>
            <a:pPr marL="285750" lvl="0" indent="-285750">
              <a:buFont typeface="Arial" panose="020B0604020202020204" pitchFamily="34" charset="0"/>
              <a:buChar char="•"/>
            </a:pPr>
            <a:r>
              <a:rPr lang="en-GB" sz="1400" dirty="0"/>
              <a:t>To Bradford on Avon</a:t>
            </a:r>
          </a:p>
          <a:p>
            <a:pPr marL="285750" lvl="0" indent="-285750">
              <a:buFont typeface="Arial" panose="020B0604020202020204" pitchFamily="34" charset="0"/>
              <a:buChar char="•"/>
            </a:pPr>
            <a:r>
              <a:rPr lang="en-GB" sz="1400" dirty="0"/>
              <a:t>Should we be looking at colour of the river today? ‘’Brown’’ caused by run of from fields.</a:t>
            </a:r>
          </a:p>
        </p:txBody>
      </p:sp>
    </p:spTree>
    <p:extLst>
      <p:ext uri="{BB962C8B-B14F-4D97-AF65-F5344CB8AC3E}">
        <p14:creationId xmlns:p14="http://schemas.microsoft.com/office/powerpoint/2010/main" val="31771378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27557" t="8153" r="37939" b="48277"/>
          <a:stretch/>
        </p:blipFill>
        <p:spPr bwMode="auto">
          <a:xfrm>
            <a:off x="827584" y="1124743"/>
            <a:ext cx="7776864" cy="5523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04855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200" t="52410" r="38072" b="5779"/>
          <a:stretch/>
        </p:blipFill>
        <p:spPr bwMode="auto">
          <a:xfrm>
            <a:off x="611560" y="1298961"/>
            <a:ext cx="8064896" cy="546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07963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31840" y="1844824"/>
            <a:ext cx="2927035" cy="830997"/>
          </a:xfrm>
          <a:prstGeom prst="rect">
            <a:avLst/>
          </a:prstGeom>
          <a:noFill/>
        </p:spPr>
        <p:txBody>
          <a:bodyPr wrap="square" rtlCol="0">
            <a:spAutoFit/>
          </a:bodyPr>
          <a:lstStyle/>
          <a:p>
            <a:r>
              <a:rPr lang="en-GB" sz="4800" b="1" dirty="0" smtClean="0"/>
              <a:t>Thank you</a:t>
            </a:r>
            <a:endParaRPr lang="en-GB" sz="4800" b="1" dirty="0"/>
          </a:p>
        </p:txBody>
      </p:sp>
      <p:pic>
        <p:nvPicPr>
          <p:cNvPr id="10243" name="Picture 3" descr="\\osiris\users$\mitcheb\Bethany Mitchell EEB Apprenticeship\Environment Team Projects\Pictures\Open Studio Event 18th June\Guests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4839" y="4365104"/>
            <a:ext cx="2624488" cy="1968366"/>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osiris\users$\mitcheb\Bethany Mitchell EEB Apprenticeship\Environment Team Projects\Pictures\Open Studio Event 18th June\OSE 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916832"/>
            <a:ext cx="2609192" cy="1956894"/>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descr="\\osiris\users$\mitcheb\Bethany Mitchell EEB Apprenticeship\Environment Team Projects\Pictures\Open Studio Event 18th June\OSE 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32368" y="4409933"/>
            <a:ext cx="2609192" cy="1956894"/>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osiris\users$\mitcheb\Bethany Mitchell EEB Apprenticeship\Environment Team Projects\Pictures\Open Studio Event 18th June\OSE 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36964" y="1916832"/>
            <a:ext cx="2579412" cy="1934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5685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S:\Environment Team\River Avon\11. Events and Consultation\Festival of Nature\OPEN STUDIO\BA236 Waterspace E-flyer_A4_digit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3359" y="1391341"/>
            <a:ext cx="3642614" cy="515196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67374" y="1412776"/>
            <a:ext cx="4968552" cy="5109091"/>
          </a:xfrm>
          <a:prstGeom prst="rect">
            <a:avLst/>
          </a:prstGeom>
          <a:noFill/>
        </p:spPr>
        <p:txBody>
          <a:bodyPr wrap="square" rtlCol="0">
            <a:spAutoFit/>
          </a:bodyPr>
          <a:lstStyle/>
          <a:p>
            <a:r>
              <a:rPr lang="en-GB" sz="1400" dirty="0"/>
              <a:t>The Open Studio was an all-day event on </a:t>
            </a:r>
            <a:r>
              <a:rPr lang="en-GB" sz="1400" b="1" dirty="0" smtClean="0"/>
              <a:t>Saturday </a:t>
            </a:r>
            <a:r>
              <a:rPr lang="en-GB" sz="1400" b="1" dirty="0"/>
              <a:t>18 June</a:t>
            </a:r>
            <a:r>
              <a:rPr lang="en-GB" sz="1400" dirty="0"/>
              <a:t> at Widcombe Social Club in Bath.</a:t>
            </a:r>
          </a:p>
          <a:p>
            <a:endParaRPr lang="en-GB" sz="1400" dirty="0" smtClean="0"/>
          </a:p>
          <a:p>
            <a:r>
              <a:rPr lang="en-GB" sz="1400" dirty="0" smtClean="0"/>
              <a:t>B&amp;NES </a:t>
            </a:r>
            <a:r>
              <a:rPr lang="en-GB" sz="1400" dirty="0"/>
              <a:t>and Atkins staff was both in attendance on behalf of </a:t>
            </a:r>
            <a:r>
              <a:rPr lang="en-GB" sz="1400" dirty="0" smtClean="0"/>
              <a:t>the </a:t>
            </a:r>
            <a:r>
              <a:rPr lang="en-GB" sz="1400" dirty="0"/>
              <a:t>partnership</a:t>
            </a:r>
            <a:r>
              <a:rPr lang="en-GB" sz="1400" dirty="0" smtClean="0"/>
              <a:t>.</a:t>
            </a:r>
          </a:p>
          <a:p>
            <a:endParaRPr lang="en-GB" sz="1400" dirty="0"/>
          </a:p>
          <a:p>
            <a:r>
              <a:rPr lang="en-GB" sz="1400" dirty="0" smtClean="0"/>
              <a:t>This was an opportunity to show work in progress on maps. A giant map of the Enterprise area in Bath and information from the Regeneration team was also provided. The day included other information such as a collage of ideas for the Water Space Study and ideas from a London Study trip and similar strategies.</a:t>
            </a:r>
          </a:p>
          <a:p>
            <a:endParaRPr lang="en-GB" sz="1400" dirty="0" smtClean="0"/>
          </a:p>
          <a:p>
            <a:r>
              <a:rPr lang="en-GB" sz="1400" dirty="0" smtClean="0"/>
              <a:t>This event was advertised throughout the Festival of Nature and posters were distributed around Bath. Approximately 400 people were invited and around 65 people attended, most staying for 30 minutes or longer. </a:t>
            </a:r>
          </a:p>
          <a:p>
            <a:endParaRPr lang="en-GB" sz="1400" dirty="0"/>
          </a:p>
          <a:p>
            <a:r>
              <a:rPr lang="en-GB" sz="1400" dirty="0" smtClean="0"/>
              <a:t>The public were invited to make comments via post it notes on the maps and feedback on WaterSpace cards.</a:t>
            </a:r>
          </a:p>
          <a:p>
            <a:endParaRPr lang="en-GB" sz="1400" dirty="0" smtClean="0"/>
          </a:p>
          <a:p>
            <a:r>
              <a:rPr lang="en-GB" sz="1400" dirty="0" smtClean="0"/>
              <a:t>Feedback regarding the event was very positive. </a:t>
            </a:r>
          </a:p>
          <a:p>
            <a:endParaRPr lang="en-GB" sz="1400" dirty="0"/>
          </a:p>
          <a:p>
            <a:endParaRPr lang="en-GB" dirty="0" smtClean="0"/>
          </a:p>
        </p:txBody>
      </p:sp>
    </p:spTree>
    <p:extLst>
      <p:ext uri="{BB962C8B-B14F-4D97-AF65-F5344CB8AC3E}">
        <p14:creationId xmlns:p14="http://schemas.microsoft.com/office/powerpoint/2010/main" val="31117070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1628800"/>
            <a:ext cx="6408712" cy="369332"/>
          </a:xfrm>
          <a:prstGeom prst="rect">
            <a:avLst/>
          </a:prstGeom>
          <a:noFill/>
        </p:spPr>
        <p:txBody>
          <a:bodyPr wrap="square" rtlCol="0">
            <a:spAutoFit/>
          </a:bodyPr>
          <a:lstStyle/>
          <a:p>
            <a:endParaRPr lang="en-GB" dirty="0"/>
          </a:p>
        </p:txBody>
      </p:sp>
      <p:sp>
        <p:nvSpPr>
          <p:cNvPr id="5" name="TextBox 4"/>
          <p:cNvSpPr txBox="1"/>
          <p:nvPr/>
        </p:nvSpPr>
        <p:spPr>
          <a:xfrm>
            <a:off x="587185" y="1484784"/>
            <a:ext cx="5472608" cy="2585323"/>
          </a:xfrm>
          <a:prstGeom prst="rect">
            <a:avLst/>
          </a:prstGeom>
          <a:noFill/>
        </p:spPr>
        <p:txBody>
          <a:bodyPr wrap="square" rtlCol="0">
            <a:spAutoFit/>
          </a:bodyPr>
          <a:lstStyle/>
          <a:p>
            <a:r>
              <a:rPr lang="en-GB" dirty="0" smtClean="0"/>
              <a:t>“Excellent Presentation” Cllr Goodman</a:t>
            </a:r>
          </a:p>
          <a:p>
            <a:endParaRPr lang="en-GB" dirty="0" smtClean="0"/>
          </a:p>
          <a:p>
            <a:r>
              <a:rPr lang="en-GB" dirty="0" smtClean="0"/>
              <a:t>“Really good to see you and an enthusiastic Water Space team on Saturday. A super exhibition” Peter Fear, Bathampton</a:t>
            </a:r>
          </a:p>
          <a:p>
            <a:endParaRPr lang="en-GB" dirty="0" smtClean="0"/>
          </a:p>
          <a:p>
            <a:r>
              <a:rPr lang="en-GB" dirty="0" smtClean="0"/>
              <a:t>A number of people expressed interest in waterways related volunteering opportunities in the area (feature to be added to July newsletter).</a:t>
            </a:r>
            <a:endParaRPr lang="en-GB" dirty="0"/>
          </a:p>
        </p:txBody>
      </p:sp>
      <p:pic>
        <p:nvPicPr>
          <p:cNvPr id="3074" name="Picture 2" descr="\\osiris\users$\mitcheb\Bethany Mitchell EEB Apprenticeship\Environment Team Projects\Pictures\Open Studio Event 18th June\Noticeboard and Leaflets 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3489" y="4869159"/>
            <a:ext cx="2207340" cy="165550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osiris\users$\mitcheb\Bethany Mitchell EEB Apprenticeship\Environment Team Projects\Pictures\Open Studio Event 18th June\OSE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4869160"/>
            <a:ext cx="2217764" cy="166332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osiris\users$\mitcheb\Bethany Mitchell EEB Apprenticeship\Environment Team Projects\Pictures\Open Studio Event 18th June\Bath City Riverside Ma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68338" y="4877754"/>
            <a:ext cx="2207340" cy="1655505"/>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osiris\users$\mitcheb\Bethany Mitchell EEB Apprenticeship\Environment Team Projects\Pictures\Open Studio Event 18th June\Guests 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61638" y="1340768"/>
            <a:ext cx="2207340" cy="165550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osiris\users$\mitcheb\Bethany Mitchell EEB Apprenticeship\Environment Team Projects\Pictures\Open Studio Event 18th June\Guests 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61638" y="3106057"/>
            <a:ext cx="2207340" cy="1655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9947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siris\users$\mitcheb\Bethany Mitchell EEB Apprenticeship\Environment Team Projects\Open Studio Boards\Main board.jpg"/>
          <p:cNvPicPr/>
          <p:nvPr/>
        </p:nvPicPr>
        <p:blipFill rotWithShape="1">
          <a:blip r:embed="rId2" cstate="print">
            <a:extLst>
              <a:ext uri="{28A0092B-C50C-407E-A947-70E740481C1C}">
                <a14:useLocalDpi xmlns:a14="http://schemas.microsoft.com/office/drawing/2010/main" val="0"/>
              </a:ext>
            </a:extLst>
          </a:blip>
          <a:srcRect t="3002"/>
          <a:stretch/>
        </p:blipFill>
        <p:spPr bwMode="auto">
          <a:xfrm>
            <a:off x="179512" y="1628800"/>
            <a:ext cx="5616624" cy="4104456"/>
          </a:xfrm>
          <a:prstGeom prst="rect">
            <a:avLst/>
          </a:prstGeom>
          <a:noFill/>
          <a:ln>
            <a:noFill/>
          </a:ln>
        </p:spPr>
      </p:pic>
      <p:sp>
        <p:nvSpPr>
          <p:cNvPr id="5" name="TextBox 4"/>
          <p:cNvSpPr txBox="1"/>
          <p:nvPr/>
        </p:nvSpPr>
        <p:spPr>
          <a:xfrm>
            <a:off x="6084168" y="1628800"/>
            <a:ext cx="2664296" cy="369332"/>
          </a:xfrm>
          <a:prstGeom prst="rect">
            <a:avLst/>
          </a:prstGeom>
          <a:noFill/>
        </p:spPr>
        <p:txBody>
          <a:bodyPr wrap="square" rtlCol="0">
            <a:spAutoFit/>
          </a:bodyPr>
          <a:lstStyle/>
          <a:p>
            <a:endParaRPr lang="en-GB" dirty="0"/>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Box 7"/>
          <p:cNvSpPr txBox="1"/>
          <p:nvPr/>
        </p:nvSpPr>
        <p:spPr>
          <a:xfrm>
            <a:off x="5861394" y="1628800"/>
            <a:ext cx="3168352" cy="4185761"/>
          </a:xfrm>
          <a:prstGeom prst="rect">
            <a:avLst/>
          </a:prstGeom>
          <a:noFill/>
        </p:spPr>
        <p:txBody>
          <a:bodyPr wrap="square" rtlCol="0">
            <a:spAutoFit/>
          </a:bodyPr>
          <a:lstStyle/>
          <a:p>
            <a:pPr marL="171450" lvl="0" indent="-171450" fontAlgn="base">
              <a:spcBef>
                <a:spcPct val="0"/>
              </a:spcBef>
              <a:spcAft>
                <a:spcPct val="0"/>
              </a:spcAft>
              <a:buFont typeface="Arial" panose="020B0604020202020204" pitchFamily="34" charset="0"/>
              <a:buChar char="•"/>
            </a:pPr>
            <a:r>
              <a:rPr lang="en-GB" altLang="en-US" sz="1400" dirty="0">
                <a:solidFill>
                  <a:prstClr val="black"/>
                </a:solidFill>
                <a:latin typeface="Calibri" pitchFamily="34" charset="0"/>
                <a:ea typeface="Calibri" pitchFamily="34" charset="0"/>
                <a:cs typeface="Times New Roman" pitchFamily="18" charset="0"/>
              </a:rPr>
              <a:t>Avon Brass, Walk Featuring Saltford Brass Mill, Jolly Sailor, Keynsham Brassmill, Swineford, Kelston, Weston</a:t>
            </a:r>
            <a:endParaRPr lang="en-GB" altLang="en-US" sz="800" dirty="0">
              <a:solidFill>
                <a:prstClr val="black"/>
              </a:solidFill>
              <a:latin typeface="Arial" pitchFamily="34" charset="0"/>
              <a:cs typeface="Arial" pitchFamily="34" charset="0"/>
            </a:endParaRPr>
          </a:p>
          <a:p>
            <a:pPr marL="171450" lvl="0" indent="-171450" eaLnBrk="0" fontAlgn="base" hangingPunct="0">
              <a:spcBef>
                <a:spcPct val="0"/>
              </a:spcBef>
              <a:spcAft>
                <a:spcPct val="0"/>
              </a:spcAft>
              <a:buFont typeface="Arial" panose="020B0604020202020204" pitchFamily="34" charset="0"/>
              <a:buChar char="•"/>
            </a:pPr>
            <a:r>
              <a:rPr lang="en-GB" altLang="en-US" sz="1400" dirty="0">
                <a:solidFill>
                  <a:prstClr val="black"/>
                </a:solidFill>
                <a:latin typeface="Calibri" pitchFamily="34" charset="0"/>
                <a:ea typeface="Calibri" pitchFamily="34" charset="0"/>
                <a:cs typeface="Times New Roman" pitchFamily="18" charset="0"/>
              </a:rPr>
              <a:t>E.g boat trip from  Weston – Saltford</a:t>
            </a:r>
            <a:endParaRPr lang="en-GB" altLang="en-US" sz="800" dirty="0">
              <a:solidFill>
                <a:prstClr val="black"/>
              </a:solidFill>
              <a:latin typeface="Arial" pitchFamily="34" charset="0"/>
              <a:cs typeface="Arial" pitchFamily="34" charset="0"/>
            </a:endParaRPr>
          </a:p>
          <a:p>
            <a:pPr marL="171450" lvl="0" indent="-171450" eaLnBrk="0" fontAlgn="base" hangingPunct="0">
              <a:spcBef>
                <a:spcPct val="0"/>
              </a:spcBef>
              <a:spcAft>
                <a:spcPct val="0"/>
              </a:spcAft>
              <a:buFont typeface="Arial" panose="020B0604020202020204" pitchFamily="34" charset="0"/>
              <a:buChar char="•"/>
            </a:pPr>
            <a:r>
              <a:rPr lang="en-GB" altLang="en-US" sz="1400" dirty="0">
                <a:solidFill>
                  <a:prstClr val="black"/>
                </a:solidFill>
                <a:latin typeface="Calibri" pitchFamily="34" charset="0"/>
                <a:ea typeface="Calibri" pitchFamily="34" charset="0"/>
                <a:cs typeface="Times New Roman" pitchFamily="18" charset="0"/>
              </a:rPr>
              <a:t>Volunteering opportunities </a:t>
            </a:r>
            <a:endParaRPr lang="en-GB" altLang="en-US" sz="800" dirty="0">
              <a:solidFill>
                <a:prstClr val="black"/>
              </a:solidFill>
              <a:latin typeface="Arial" pitchFamily="34" charset="0"/>
              <a:cs typeface="Arial" pitchFamily="34" charset="0"/>
            </a:endParaRPr>
          </a:p>
          <a:p>
            <a:pPr marL="171450" lvl="0" indent="-171450" eaLnBrk="0" fontAlgn="base" hangingPunct="0">
              <a:spcBef>
                <a:spcPct val="0"/>
              </a:spcBef>
              <a:spcAft>
                <a:spcPct val="0"/>
              </a:spcAft>
              <a:buFont typeface="Arial" panose="020B0604020202020204" pitchFamily="34" charset="0"/>
              <a:buChar char="•"/>
            </a:pPr>
            <a:r>
              <a:rPr lang="en-GB" altLang="en-US" sz="1400" dirty="0">
                <a:solidFill>
                  <a:prstClr val="black"/>
                </a:solidFill>
                <a:latin typeface="Calibri" pitchFamily="34" charset="0"/>
                <a:ea typeface="Calibri" pitchFamily="34" charset="0"/>
                <a:cs typeface="Times New Roman" pitchFamily="18" charset="0"/>
              </a:rPr>
              <a:t>Pumping station – does it open?</a:t>
            </a:r>
            <a:endParaRPr lang="en-GB" altLang="en-US" sz="800" dirty="0">
              <a:solidFill>
                <a:prstClr val="black"/>
              </a:solidFill>
              <a:latin typeface="Arial" pitchFamily="34" charset="0"/>
              <a:cs typeface="Arial" pitchFamily="34" charset="0"/>
            </a:endParaRPr>
          </a:p>
          <a:p>
            <a:pPr marL="171450" lvl="0" indent="-171450" eaLnBrk="0" fontAlgn="base" hangingPunct="0">
              <a:spcBef>
                <a:spcPct val="0"/>
              </a:spcBef>
              <a:spcAft>
                <a:spcPct val="0"/>
              </a:spcAft>
              <a:buFont typeface="Arial" panose="020B0604020202020204" pitchFamily="34" charset="0"/>
              <a:buChar char="•"/>
            </a:pPr>
            <a:r>
              <a:rPr lang="en-GB" altLang="en-US" sz="1400" dirty="0">
                <a:solidFill>
                  <a:prstClr val="black"/>
                </a:solidFill>
                <a:latin typeface="Calibri" pitchFamily="34" charset="0"/>
                <a:ea typeface="Calibri" pitchFamily="34" charset="0"/>
                <a:cs typeface="Times New Roman" pitchFamily="18" charset="0"/>
              </a:rPr>
              <a:t>Inaccessible – wildlife refuges</a:t>
            </a:r>
            <a:endParaRPr lang="en-GB" altLang="en-US" sz="800" dirty="0">
              <a:solidFill>
                <a:prstClr val="black"/>
              </a:solidFill>
              <a:latin typeface="Arial" pitchFamily="34" charset="0"/>
              <a:cs typeface="Arial" pitchFamily="34" charset="0"/>
            </a:endParaRPr>
          </a:p>
          <a:p>
            <a:pPr marL="171450" lvl="0" indent="-171450" eaLnBrk="0" fontAlgn="base" hangingPunct="0">
              <a:spcBef>
                <a:spcPct val="0"/>
              </a:spcBef>
              <a:spcAft>
                <a:spcPct val="0"/>
              </a:spcAft>
              <a:buFont typeface="Arial" panose="020B0604020202020204" pitchFamily="34" charset="0"/>
              <a:buChar char="•"/>
            </a:pPr>
            <a:r>
              <a:rPr lang="en-GB" altLang="en-US" sz="1400" dirty="0">
                <a:solidFill>
                  <a:prstClr val="black"/>
                </a:solidFill>
                <a:latin typeface="Calibri" pitchFamily="34" charset="0"/>
                <a:ea typeface="Calibri" pitchFamily="34" charset="0"/>
                <a:cs typeface="Times New Roman" pitchFamily="18" charset="0"/>
              </a:rPr>
              <a:t>Tranquil Zones on the river for wildlife</a:t>
            </a:r>
            <a:endParaRPr lang="en-GB" altLang="en-US" sz="800" dirty="0">
              <a:solidFill>
                <a:prstClr val="black"/>
              </a:solidFill>
              <a:latin typeface="Arial" pitchFamily="34" charset="0"/>
              <a:cs typeface="Arial" pitchFamily="34" charset="0"/>
            </a:endParaRPr>
          </a:p>
          <a:p>
            <a:pPr marL="171450" lvl="0" indent="-171450" eaLnBrk="0" fontAlgn="base" hangingPunct="0">
              <a:spcBef>
                <a:spcPct val="0"/>
              </a:spcBef>
              <a:spcAft>
                <a:spcPct val="0"/>
              </a:spcAft>
              <a:buFont typeface="Arial" panose="020B0604020202020204" pitchFamily="34" charset="0"/>
              <a:buChar char="•"/>
            </a:pPr>
            <a:r>
              <a:rPr lang="en-GB" altLang="en-US" sz="1400" dirty="0">
                <a:solidFill>
                  <a:prstClr val="black"/>
                </a:solidFill>
                <a:latin typeface="Calibri" pitchFamily="34" charset="0"/>
                <a:ea typeface="Calibri" pitchFamily="34" charset="0"/>
                <a:cs typeface="Times New Roman" pitchFamily="18" charset="0"/>
              </a:rPr>
              <a:t>Bedford: Wider path vs bath restricted access. Impact on wildlife</a:t>
            </a:r>
            <a:endParaRPr lang="en-GB" altLang="en-US" sz="800" dirty="0">
              <a:solidFill>
                <a:prstClr val="black"/>
              </a:solidFill>
              <a:latin typeface="Arial" pitchFamily="34" charset="0"/>
              <a:cs typeface="Arial" pitchFamily="34" charset="0"/>
            </a:endParaRPr>
          </a:p>
          <a:p>
            <a:pPr marL="171450" lvl="0" indent="-171450" eaLnBrk="0" fontAlgn="base" hangingPunct="0">
              <a:spcBef>
                <a:spcPct val="0"/>
              </a:spcBef>
              <a:spcAft>
                <a:spcPct val="0"/>
              </a:spcAft>
              <a:buFont typeface="Arial" panose="020B0604020202020204" pitchFamily="34" charset="0"/>
              <a:buChar char="•"/>
            </a:pPr>
            <a:r>
              <a:rPr lang="en-GB" altLang="en-US" sz="1400" dirty="0">
                <a:solidFill>
                  <a:prstClr val="black"/>
                </a:solidFill>
                <a:latin typeface="Calibri" pitchFamily="34" charset="0"/>
                <a:ea typeface="Calibri" pitchFamily="34" charset="0"/>
                <a:cs typeface="Times New Roman" pitchFamily="18" charset="0"/>
              </a:rPr>
              <a:t>Ideas for wildlife improvement</a:t>
            </a:r>
            <a:endParaRPr lang="en-GB" altLang="en-US" sz="800" dirty="0">
              <a:solidFill>
                <a:prstClr val="black"/>
              </a:solidFill>
              <a:latin typeface="Arial" pitchFamily="34" charset="0"/>
              <a:cs typeface="Arial" pitchFamily="34" charset="0"/>
            </a:endParaRPr>
          </a:p>
          <a:p>
            <a:pPr marL="171450" lvl="0" indent="-171450" eaLnBrk="0" fontAlgn="base" hangingPunct="0">
              <a:spcBef>
                <a:spcPct val="0"/>
              </a:spcBef>
              <a:spcAft>
                <a:spcPct val="0"/>
              </a:spcAft>
              <a:buFont typeface="Arial" panose="020B0604020202020204" pitchFamily="34" charset="0"/>
              <a:buChar char="•"/>
            </a:pPr>
            <a:r>
              <a:rPr lang="en-GB" altLang="en-US" sz="1400" dirty="0">
                <a:solidFill>
                  <a:prstClr val="black"/>
                </a:solidFill>
                <a:latin typeface="Calibri" pitchFamily="34" charset="0"/>
                <a:ea typeface="Calibri" pitchFamily="34" charset="0"/>
                <a:cs typeface="Times New Roman" pitchFamily="18" charset="0"/>
              </a:rPr>
              <a:t>Mooring @ Saltford Marina </a:t>
            </a:r>
            <a:endParaRPr lang="en-GB" altLang="en-US" sz="800" dirty="0">
              <a:solidFill>
                <a:prstClr val="black"/>
              </a:solidFill>
              <a:latin typeface="Arial" pitchFamily="34" charset="0"/>
              <a:cs typeface="Arial" pitchFamily="34" charset="0"/>
            </a:endParaRPr>
          </a:p>
          <a:p>
            <a:pPr marL="171450" lvl="0" indent="-171450" eaLnBrk="0" fontAlgn="base" hangingPunct="0">
              <a:spcBef>
                <a:spcPct val="0"/>
              </a:spcBef>
              <a:spcAft>
                <a:spcPct val="0"/>
              </a:spcAft>
              <a:buFont typeface="Arial" panose="020B0604020202020204" pitchFamily="34" charset="0"/>
              <a:buChar char="•"/>
            </a:pPr>
            <a:r>
              <a:rPr lang="en-GB" altLang="en-US" sz="1400" dirty="0">
                <a:solidFill>
                  <a:prstClr val="black"/>
                </a:solidFill>
                <a:latin typeface="Calibri" pitchFamily="34" charset="0"/>
                <a:ea typeface="Calibri" pitchFamily="34" charset="0"/>
                <a:cs typeface="Times New Roman" pitchFamily="18" charset="0"/>
              </a:rPr>
              <a:t>Signage of wayfinding e.g: Brassmill logos</a:t>
            </a:r>
            <a:endParaRPr lang="en-GB" altLang="en-US" sz="800" dirty="0">
              <a:solidFill>
                <a:prstClr val="black"/>
              </a:solidFill>
              <a:latin typeface="Arial" pitchFamily="34" charset="0"/>
              <a:cs typeface="Arial" pitchFamily="34" charset="0"/>
            </a:endParaRPr>
          </a:p>
          <a:p>
            <a:pPr marL="171450" lvl="0" indent="-171450" eaLnBrk="0" fontAlgn="base" hangingPunct="0">
              <a:spcBef>
                <a:spcPct val="0"/>
              </a:spcBef>
              <a:spcAft>
                <a:spcPct val="0"/>
              </a:spcAft>
              <a:buFont typeface="Arial" panose="020B0604020202020204" pitchFamily="34" charset="0"/>
              <a:buChar char="•"/>
            </a:pPr>
            <a:r>
              <a:rPr lang="en-GB" altLang="en-US" sz="1400" dirty="0">
                <a:solidFill>
                  <a:prstClr val="black"/>
                </a:solidFill>
                <a:latin typeface="Calibri" pitchFamily="34" charset="0"/>
                <a:ea typeface="Calibri" pitchFamily="34" charset="0"/>
                <a:cs typeface="Times New Roman" pitchFamily="18" charset="0"/>
              </a:rPr>
              <a:t>Bristol Industrial Arch Society bias</a:t>
            </a:r>
            <a:endParaRPr lang="en-GB" altLang="en-US" sz="800" dirty="0">
              <a:solidFill>
                <a:prstClr val="black"/>
              </a:solidFill>
              <a:latin typeface="Arial" pitchFamily="34" charset="0"/>
              <a:cs typeface="Arial" pitchFamily="34" charset="0"/>
            </a:endParaRPr>
          </a:p>
          <a:p>
            <a:pPr marL="171450" lvl="0" indent="-171450" eaLnBrk="0" fontAlgn="base" hangingPunct="0">
              <a:spcBef>
                <a:spcPct val="0"/>
              </a:spcBef>
              <a:spcAft>
                <a:spcPct val="0"/>
              </a:spcAft>
              <a:buFont typeface="Arial" panose="020B0604020202020204" pitchFamily="34" charset="0"/>
              <a:buChar char="•"/>
            </a:pPr>
            <a:r>
              <a:rPr lang="en-GB" altLang="en-US" sz="1400" dirty="0">
                <a:solidFill>
                  <a:prstClr val="black"/>
                </a:solidFill>
                <a:latin typeface="Calibri" pitchFamily="34" charset="0"/>
                <a:ea typeface="Calibri" pitchFamily="34" charset="0"/>
                <a:cs typeface="Times New Roman" pitchFamily="18" charset="0"/>
              </a:rPr>
              <a:t>Claverton Volunteers</a:t>
            </a:r>
            <a:endParaRPr lang="en-GB" altLang="en-US" sz="800" dirty="0">
              <a:solidFill>
                <a:prstClr val="black"/>
              </a:solidFill>
              <a:latin typeface="Arial" pitchFamily="34" charset="0"/>
              <a:cs typeface="Arial" pitchFamily="34" charset="0"/>
            </a:endParaRPr>
          </a:p>
          <a:p>
            <a:pPr marL="171450" lvl="0" indent="-171450" eaLnBrk="0" fontAlgn="base" hangingPunct="0">
              <a:spcBef>
                <a:spcPct val="0"/>
              </a:spcBef>
              <a:spcAft>
                <a:spcPct val="0"/>
              </a:spcAft>
              <a:buFont typeface="Arial" panose="020B0604020202020204" pitchFamily="34" charset="0"/>
              <a:buChar char="•"/>
            </a:pPr>
            <a:r>
              <a:rPr lang="en-GB" altLang="en-US" sz="1400" dirty="0">
                <a:solidFill>
                  <a:prstClr val="black"/>
                </a:solidFill>
                <a:latin typeface="Calibri" pitchFamily="34" charset="0"/>
                <a:ea typeface="Calibri" pitchFamily="34" charset="0"/>
                <a:cs typeface="Times New Roman" pitchFamily="18" charset="0"/>
              </a:rPr>
              <a:t>Flood Protection for Brassmill</a:t>
            </a:r>
            <a:endParaRPr lang="en-GB" altLang="en-US" sz="800" dirty="0">
              <a:solidFill>
                <a:prstClr val="black"/>
              </a:solidFill>
              <a:latin typeface="Arial" pitchFamily="34" charset="0"/>
              <a:cs typeface="Arial" pitchFamily="34" charset="0"/>
            </a:endParaRPr>
          </a:p>
          <a:p>
            <a:pPr marL="171450" lvl="0" indent="-171450" eaLnBrk="0" fontAlgn="base" hangingPunct="0">
              <a:spcBef>
                <a:spcPct val="0"/>
              </a:spcBef>
              <a:spcAft>
                <a:spcPct val="0"/>
              </a:spcAft>
              <a:buFont typeface="Arial" panose="020B0604020202020204" pitchFamily="34" charset="0"/>
              <a:buChar char="•"/>
            </a:pPr>
            <a:r>
              <a:rPr lang="en-GB" altLang="en-US" sz="1400" dirty="0">
                <a:solidFill>
                  <a:prstClr val="black"/>
                </a:solidFill>
                <a:latin typeface="Calibri" pitchFamily="34" charset="0"/>
                <a:ea typeface="Calibri" pitchFamily="34" charset="0"/>
                <a:cs typeface="Times New Roman" pitchFamily="18" charset="0"/>
              </a:rPr>
              <a:t>Volunteers –Riverbranch clearance at Saltford Brassmill</a:t>
            </a:r>
            <a:endParaRPr lang="en-GB" altLang="en-US" sz="24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60032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siris\users$\mitcheb\Bethany Mitchell EEB Apprenticeship\Environment Team Projects\Open Studio Boards\1 of 10.jpg"/>
          <p:cNvPicPr/>
          <p:nvPr/>
        </p:nvPicPr>
        <p:blipFill rotWithShape="1">
          <a:blip r:embed="rId2" cstate="print">
            <a:extLst>
              <a:ext uri="{28A0092B-C50C-407E-A947-70E740481C1C}">
                <a14:useLocalDpi xmlns:a14="http://schemas.microsoft.com/office/drawing/2010/main" val="0"/>
              </a:ext>
            </a:extLst>
          </a:blip>
          <a:srcRect l="1295" t="4020" r="276" b="2903"/>
          <a:stretch/>
        </p:blipFill>
        <p:spPr bwMode="auto">
          <a:xfrm>
            <a:off x="165066" y="1700808"/>
            <a:ext cx="5630245" cy="3998401"/>
          </a:xfrm>
          <a:prstGeom prst="rect">
            <a:avLst/>
          </a:prstGeom>
          <a:noFill/>
          <a:ln>
            <a:noFill/>
          </a:ln>
        </p:spPr>
      </p:pic>
      <p:sp>
        <p:nvSpPr>
          <p:cNvPr id="5" name="TextBox 4"/>
          <p:cNvSpPr txBox="1"/>
          <p:nvPr/>
        </p:nvSpPr>
        <p:spPr>
          <a:xfrm>
            <a:off x="6012160" y="1708286"/>
            <a:ext cx="3024336" cy="2462213"/>
          </a:xfrm>
          <a:prstGeom prst="rect">
            <a:avLst/>
          </a:prstGeom>
          <a:noFill/>
        </p:spPr>
        <p:txBody>
          <a:bodyPr wrap="square" rtlCol="0">
            <a:spAutoFit/>
          </a:bodyPr>
          <a:lstStyle/>
          <a:p>
            <a:pPr marL="285750" lvl="0" indent="-285750">
              <a:buFont typeface="Arial" panose="020B0604020202020204" pitchFamily="34" charset="0"/>
              <a:buChar char="•"/>
            </a:pPr>
            <a:r>
              <a:rPr lang="en-GB" sz="1400" dirty="0"/>
              <a:t>To Bristol</a:t>
            </a:r>
          </a:p>
          <a:p>
            <a:pPr marL="285750" lvl="0" indent="-285750">
              <a:buFont typeface="Arial" panose="020B0604020202020204" pitchFamily="34" charset="0"/>
              <a:buChar char="•"/>
            </a:pPr>
            <a:r>
              <a:rPr lang="en-GB" sz="1400" dirty="0"/>
              <a:t>Footpath to Bristol</a:t>
            </a:r>
          </a:p>
          <a:p>
            <a:pPr marL="285750" lvl="0" indent="-285750">
              <a:buFont typeface="Arial" panose="020B0604020202020204" pitchFamily="34" charset="0"/>
              <a:buChar char="•"/>
            </a:pPr>
            <a:r>
              <a:rPr lang="en-GB" sz="1400" dirty="0"/>
              <a:t>South Glos GIS Data (footpaths etc)</a:t>
            </a:r>
          </a:p>
          <a:p>
            <a:pPr marL="285750" lvl="0" indent="-285750">
              <a:buFont typeface="Arial" panose="020B0604020202020204" pitchFamily="34" charset="0"/>
              <a:buChar char="•"/>
            </a:pPr>
            <a:r>
              <a:rPr lang="en-GB" sz="1400" dirty="0"/>
              <a:t>Somerdale Bridge</a:t>
            </a:r>
          </a:p>
          <a:p>
            <a:pPr marL="285750" lvl="0" indent="-285750">
              <a:buFont typeface="Arial" panose="020B0604020202020204" pitchFamily="34" charset="0"/>
              <a:buChar char="•"/>
            </a:pPr>
            <a:r>
              <a:rPr lang="en-GB" sz="1400" dirty="0"/>
              <a:t>Somerdale Plans</a:t>
            </a:r>
          </a:p>
          <a:p>
            <a:pPr marL="285750" lvl="0" indent="-285750">
              <a:buFont typeface="Arial" panose="020B0604020202020204" pitchFamily="34" charset="0"/>
              <a:buChar char="•"/>
            </a:pPr>
            <a:r>
              <a:rPr lang="en-GB" sz="1400" dirty="0"/>
              <a:t>Beach/swimming sports where branch is low</a:t>
            </a:r>
          </a:p>
          <a:p>
            <a:pPr marL="285750" lvl="0" indent="-285750">
              <a:buFont typeface="Arial" panose="020B0604020202020204" pitchFamily="34" charset="0"/>
              <a:buChar char="•"/>
            </a:pPr>
            <a:r>
              <a:rPr lang="en-GB" sz="1400" dirty="0"/>
              <a:t>Increase use of waterfalls, canoeing Melksham to Bath </a:t>
            </a:r>
          </a:p>
          <a:p>
            <a:pPr marL="285750" lvl="0" indent="-285750">
              <a:buFont typeface="Arial" panose="020B0604020202020204" pitchFamily="34" charset="0"/>
              <a:buChar char="•"/>
            </a:pPr>
            <a:r>
              <a:rPr lang="en-GB" sz="1400" dirty="0"/>
              <a:t>Canoe/Fish traits &amp; shorts on the weir’s</a:t>
            </a:r>
          </a:p>
        </p:txBody>
      </p:sp>
      <p:sp>
        <p:nvSpPr>
          <p:cNvPr id="6" name="TextBox 5"/>
          <p:cNvSpPr txBox="1"/>
          <p:nvPr/>
        </p:nvSpPr>
        <p:spPr>
          <a:xfrm>
            <a:off x="1043608" y="1196752"/>
            <a:ext cx="3600400" cy="369332"/>
          </a:xfrm>
          <a:prstGeom prst="rect">
            <a:avLst/>
          </a:prstGeom>
          <a:noFill/>
        </p:spPr>
        <p:txBody>
          <a:bodyPr wrap="square" rtlCol="0">
            <a:spAutoFit/>
          </a:bodyPr>
          <a:lstStyle/>
          <a:p>
            <a:pPr algn="ctr"/>
            <a:r>
              <a:rPr lang="en-GB" dirty="0" smtClean="0"/>
              <a:t>Board 1 of 10</a:t>
            </a:r>
            <a:endParaRPr lang="en-GB" dirty="0"/>
          </a:p>
        </p:txBody>
      </p:sp>
    </p:spTree>
    <p:extLst>
      <p:ext uri="{BB962C8B-B14F-4D97-AF65-F5344CB8AC3E}">
        <p14:creationId xmlns:p14="http://schemas.microsoft.com/office/powerpoint/2010/main" val="23682417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759" b="1782"/>
          <a:stretch/>
        </p:blipFill>
        <p:spPr bwMode="auto">
          <a:xfrm>
            <a:off x="215445" y="1764998"/>
            <a:ext cx="5718175" cy="4059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187624" y="1268760"/>
            <a:ext cx="3600400" cy="369332"/>
          </a:xfrm>
          <a:prstGeom prst="rect">
            <a:avLst/>
          </a:prstGeom>
          <a:noFill/>
        </p:spPr>
        <p:txBody>
          <a:bodyPr wrap="square" rtlCol="0">
            <a:spAutoFit/>
          </a:bodyPr>
          <a:lstStyle/>
          <a:p>
            <a:pPr algn="ctr"/>
            <a:r>
              <a:rPr lang="en-GB" dirty="0" smtClean="0"/>
              <a:t>Board 2 of 10</a:t>
            </a:r>
            <a:endParaRPr lang="en-GB" dirty="0"/>
          </a:p>
        </p:txBody>
      </p:sp>
      <p:sp>
        <p:nvSpPr>
          <p:cNvPr id="4" name="TextBox 3"/>
          <p:cNvSpPr txBox="1"/>
          <p:nvPr/>
        </p:nvSpPr>
        <p:spPr>
          <a:xfrm>
            <a:off x="6156176" y="1852573"/>
            <a:ext cx="2880320" cy="2462213"/>
          </a:xfrm>
          <a:prstGeom prst="rect">
            <a:avLst/>
          </a:prstGeom>
          <a:noFill/>
        </p:spPr>
        <p:txBody>
          <a:bodyPr wrap="square" rtlCol="0">
            <a:spAutoFit/>
          </a:bodyPr>
          <a:lstStyle/>
          <a:p>
            <a:pPr marL="285750" lvl="0" indent="-285750">
              <a:buFont typeface="Arial" panose="020B0604020202020204" pitchFamily="34" charset="0"/>
              <a:buChar char="•"/>
            </a:pPr>
            <a:r>
              <a:rPr lang="en-GB" sz="1400" dirty="0"/>
              <a:t>Education (STEM)</a:t>
            </a:r>
          </a:p>
          <a:p>
            <a:pPr marL="285750" lvl="0" indent="-285750">
              <a:buFont typeface="Arial" panose="020B0604020202020204" pitchFamily="34" charset="0"/>
              <a:buChar char="•"/>
            </a:pPr>
            <a:r>
              <a:rPr lang="en-GB" sz="1400" dirty="0"/>
              <a:t>Keynsham</a:t>
            </a:r>
          </a:p>
          <a:p>
            <a:pPr marL="285750" lvl="0" indent="-285750">
              <a:buFont typeface="Arial" panose="020B0604020202020204" pitchFamily="34" charset="0"/>
              <a:buChar char="•"/>
            </a:pPr>
            <a:r>
              <a:rPr lang="en-GB" sz="1400" dirty="0"/>
              <a:t>Boat trips to Brassmill</a:t>
            </a:r>
          </a:p>
          <a:p>
            <a:pPr marL="285750" lvl="0" indent="-285750">
              <a:buFont typeface="Arial" panose="020B0604020202020204" pitchFamily="34" charset="0"/>
              <a:buChar char="•"/>
            </a:pPr>
            <a:r>
              <a:rPr lang="en-GB" sz="1400" dirty="0"/>
              <a:t>Brassmill pub into Saltford Brassmill </a:t>
            </a:r>
          </a:p>
          <a:p>
            <a:pPr marL="285750" lvl="0" indent="-285750">
              <a:buFont typeface="Arial" panose="020B0604020202020204" pitchFamily="34" charset="0"/>
              <a:buChar char="•"/>
            </a:pPr>
            <a:r>
              <a:rPr lang="en-GB" sz="1400" dirty="0"/>
              <a:t>Keynsham energy group – hydro scheme</a:t>
            </a:r>
          </a:p>
          <a:p>
            <a:pPr marL="285750" lvl="0" indent="-285750">
              <a:buFont typeface="Arial" panose="020B0604020202020204" pitchFamily="34" charset="0"/>
              <a:buChar char="•"/>
            </a:pPr>
            <a:r>
              <a:rPr lang="en-GB" sz="1400" dirty="0"/>
              <a:t>Wessex Water Ownership?</a:t>
            </a:r>
          </a:p>
          <a:p>
            <a:pPr marL="285750" lvl="0" indent="-285750">
              <a:buFont typeface="Arial" panose="020B0604020202020204" pitchFamily="34" charset="0"/>
              <a:buChar char="•"/>
            </a:pPr>
            <a:r>
              <a:rPr lang="en-GB" sz="1400" dirty="0"/>
              <a:t>Marina Application</a:t>
            </a:r>
          </a:p>
          <a:p>
            <a:pPr marL="285750" lvl="0" indent="-285750">
              <a:buFont typeface="Arial" panose="020B0604020202020204" pitchFamily="34" charset="0"/>
              <a:buChar char="•"/>
            </a:pPr>
            <a:r>
              <a:rPr lang="en-GB" sz="1400" dirty="0"/>
              <a:t>Brass/Copper theme along the river</a:t>
            </a:r>
          </a:p>
        </p:txBody>
      </p:sp>
    </p:spTree>
    <p:extLst>
      <p:ext uri="{BB962C8B-B14F-4D97-AF65-F5344CB8AC3E}">
        <p14:creationId xmlns:p14="http://schemas.microsoft.com/office/powerpoint/2010/main" val="20041414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991" y="1772816"/>
            <a:ext cx="5737225" cy="406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217195" y="1306926"/>
            <a:ext cx="3600400" cy="369332"/>
          </a:xfrm>
          <a:prstGeom prst="rect">
            <a:avLst/>
          </a:prstGeom>
          <a:noFill/>
        </p:spPr>
        <p:txBody>
          <a:bodyPr wrap="square" rtlCol="0">
            <a:spAutoFit/>
          </a:bodyPr>
          <a:lstStyle/>
          <a:p>
            <a:pPr algn="ctr"/>
            <a:r>
              <a:rPr lang="en-GB" dirty="0" smtClean="0"/>
              <a:t>Board 3 of 10</a:t>
            </a:r>
            <a:endParaRPr lang="en-GB" dirty="0"/>
          </a:p>
        </p:txBody>
      </p:sp>
      <p:sp>
        <p:nvSpPr>
          <p:cNvPr id="4" name="TextBox 3"/>
          <p:cNvSpPr txBox="1"/>
          <p:nvPr/>
        </p:nvSpPr>
        <p:spPr>
          <a:xfrm>
            <a:off x="6024724" y="1775390"/>
            <a:ext cx="3168352" cy="2031325"/>
          </a:xfrm>
          <a:prstGeom prst="rect">
            <a:avLst/>
          </a:prstGeom>
          <a:noFill/>
        </p:spPr>
        <p:txBody>
          <a:bodyPr wrap="square" rtlCol="0">
            <a:spAutoFit/>
          </a:bodyPr>
          <a:lstStyle/>
          <a:p>
            <a:pPr marL="285750" lvl="0" indent="-285750">
              <a:buFont typeface="Arial" panose="020B0604020202020204" pitchFamily="34" charset="0"/>
              <a:buChar char="•"/>
            </a:pPr>
            <a:r>
              <a:rPr lang="en-GB" sz="1400" dirty="0"/>
              <a:t>Canoeing Trail</a:t>
            </a:r>
          </a:p>
          <a:p>
            <a:pPr marL="285750" lvl="0" indent="-285750">
              <a:buFont typeface="Arial" panose="020B0604020202020204" pitchFamily="34" charset="0"/>
              <a:buChar char="•"/>
            </a:pPr>
            <a:r>
              <a:rPr lang="en-GB" sz="1400" dirty="0"/>
              <a:t>New cycle link between Kenysham and Bristol / bath cycle path</a:t>
            </a:r>
          </a:p>
          <a:p>
            <a:pPr marL="285750" lvl="0" indent="-285750">
              <a:buFont typeface="Arial" panose="020B0604020202020204" pitchFamily="34" charset="0"/>
              <a:buChar char="•"/>
            </a:pPr>
            <a:r>
              <a:rPr lang="en-GB" sz="1400" dirty="0"/>
              <a:t>Signage from cycle trail to Saltford Brassmill</a:t>
            </a:r>
          </a:p>
          <a:p>
            <a:pPr marL="285750" lvl="0" indent="-285750">
              <a:buFont typeface="Arial" panose="020B0604020202020204" pitchFamily="34" charset="0"/>
              <a:buChar char="•"/>
            </a:pPr>
            <a:r>
              <a:rPr lang="en-GB" sz="1400" dirty="0"/>
              <a:t>Mead Lane moorings (14 Day)</a:t>
            </a:r>
          </a:p>
          <a:p>
            <a:pPr marL="285750" lvl="0" indent="-285750">
              <a:buFont typeface="Arial" panose="020B0604020202020204" pitchFamily="34" charset="0"/>
              <a:buChar char="•"/>
            </a:pPr>
            <a:r>
              <a:rPr lang="en-GB" sz="1400" dirty="0"/>
              <a:t>Add pubs &amp; local shops to map routes</a:t>
            </a:r>
          </a:p>
          <a:p>
            <a:pPr marL="285750" lvl="0" indent="-285750">
              <a:buFont typeface="Arial" panose="020B0604020202020204" pitchFamily="34" charset="0"/>
              <a:buChar char="•"/>
            </a:pPr>
            <a:r>
              <a:rPr lang="en-GB" sz="1400" dirty="0"/>
              <a:t>Copper Mill</a:t>
            </a:r>
          </a:p>
        </p:txBody>
      </p:sp>
    </p:spTree>
    <p:extLst>
      <p:ext uri="{BB962C8B-B14F-4D97-AF65-F5344CB8AC3E}">
        <p14:creationId xmlns:p14="http://schemas.microsoft.com/office/powerpoint/2010/main" val="28491168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siris\users$\mitcheb\Bethany Mitchell EEB Apprenticeship\Environment Team Projects\Open Studio Boards\4 of 10.jpg"/>
          <p:cNvPicPr/>
          <p:nvPr/>
        </p:nvPicPr>
        <p:blipFill rotWithShape="1">
          <a:blip r:embed="rId2" cstate="print">
            <a:extLst>
              <a:ext uri="{28A0092B-C50C-407E-A947-70E740481C1C}">
                <a14:useLocalDpi xmlns:a14="http://schemas.microsoft.com/office/drawing/2010/main" val="0"/>
              </a:ext>
            </a:extLst>
          </a:blip>
          <a:srcRect l="4583" t="6981" r="1444" b="5488"/>
          <a:stretch/>
        </p:blipFill>
        <p:spPr bwMode="auto">
          <a:xfrm>
            <a:off x="219766" y="1628800"/>
            <a:ext cx="5742516" cy="4058251"/>
          </a:xfrm>
          <a:prstGeom prst="rect">
            <a:avLst/>
          </a:prstGeom>
          <a:noFill/>
          <a:ln>
            <a:noFill/>
          </a:ln>
        </p:spPr>
      </p:pic>
      <p:sp>
        <p:nvSpPr>
          <p:cNvPr id="6" name="TextBox 5"/>
          <p:cNvSpPr txBox="1"/>
          <p:nvPr/>
        </p:nvSpPr>
        <p:spPr>
          <a:xfrm>
            <a:off x="5983548" y="1628800"/>
            <a:ext cx="3059832" cy="2893100"/>
          </a:xfrm>
          <a:prstGeom prst="rect">
            <a:avLst/>
          </a:prstGeom>
          <a:noFill/>
        </p:spPr>
        <p:txBody>
          <a:bodyPr wrap="square" rtlCol="0">
            <a:spAutoFit/>
          </a:bodyPr>
          <a:lstStyle/>
          <a:p>
            <a:pPr marL="285750" lvl="0" indent="-285750">
              <a:buFont typeface="Arial" panose="020B0604020202020204" pitchFamily="34" charset="0"/>
              <a:buChar char="•"/>
            </a:pPr>
            <a:r>
              <a:rPr lang="en-GB" sz="1400" dirty="0"/>
              <a:t>Saltford</a:t>
            </a:r>
          </a:p>
          <a:p>
            <a:pPr marL="285750" lvl="0" indent="-285750">
              <a:buFont typeface="Arial" panose="020B0604020202020204" pitchFamily="34" charset="0"/>
              <a:buChar char="•"/>
            </a:pPr>
            <a:r>
              <a:rPr lang="en-GB" sz="1400" dirty="0"/>
              <a:t>Saltford Brass mill – leave grade ii listed scheduled moorings</a:t>
            </a:r>
          </a:p>
          <a:p>
            <a:pPr marL="285750" lvl="0" indent="-285750">
              <a:buFont typeface="Arial" panose="020B0604020202020204" pitchFamily="34" charset="0"/>
              <a:buChar char="•"/>
            </a:pPr>
            <a:r>
              <a:rPr lang="en-GB" sz="1400" dirty="0"/>
              <a:t>Saltford is key area for covering</a:t>
            </a:r>
          </a:p>
          <a:p>
            <a:pPr marL="285750" lvl="0" indent="-285750">
              <a:buFont typeface="Arial" panose="020B0604020202020204" pitchFamily="34" charset="0"/>
              <a:buChar char="•"/>
            </a:pPr>
            <a:r>
              <a:rPr lang="en-GB" sz="1400" dirty="0"/>
              <a:t>Generating energy</a:t>
            </a:r>
          </a:p>
          <a:p>
            <a:pPr marL="285750" lvl="0" indent="-285750">
              <a:buFont typeface="Arial" panose="020B0604020202020204" pitchFamily="34" charset="0"/>
              <a:buChar char="•"/>
            </a:pPr>
            <a:r>
              <a:rPr lang="en-GB" sz="1400" dirty="0"/>
              <a:t>The shallows </a:t>
            </a:r>
          </a:p>
          <a:p>
            <a:pPr marL="285750" lvl="0" indent="-285750">
              <a:buFont typeface="Arial" panose="020B0604020202020204" pitchFamily="34" charset="0"/>
              <a:buChar char="•"/>
            </a:pPr>
            <a:r>
              <a:rPr lang="en-GB" sz="1400" dirty="0"/>
              <a:t>Floating </a:t>
            </a:r>
          </a:p>
          <a:p>
            <a:pPr marL="285750" lvl="0" indent="-285750">
              <a:buFont typeface="Arial" panose="020B0604020202020204" pitchFamily="34" charset="0"/>
              <a:buChar char="•"/>
            </a:pPr>
            <a:r>
              <a:rPr lang="en-GB" sz="1400" dirty="0"/>
              <a:t>Remains of old landing stage at end of path from stothert of pit RFC</a:t>
            </a:r>
          </a:p>
          <a:p>
            <a:pPr marL="285750" lvl="0" indent="-285750">
              <a:buFont typeface="Arial" panose="020B0604020202020204" pitchFamily="34" charset="0"/>
              <a:buChar char="•"/>
            </a:pPr>
            <a:r>
              <a:rPr lang="en-GB" sz="1400" dirty="0"/>
              <a:t>Wayfinding Signage</a:t>
            </a:r>
          </a:p>
          <a:p>
            <a:pPr marL="285750" lvl="0" indent="-285750">
              <a:buFont typeface="Arial" panose="020B0604020202020204" pitchFamily="34" charset="0"/>
              <a:buChar char="•"/>
            </a:pPr>
            <a:r>
              <a:rPr lang="en-GB" sz="1400" dirty="0"/>
              <a:t>Allow wide areas for cycles to pass pedestrians to allow stopping to enjoy views &amp; riverside</a:t>
            </a:r>
          </a:p>
        </p:txBody>
      </p:sp>
      <p:sp>
        <p:nvSpPr>
          <p:cNvPr id="8" name="TextBox 7"/>
          <p:cNvSpPr txBox="1"/>
          <p:nvPr/>
        </p:nvSpPr>
        <p:spPr>
          <a:xfrm>
            <a:off x="1217195" y="1196752"/>
            <a:ext cx="3600400" cy="369332"/>
          </a:xfrm>
          <a:prstGeom prst="rect">
            <a:avLst/>
          </a:prstGeom>
          <a:noFill/>
        </p:spPr>
        <p:txBody>
          <a:bodyPr wrap="square" rtlCol="0">
            <a:spAutoFit/>
          </a:bodyPr>
          <a:lstStyle/>
          <a:p>
            <a:pPr algn="ctr"/>
            <a:r>
              <a:rPr lang="en-GB" dirty="0" smtClean="0"/>
              <a:t>Board 4 of 10</a:t>
            </a:r>
            <a:endParaRPr lang="en-GB" dirty="0"/>
          </a:p>
        </p:txBody>
      </p:sp>
    </p:spTree>
    <p:extLst>
      <p:ext uri="{BB962C8B-B14F-4D97-AF65-F5344CB8AC3E}">
        <p14:creationId xmlns:p14="http://schemas.microsoft.com/office/powerpoint/2010/main" val="14695496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siris\users$\mitcheb\Bethany Mitchell EEB Apprenticeship\Environment Team Projects\Open Studio Boards\5 of 10.jpg"/>
          <p:cNvPicPr/>
          <p:nvPr/>
        </p:nvPicPr>
        <p:blipFill rotWithShape="1">
          <a:blip r:embed="rId2" cstate="print">
            <a:extLst>
              <a:ext uri="{28A0092B-C50C-407E-A947-70E740481C1C}">
                <a14:useLocalDpi xmlns:a14="http://schemas.microsoft.com/office/drawing/2010/main" val="0"/>
              </a:ext>
            </a:extLst>
          </a:blip>
          <a:srcRect l="1744" t="4593" b="3300"/>
          <a:stretch/>
        </p:blipFill>
        <p:spPr bwMode="auto">
          <a:xfrm>
            <a:off x="179512" y="1700808"/>
            <a:ext cx="5742516" cy="4063106"/>
          </a:xfrm>
          <a:prstGeom prst="rect">
            <a:avLst/>
          </a:prstGeom>
          <a:noFill/>
          <a:ln>
            <a:noFill/>
          </a:ln>
        </p:spPr>
      </p:pic>
      <p:sp>
        <p:nvSpPr>
          <p:cNvPr id="5" name="TextBox 4"/>
          <p:cNvSpPr txBox="1"/>
          <p:nvPr/>
        </p:nvSpPr>
        <p:spPr>
          <a:xfrm>
            <a:off x="1217195" y="1196752"/>
            <a:ext cx="3600400" cy="369332"/>
          </a:xfrm>
          <a:prstGeom prst="rect">
            <a:avLst/>
          </a:prstGeom>
          <a:noFill/>
        </p:spPr>
        <p:txBody>
          <a:bodyPr wrap="square" rtlCol="0">
            <a:spAutoFit/>
          </a:bodyPr>
          <a:lstStyle/>
          <a:p>
            <a:pPr algn="ctr"/>
            <a:r>
              <a:rPr lang="en-GB" dirty="0" smtClean="0"/>
              <a:t>Board 5 of 10</a:t>
            </a:r>
            <a:endParaRPr lang="en-GB" dirty="0"/>
          </a:p>
        </p:txBody>
      </p:sp>
      <p:sp>
        <p:nvSpPr>
          <p:cNvPr id="6" name="TextBox 5"/>
          <p:cNvSpPr txBox="1"/>
          <p:nvPr/>
        </p:nvSpPr>
        <p:spPr>
          <a:xfrm>
            <a:off x="6012160" y="1700808"/>
            <a:ext cx="2952328" cy="1815882"/>
          </a:xfrm>
          <a:prstGeom prst="rect">
            <a:avLst/>
          </a:prstGeom>
          <a:noFill/>
        </p:spPr>
        <p:txBody>
          <a:bodyPr wrap="square" rtlCol="0">
            <a:spAutoFit/>
          </a:bodyPr>
          <a:lstStyle/>
          <a:p>
            <a:pPr marL="285750" lvl="0" indent="-285750">
              <a:buFont typeface="Arial" panose="020B0604020202020204" pitchFamily="34" charset="0"/>
              <a:buChar char="•"/>
            </a:pPr>
            <a:r>
              <a:rPr lang="en-GB" sz="1400" dirty="0"/>
              <a:t>Locksbrook access. Canoeing</a:t>
            </a:r>
          </a:p>
          <a:p>
            <a:pPr marL="285750" lvl="0" indent="-285750">
              <a:buFont typeface="Arial" panose="020B0604020202020204" pitchFamily="34" charset="0"/>
              <a:buChar char="•"/>
            </a:pPr>
            <a:r>
              <a:rPr lang="en-GB" sz="1400" dirty="0"/>
              <a:t>Steam trains would be nice to stop here</a:t>
            </a:r>
          </a:p>
          <a:p>
            <a:pPr marL="285750" lvl="0" indent="-285750">
              <a:buFont typeface="Arial" panose="020B0604020202020204" pitchFamily="34" charset="0"/>
              <a:buChar char="•"/>
            </a:pPr>
            <a:r>
              <a:rPr lang="en-GB" sz="1400" dirty="0"/>
              <a:t>Identify existing pubs and services / places of interest on maps and routes</a:t>
            </a:r>
          </a:p>
          <a:p>
            <a:pPr marL="285750" lvl="0" indent="-285750">
              <a:buFont typeface="Arial" panose="020B0604020202020204" pitchFamily="34" charset="0"/>
              <a:buChar char="•"/>
            </a:pPr>
            <a:r>
              <a:rPr lang="en-GB" sz="1400" dirty="0"/>
              <a:t>Put historic photograph exhibition up in public spaces</a:t>
            </a:r>
          </a:p>
        </p:txBody>
      </p:sp>
    </p:spTree>
    <p:extLst>
      <p:ext uri="{BB962C8B-B14F-4D97-AF65-F5344CB8AC3E}">
        <p14:creationId xmlns:p14="http://schemas.microsoft.com/office/powerpoint/2010/main" val="25381311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TotalTime>
  <Words>775</Words>
  <Application>Microsoft Office PowerPoint</Application>
  <PresentationFormat>On-screen Show (4:3)</PresentationFormat>
  <Paragraphs>112</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Bath and North East Somerset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Bethany Mitchell</dc:creator>
  <cp:lastModifiedBy>Cleo Newcombe-Jones</cp:lastModifiedBy>
  <cp:revision>18</cp:revision>
  <dcterms:created xsi:type="dcterms:W3CDTF">2016-06-29T07:14:06Z</dcterms:created>
  <dcterms:modified xsi:type="dcterms:W3CDTF">2016-06-29T11:57:20Z</dcterms:modified>
</cp:coreProperties>
</file>