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449" r:id="rId6"/>
    <p:sldId id="485" r:id="rId7"/>
    <p:sldId id="482" r:id="rId8"/>
    <p:sldId id="450" r:id="rId9"/>
    <p:sldId id="451" r:id="rId10"/>
    <p:sldId id="452" r:id="rId11"/>
    <p:sldId id="453" r:id="rId12"/>
    <p:sldId id="456" r:id="rId13"/>
    <p:sldId id="483" r:id="rId14"/>
    <p:sldId id="457" r:id="rId15"/>
    <p:sldId id="471" r:id="rId16"/>
    <p:sldId id="458" r:id="rId17"/>
    <p:sldId id="475" r:id="rId18"/>
    <p:sldId id="474" r:id="rId19"/>
    <p:sldId id="461" r:id="rId20"/>
    <p:sldId id="484" r:id="rId21"/>
    <p:sldId id="476" r:id="rId22"/>
    <p:sldId id="477" r:id="rId23"/>
    <p:sldId id="480" r:id="rId24"/>
    <p:sldId id="481" r:id="rId25"/>
    <p:sldId id="478" r:id="rId26"/>
  </p:sldIdLst>
  <p:sldSz cx="9144000" cy="6858000" type="screen4x3"/>
  <p:notesSz cx="6669088" cy="987266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EF"/>
    <a:srgbClr val="F4D4BA"/>
    <a:srgbClr val="EAEAEA"/>
    <a:srgbClr val="FFF0C1"/>
    <a:srgbClr val="FFCDCD"/>
    <a:srgbClr val="DDFFFF"/>
    <a:srgbClr val="FFEDB9"/>
    <a:srgbClr val="CAE8AA"/>
    <a:srgbClr val="CCFFCC"/>
    <a:srgbClr val="F27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617" autoAdjust="0"/>
    <p:restoredTop sz="99200" autoAdjust="0"/>
  </p:normalViewPr>
  <p:slideViewPr>
    <p:cSldViewPr>
      <p:cViewPr>
        <p:scale>
          <a:sx n="100" d="100"/>
          <a:sy n="100" d="100"/>
        </p:scale>
        <p:origin x="-1944"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362"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155" y="1"/>
            <a:ext cx="2889362" cy="493713"/>
          </a:xfrm>
          <a:prstGeom prst="rect">
            <a:avLst/>
          </a:prstGeom>
        </p:spPr>
        <p:txBody>
          <a:bodyPr vert="horz" lIns="91440" tIns="45720" rIns="91440" bIns="45720" rtlCol="0"/>
          <a:lstStyle>
            <a:lvl1pPr algn="r">
              <a:defRPr sz="1200"/>
            </a:lvl1pPr>
          </a:lstStyle>
          <a:p>
            <a:fld id="{D7489504-1CFB-48C9-ABCD-4FA017CBFAA0}" type="datetimeFigureOut">
              <a:rPr lang="en-GB" smtClean="0"/>
              <a:t>20/01/2016</a:t>
            </a:fld>
            <a:endParaRPr lang="en-GB"/>
          </a:p>
        </p:txBody>
      </p:sp>
      <p:sp>
        <p:nvSpPr>
          <p:cNvPr id="4" name="Footer Placeholder 3"/>
          <p:cNvSpPr>
            <a:spLocks noGrp="1"/>
          </p:cNvSpPr>
          <p:nvPr>
            <p:ph type="ftr" sz="quarter" idx="2"/>
          </p:nvPr>
        </p:nvSpPr>
        <p:spPr>
          <a:xfrm>
            <a:off x="0" y="9377363"/>
            <a:ext cx="2889362"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155" y="9377363"/>
            <a:ext cx="2889362" cy="493712"/>
          </a:xfrm>
          <a:prstGeom prst="rect">
            <a:avLst/>
          </a:prstGeom>
        </p:spPr>
        <p:txBody>
          <a:bodyPr vert="horz" lIns="91440" tIns="45720" rIns="91440" bIns="45720" rtlCol="0" anchor="b"/>
          <a:lstStyle>
            <a:lvl1pPr algn="r">
              <a:defRPr sz="1200"/>
            </a:lvl1pPr>
          </a:lstStyle>
          <a:p>
            <a:fld id="{7636C673-234B-45CA-BA3C-8F2AFBED66C6}" type="slidenum">
              <a:rPr lang="en-GB" smtClean="0"/>
              <a:t>‹#›</a:t>
            </a:fld>
            <a:endParaRPr lang="en-GB"/>
          </a:p>
        </p:txBody>
      </p:sp>
    </p:spTree>
    <p:extLst>
      <p:ext uri="{BB962C8B-B14F-4D97-AF65-F5344CB8AC3E}">
        <p14:creationId xmlns:p14="http://schemas.microsoft.com/office/powerpoint/2010/main" val="992479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2"/>
            <a:ext cx="289093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7" tIns="45414" rIns="90827" bIns="45414" numCol="1" anchor="t" anchorCtr="0" compatLnSpc="1">
            <a:prstTxWarp prst="textNoShape">
              <a:avLst/>
            </a:prstTxWarp>
          </a:bodyPr>
          <a:lstStyle>
            <a:lvl1pPr>
              <a:defRPr sz="1200"/>
            </a:lvl1pPr>
          </a:lstStyle>
          <a:p>
            <a:pPr>
              <a:defRPr/>
            </a:pPr>
            <a:endParaRPr lang="en-GB"/>
          </a:p>
        </p:txBody>
      </p:sp>
      <p:sp>
        <p:nvSpPr>
          <p:cNvPr id="3075" name="Rectangle 3"/>
          <p:cNvSpPr>
            <a:spLocks noGrp="1" noChangeArrowheads="1"/>
          </p:cNvSpPr>
          <p:nvPr>
            <p:ph type="dt" idx="1"/>
          </p:nvPr>
        </p:nvSpPr>
        <p:spPr bwMode="auto">
          <a:xfrm>
            <a:off x="3776588" y="2"/>
            <a:ext cx="289093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7" tIns="45414" rIns="90827" bIns="45414" numCol="1" anchor="t" anchorCtr="0" compatLnSpc="1">
            <a:prstTxWarp prst="textNoShape">
              <a:avLst/>
            </a:prstTxWarp>
          </a:bodyPr>
          <a:lstStyle>
            <a:lvl1pPr algn="r">
              <a:defRPr sz="1200"/>
            </a:lvl1pPr>
          </a:lstStyle>
          <a:p>
            <a:pPr>
              <a:defRPr/>
            </a:pPr>
            <a:endParaRPr lang="en-GB"/>
          </a:p>
        </p:txBody>
      </p:sp>
      <p:sp>
        <p:nvSpPr>
          <p:cNvPr id="15364" name="Rectangle 4"/>
          <p:cNvSpPr>
            <a:spLocks noGrp="1" noRot="1" noChangeAspect="1" noChangeArrowheads="1" noTextEdit="1"/>
          </p:cNvSpPr>
          <p:nvPr>
            <p:ph type="sldImg" idx="2"/>
          </p:nvPr>
        </p:nvSpPr>
        <p:spPr bwMode="auto">
          <a:xfrm>
            <a:off x="866775" y="739775"/>
            <a:ext cx="4935538" cy="37020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67383" y="4689480"/>
            <a:ext cx="5334327"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7" tIns="45414" rIns="90827" bIns="4541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2" y="9377363"/>
            <a:ext cx="289093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7" tIns="45414" rIns="90827" bIns="45414" numCol="1" anchor="b" anchorCtr="0" compatLnSpc="1">
            <a:prstTxWarp prst="textNoShape">
              <a:avLst/>
            </a:prstTxWarp>
          </a:bodyPr>
          <a:lstStyle>
            <a:lvl1pPr>
              <a:defRPr sz="1200"/>
            </a:lvl1pPr>
          </a:lstStyle>
          <a:p>
            <a:pPr>
              <a:defRPr/>
            </a:pPr>
            <a:endParaRPr lang="en-GB"/>
          </a:p>
        </p:txBody>
      </p:sp>
      <p:sp>
        <p:nvSpPr>
          <p:cNvPr id="3079" name="Rectangle 7"/>
          <p:cNvSpPr>
            <a:spLocks noGrp="1" noChangeArrowheads="1"/>
          </p:cNvSpPr>
          <p:nvPr>
            <p:ph type="sldNum" sz="quarter" idx="5"/>
          </p:nvPr>
        </p:nvSpPr>
        <p:spPr bwMode="auto">
          <a:xfrm>
            <a:off x="3776588" y="9377363"/>
            <a:ext cx="289093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7" tIns="45414" rIns="90827" bIns="45414" numCol="1" anchor="b" anchorCtr="0" compatLnSpc="1">
            <a:prstTxWarp prst="textNoShape">
              <a:avLst/>
            </a:prstTxWarp>
          </a:bodyPr>
          <a:lstStyle>
            <a:lvl1pPr algn="r">
              <a:defRPr sz="1200"/>
            </a:lvl1pPr>
          </a:lstStyle>
          <a:p>
            <a:pPr>
              <a:defRPr/>
            </a:pPr>
            <a:fld id="{81B37777-79E1-4746-8549-CA61C1052CD0}" type="slidenum">
              <a:rPr lang="en-GB"/>
              <a:pPr>
                <a:defRPr/>
              </a:pPr>
              <a:t>‹#›</a:t>
            </a:fld>
            <a:endParaRPr lang="en-GB"/>
          </a:p>
        </p:txBody>
      </p:sp>
    </p:spTree>
    <p:extLst>
      <p:ext uri="{BB962C8B-B14F-4D97-AF65-F5344CB8AC3E}">
        <p14:creationId xmlns:p14="http://schemas.microsoft.com/office/powerpoint/2010/main" val="35572842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86515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2879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70600" y="908050"/>
            <a:ext cx="1890713" cy="4968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908050"/>
            <a:ext cx="5522912" cy="496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7400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280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0130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916113"/>
            <a:ext cx="3668712"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16400" y="1916113"/>
            <a:ext cx="3668713"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91317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2730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6391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144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068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8870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908050"/>
            <a:ext cx="756602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95288" y="1916113"/>
            <a:ext cx="7489825" cy="396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AutoShape 8"/>
          <p:cNvSpPr>
            <a:spLocks noChangeArrowheads="1"/>
          </p:cNvSpPr>
          <p:nvPr/>
        </p:nvSpPr>
        <p:spPr bwMode="auto">
          <a:xfrm>
            <a:off x="8027988" y="5351463"/>
            <a:ext cx="720725" cy="669925"/>
          </a:xfrm>
          <a:prstGeom prst="rtTriangle">
            <a:avLst/>
          </a:prstGeom>
          <a:solidFill>
            <a:srgbClr val="00AEEF"/>
          </a:solidFill>
          <a:ln w="9525">
            <a:solidFill>
              <a:srgbClr val="00AEE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Rectangle 7"/>
          <p:cNvSpPr>
            <a:spLocks noChangeArrowheads="1"/>
          </p:cNvSpPr>
          <p:nvPr/>
        </p:nvSpPr>
        <p:spPr bwMode="auto">
          <a:xfrm rot="10800000">
            <a:off x="0" y="6021388"/>
            <a:ext cx="9144000" cy="836612"/>
          </a:xfrm>
          <a:prstGeom prst="rect">
            <a:avLst/>
          </a:prstGeom>
          <a:solidFill>
            <a:srgbClr val="00AEEF"/>
          </a:solidFill>
          <a:ln w="9525">
            <a:solidFill>
              <a:srgbClr val="00AEE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en-GB" dirty="0" smtClean="0">
                <a:solidFill>
                  <a:schemeClr val="bg1"/>
                </a:solidFill>
              </a:rPr>
              <a:t>Bath and</a:t>
            </a:r>
            <a:r>
              <a:rPr lang="en-GB" baseline="0" dirty="0" smtClean="0">
                <a:solidFill>
                  <a:schemeClr val="bg1"/>
                </a:solidFill>
              </a:rPr>
              <a:t> </a:t>
            </a:r>
            <a:r>
              <a:rPr lang="en-GB" dirty="0" smtClean="0">
                <a:solidFill>
                  <a:schemeClr val="bg1"/>
                </a:solidFill>
              </a:rPr>
              <a:t> </a:t>
            </a:r>
            <a:r>
              <a:rPr lang="en-GB" dirty="0">
                <a:solidFill>
                  <a:schemeClr val="bg1"/>
                </a:solidFill>
              </a:rPr>
              <a:t>North East Somerset </a:t>
            </a:r>
            <a:r>
              <a:rPr lang="en-GB" dirty="0" smtClean="0">
                <a:solidFill>
                  <a:schemeClr val="bg1"/>
                </a:solidFill>
              </a:rPr>
              <a:t>– </a:t>
            </a:r>
            <a:r>
              <a:rPr lang="en-GB" i="1" dirty="0" smtClean="0">
                <a:solidFill>
                  <a:schemeClr val="bg1"/>
                </a:solidFill>
              </a:rPr>
              <a:t>The</a:t>
            </a:r>
            <a:r>
              <a:rPr lang="en-GB" dirty="0" smtClean="0">
                <a:solidFill>
                  <a:schemeClr val="bg1"/>
                </a:solidFill>
              </a:rPr>
              <a:t> place </a:t>
            </a:r>
            <a:r>
              <a:rPr lang="en-GB" dirty="0">
                <a:solidFill>
                  <a:schemeClr val="bg1"/>
                </a:solidFill>
              </a:rPr>
              <a:t>to live, </a:t>
            </a:r>
            <a:r>
              <a:rPr lang="en-GB">
                <a:solidFill>
                  <a:schemeClr val="bg1"/>
                </a:solidFill>
              </a:rPr>
              <a:t>work </a:t>
            </a:r>
            <a:r>
              <a:rPr lang="en-GB" smtClean="0">
                <a:solidFill>
                  <a:schemeClr val="bg1"/>
                </a:solidFill>
              </a:rPr>
              <a:t>and</a:t>
            </a:r>
            <a:r>
              <a:rPr lang="en-GB" baseline="0" smtClean="0">
                <a:solidFill>
                  <a:schemeClr val="bg1"/>
                </a:solidFill>
              </a:rPr>
              <a:t> </a:t>
            </a:r>
            <a:r>
              <a:rPr lang="en-GB" smtClean="0">
                <a:solidFill>
                  <a:schemeClr val="bg1"/>
                </a:solidFill>
              </a:rPr>
              <a:t>visit</a:t>
            </a:r>
            <a:endParaRPr lang="en-GB" dirty="0">
              <a:solidFill>
                <a:schemeClr val="bg1"/>
              </a:solidFill>
            </a:endParaRPr>
          </a:p>
        </p:txBody>
      </p:sp>
      <p:sp>
        <p:nvSpPr>
          <p:cNvPr id="1030" name="Text Box 15"/>
          <p:cNvSpPr txBox="1">
            <a:spLocks noChangeArrowheads="1"/>
          </p:cNvSpPr>
          <p:nvPr/>
        </p:nvSpPr>
        <p:spPr bwMode="auto">
          <a:xfrm>
            <a:off x="1258888" y="573405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smtClean="0"/>
          </a:p>
        </p:txBody>
      </p:sp>
      <p:pic>
        <p:nvPicPr>
          <p:cNvPr id="1031" name="Picture 18"/>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550687" y="188913"/>
            <a:ext cx="1564039"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Font typeface="Arial" charset="0"/>
        <a:buChar char="»"/>
        <a:defRPr sz="2000">
          <a:solidFill>
            <a:schemeClr val="tx1"/>
          </a:solidFill>
          <a:latin typeface="+mn-lt"/>
        </a:defRPr>
      </a:lvl5pPr>
      <a:lvl6pPr marL="2514600" indent="-228600" algn="l" rtl="0" fontAlgn="base">
        <a:spcBef>
          <a:spcPct val="20000"/>
        </a:spcBef>
        <a:spcAft>
          <a:spcPct val="0"/>
        </a:spcAft>
        <a:buClr>
          <a:schemeClr val="tx1"/>
        </a:buClr>
        <a:buFont typeface="Arial" charset="0"/>
        <a:buChar char="»"/>
        <a:defRPr sz="2000">
          <a:solidFill>
            <a:schemeClr val="tx1"/>
          </a:solidFill>
          <a:latin typeface="+mn-lt"/>
        </a:defRPr>
      </a:lvl6pPr>
      <a:lvl7pPr marL="2971800" indent="-228600" algn="l" rtl="0" fontAlgn="base">
        <a:spcBef>
          <a:spcPct val="20000"/>
        </a:spcBef>
        <a:spcAft>
          <a:spcPct val="0"/>
        </a:spcAft>
        <a:buClr>
          <a:schemeClr val="tx1"/>
        </a:buClr>
        <a:buFont typeface="Arial" charset="0"/>
        <a:buChar char="»"/>
        <a:defRPr sz="2000">
          <a:solidFill>
            <a:schemeClr val="tx1"/>
          </a:solidFill>
          <a:latin typeface="+mn-lt"/>
        </a:defRPr>
      </a:lvl7pPr>
      <a:lvl8pPr marL="3429000" indent="-228600" algn="l" rtl="0" fontAlgn="base">
        <a:spcBef>
          <a:spcPct val="20000"/>
        </a:spcBef>
        <a:spcAft>
          <a:spcPct val="0"/>
        </a:spcAft>
        <a:buClr>
          <a:schemeClr val="tx1"/>
        </a:buClr>
        <a:buFont typeface="Arial" charset="0"/>
        <a:buChar char="»"/>
        <a:defRPr sz="2000">
          <a:solidFill>
            <a:schemeClr val="tx1"/>
          </a:solidFill>
          <a:latin typeface="+mn-lt"/>
        </a:defRPr>
      </a:lvl8pPr>
      <a:lvl9pPr marL="3886200" indent="-228600" algn="l" rtl="0" fontAlgn="base">
        <a:spcBef>
          <a:spcPct val="20000"/>
        </a:spcBef>
        <a:spcAft>
          <a:spcPct val="0"/>
        </a:spcAft>
        <a:buClr>
          <a:schemeClr val="tx1"/>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736"/>
            <a:ext cx="7489825" cy="3960812"/>
          </a:xfrm>
        </p:spPr>
        <p:txBody>
          <a:bodyPr/>
          <a:lstStyle/>
          <a:p>
            <a:pPr marL="0" indent="0" algn="ctr">
              <a:buNone/>
            </a:pPr>
            <a:r>
              <a:rPr lang="en-GB" dirty="0" smtClean="0"/>
              <a:t>Parish and Town Council Workshop</a:t>
            </a:r>
          </a:p>
          <a:p>
            <a:pPr marL="0" indent="0" algn="ctr">
              <a:buNone/>
            </a:pPr>
            <a:r>
              <a:rPr lang="en-GB" dirty="0" smtClean="0"/>
              <a:t>Session 2</a:t>
            </a:r>
          </a:p>
          <a:p>
            <a:pPr marL="0" indent="0" algn="ctr">
              <a:buNone/>
            </a:pPr>
            <a:endParaRPr lang="en-GB" dirty="0" smtClean="0"/>
          </a:p>
          <a:p>
            <a:pPr marL="0" indent="0" algn="ctr">
              <a:buNone/>
            </a:pPr>
            <a:r>
              <a:rPr lang="en-GB" sz="3600" b="1" dirty="0" smtClean="0"/>
              <a:t>Planning Enforcement</a:t>
            </a:r>
          </a:p>
          <a:p>
            <a:endParaRPr lang="en-GB" dirty="0"/>
          </a:p>
          <a:p>
            <a:pPr marL="0" indent="0" algn="ctr">
              <a:buNone/>
            </a:pPr>
            <a:r>
              <a:rPr lang="en-GB" dirty="0" smtClean="0"/>
              <a:t>5</a:t>
            </a:r>
            <a:r>
              <a:rPr lang="en-GB" baseline="30000" dirty="0" smtClean="0"/>
              <a:t>th</a:t>
            </a:r>
            <a:r>
              <a:rPr lang="en-GB" dirty="0" smtClean="0"/>
              <a:t> November 2015</a:t>
            </a:r>
          </a:p>
          <a:p>
            <a:pPr marL="0" indent="0" algn="ctr">
              <a:buNone/>
            </a:pPr>
            <a:endParaRPr lang="en-GB" dirty="0" smtClean="0"/>
          </a:p>
          <a:p>
            <a:pPr marL="0" indent="0" algn="ctr">
              <a:buNone/>
            </a:pPr>
            <a:r>
              <a:rPr lang="en-GB" sz="1600" dirty="0" smtClean="0"/>
              <a:t>Mark Reynolds – Group Manager, Development Management</a:t>
            </a:r>
          </a:p>
          <a:p>
            <a:pPr marL="0" indent="0" algn="ctr">
              <a:buNone/>
            </a:pPr>
            <a:r>
              <a:rPr lang="en-GB" sz="1600" dirty="0" smtClean="0"/>
              <a:t>Rich Stott – Principal Planning/Enforcement Officer, Development Management</a:t>
            </a:r>
            <a:endParaRPr lang="en-GB" sz="1600" dirty="0"/>
          </a:p>
        </p:txBody>
      </p:sp>
    </p:spTree>
    <p:extLst>
      <p:ext uri="{BB962C8B-B14F-4D97-AF65-F5344CB8AC3E}">
        <p14:creationId xmlns:p14="http://schemas.microsoft.com/office/powerpoint/2010/main" val="3347656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Determining whether to take enforcement action (2)</a:t>
            </a:r>
            <a:endParaRPr lang="en-GB" sz="2400" dirty="0"/>
          </a:p>
        </p:txBody>
      </p:sp>
      <p:sp>
        <p:nvSpPr>
          <p:cNvPr id="3" name="Content Placeholder 2"/>
          <p:cNvSpPr>
            <a:spLocks noGrp="1"/>
          </p:cNvSpPr>
          <p:nvPr>
            <p:ph idx="1"/>
          </p:nvPr>
        </p:nvSpPr>
        <p:spPr>
          <a:xfrm>
            <a:off x="395288" y="1772816"/>
            <a:ext cx="7489825" cy="4104109"/>
          </a:xfrm>
        </p:spPr>
        <p:txBody>
          <a:bodyPr/>
          <a:lstStyle/>
          <a:p>
            <a:r>
              <a:rPr lang="en-GB" altLang="en-US" sz="1600" dirty="0" smtClean="0"/>
              <a:t>In </a:t>
            </a:r>
            <a:r>
              <a:rPr lang="en-GB" altLang="en-US" sz="1600" dirty="0"/>
              <a:t>cases where planning permission would be likely to be granted it would </a:t>
            </a:r>
            <a:r>
              <a:rPr lang="en-GB" altLang="en-US" sz="1600" u="sng" dirty="0"/>
              <a:t>not be expedient </a:t>
            </a:r>
            <a:r>
              <a:rPr lang="en-GB" altLang="en-US" sz="1600" dirty="0"/>
              <a:t>to pursue enforcement action. Therefore it does not follow that enforcement action will be taken in respect of every breach of planning control simply because the relevant consent was not </a:t>
            </a:r>
            <a:r>
              <a:rPr lang="en-GB" altLang="en-US" sz="1600" dirty="0" smtClean="0"/>
              <a:t>sought</a:t>
            </a:r>
          </a:p>
          <a:p>
            <a:endParaRPr lang="en-GB" sz="1600" dirty="0"/>
          </a:p>
          <a:p>
            <a:r>
              <a:rPr lang="en-GB" altLang="en-US" sz="1600" dirty="0" smtClean="0"/>
              <a:t>The </a:t>
            </a:r>
            <a:r>
              <a:rPr lang="en-GB" altLang="en-US" sz="1600" dirty="0"/>
              <a:t>Government advises that the emphasis should be firmly on </a:t>
            </a:r>
            <a:r>
              <a:rPr lang="en-GB" altLang="en-US" sz="1600" u="sng" dirty="0"/>
              <a:t>negotiating compliance </a:t>
            </a:r>
            <a:r>
              <a:rPr lang="en-GB" altLang="en-US" sz="1600" dirty="0"/>
              <a:t>and wherever possible regularising breaches of control before considering taking enforcement action. </a:t>
            </a:r>
            <a:endParaRPr lang="en-GB" altLang="en-US" sz="1600" dirty="0" smtClean="0"/>
          </a:p>
          <a:p>
            <a:endParaRPr lang="en-GB" altLang="en-US" sz="1600" dirty="0"/>
          </a:p>
          <a:p>
            <a:r>
              <a:rPr lang="en-GB" altLang="en-US" sz="1600" dirty="0"/>
              <a:t>Where this approach fails or it is clear that planning permission would be unlikely to be granted and it is ‘expedient’ to do so the Council will pursue formal action</a:t>
            </a:r>
            <a:r>
              <a:rPr lang="en-GB" altLang="en-US" sz="1600" dirty="0" smtClean="0"/>
              <a:t>.</a:t>
            </a:r>
          </a:p>
          <a:p>
            <a:endParaRPr lang="en-GB" altLang="en-US" sz="1600" dirty="0" smtClean="0"/>
          </a:p>
          <a:p>
            <a:r>
              <a:rPr lang="en-GB" altLang="en-US" sz="1600" dirty="0" smtClean="0"/>
              <a:t>The Council also has to have regard to the Public Interest Test before commencing any formal action</a:t>
            </a:r>
            <a:endParaRPr lang="en-GB" altLang="en-US" sz="1600" dirty="0"/>
          </a:p>
          <a:p>
            <a:endParaRPr lang="en-GB" sz="1600" dirty="0" smtClean="0"/>
          </a:p>
          <a:p>
            <a:pPr marL="0" indent="0" algn="ctr">
              <a:buNone/>
            </a:pPr>
            <a:endParaRPr lang="en-GB" sz="1600" dirty="0"/>
          </a:p>
        </p:txBody>
      </p:sp>
    </p:spTree>
    <p:extLst>
      <p:ext uri="{BB962C8B-B14F-4D97-AF65-F5344CB8AC3E}">
        <p14:creationId xmlns:p14="http://schemas.microsoft.com/office/powerpoint/2010/main" val="18601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Public Interest Test</a:t>
            </a:r>
            <a:endParaRPr lang="en-GB" sz="2400" dirty="0"/>
          </a:p>
        </p:txBody>
      </p:sp>
      <p:sp>
        <p:nvSpPr>
          <p:cNvPr id="3" name="Content Placeholder 2"/>
          <p:cNvSpPr>
            <a:spLocks noGrp="1"/>
          </p:cNvSpPr>
          <p:nvPr>
            <p:ph idx="1"/>
          </p:nvPr>
        </p:nvSpPr>
        <p:spPr>
          <a:xfrm>
            <a:off x="395536" y="1556792"/>
            <a:ext cx="7489825" cy="3960812"/>
          </a:xfrm>
        </p:spPr>
        <p:txBody>
          <a:bodyPr/>
          <a:lstStyle/>
          <a:p>
            <a:pPr algn="just">
              <a:buFont typeface="Arial" panose="020B0604020202020204" pitchFamily="34" charset="0"/>
              <a:buChar char="»"/>
            </a:pPr>
            <a:r>
              <a:rPr lang="en-GB" sz="1600" dirty="0" smtClean="0"/>
              <a:t>The LPA must be satisfied that there </a:t>
            </a:r>
            <a:r>
              <a:rPr lang="en-GB" sz="1600" dirty="0"/>
              <a:t>are public interest factors </a:t>
            </a:r>
            <a:r>
              <a:rPr lang="en-GB" sz="1600" dirty="0" smtClean="0"/>
              <a:t>before considering prosecution. </a:t>
            </a:r>
          </a:p>
          <a:p>
            <a:pPr algn="just">
              <a:buFont typeface="Arial" panose="020B0604020202020204" pitchFamily="34" charset="0"/>
              <a:buChar char="»"/>
            </a:pPr>
            <a:endParaRPr lang="en-GB" sz="1600" dirty="0"/>
          </a:p>
          <a:p>
            <a:pPr>
              <a:buFont typeface="Arial" panose="020B0604020202020204" pitchFamily="34" charset="0"/>
              <a:buChar char="»"/>
            </a:pPr>
            <a:r>
              <a:rPr lang="en-GB" sz="1600" dirty="0" smtClean="0"/>
              <a:t>The Public Interest Test questions are set out at para </a:t>
            </a:r>
            <a:r>
              <a:rPr lang="en-GB" sz="1600" dirty="0"/>
              <a:t>4.12 </a:t>
            </a:r>
            <a:r>
              <a:rPr lang="en-GB" sz="1600" dirty="0" smtClean="0"/>
              <a:t>of the </a:t>
            </a:r>
            <a:r>
              <a:rPr lang="en-GB" sz="1600" dirty="0"/>
              <a:t>Code for Crown </a:t>
            </a:r>
            <a:r>
              <a:rPr lang="en-GB" sz="1600" dirty="0" smtClean="0"/>
              <a:t>Prosecutors:</a:t>
            </a:r>
          </a:p>
          <a:p>
            <a:pPr lvl="1">
              <a:buFont typeface="Arial" panose="020B0604020202020204" pitchFamily="34" charset="0"/>
              <a:buChar char="»"/>
            </a:pPr>
            <a:r>
              <a:rPr lang="en-GB" sz="1600" dirty="0" smtClean="0"/>
              <a:t>How serious is the offence? (technical breach? Planning harm?)</a:t>
            </a:r>
          </a:p>
          <a:p>
            <a:pPr lvl="1">
              <a:buFont typeface="Arial" panose="020B0604020202020204" pitchFamily="34" charset="0"/>
              <a:buChar char="»"/>
            </a:pPr>
            <a:r>
              <a:rPr lang="en-GB" sz="1600" dirty="0" smtClean="0"/>
              <a:t>What is the level of culpability? (involvement of suspect? Previous record?)</a:t>
            </a:r>
          </a:p>
          <a:p>
            <a:pPr lvl="1">
              <a:buFont typeface="Arial" panose="020B0604020202020204" pitchFamily="34" charset="0"/>
              <a:buChar char="»"/>
            </a:pPr>
            <a:r>
              <a:rPr lang="en-GB" sz="1600" dirty="0" smtClean="0"/>
              <a:t>Circumstances of harm caused? (need to consider impact the action will have on the individual – i.e. making someone homeless/bankrupting them)</a:t>
            </a:r>
          </a:p>
          <a:p>
            <a:pPr lvl="1">
              <a:buFont typeface="Arial" panose="020B0604020202020204" pitchFamily="34" charset="0"/>
              <a:buChar char="»"/>
            </a:pPr>
            <a:r>
              <a:rPr lang="en-GB" sz="1600" dirty="0" smtClean="0"/>
              <a:t>What is the impact on the community?</a:t>
            </a:r>
          </a:p>
          <a:p>
            <a:pPr lvl="1">
              <a:buFont typeface="Arial" panose="020B0604020202020204" pitchFamily="34" charset="0"/>
              <a:buChar char="»"/>
            </a:pPr>
            <a:r>
              <a:rPr lang="en-GB" sz="1600" dirty="0" smtClean="0"/>
              <a:t>Is prosecution proportionate? – enforcement is not a punitive system</a:t>
            </a:r>
          </a:p>
          <a:p>
            <a:pPr lvl="1">
              <a:buFont typeface="Arial" panose="020B0604020202020204" pitchFamily="34" charset="0"/>
              <a:buChar char="»"/>
            </a:pPr>
            <a:r>
              <a:rPr lang="en-GB" sz="1600" dirty="0" smtClean="0"/>
              <a:t>Do sources of information need protecting? – consequence for complainant</a:t>
            </a:r>
          </a:p>
          <a:p>
            <a:pPr lvl="1">
              <a:buFont typeface="Arial" panose="020B0604020202020204" pitchFamily="34" charset="0"/>
              <a:buChar char="»"/>
            </a:pPr>
            <a:endParaRPr lang="en-GB" sz="1200" dirty="0" smtClean="0"/>
          </a:p>
          <a:p>
            <a:pPr lvl="1">
              <a:buFont typeface="Arial" panose="020B0604020202020204" pitchFamily="34" charset="0"/>
              <a:buChar char="»"/>
            </a:pPr>
            <a:endParaRPr lang="en-GB" sz="1200" dirty="0"/>
          </a:p>
          <a:p>
            <a:pPr algn="just">
              <a:buFont typeface="Arial" panose="020B0604020202020204" pitchFamily="34" charset="0"/>
              <a:buChar char="»"/>
            </a:pPr>
            <a:endParaRPr lang="en-GB" sz="1600" dirty="0"/>
          </a:p>
          <a:p>
            <a:pPr>
              <a:buFont typeface="Arial" panose="020B0604020202020204" pitchFamily="34" charset="0"/>
              <a:buChar char="»"/>
            </a:pPr>
            <a:endParaRPr lang="en-GB" sz="1600" dirty="0"/>
          </a:p>
        </p:txBody>
      </p:sp>
    </p:spTree>
    <p:extLst>
      <p:ext uri="{BB962C8B-B14F-4D97-AF65-F5344CB8AC3E}">
        <p14:creationId xmlns:p14="http://schemas.microsoft.com/office/powerpoint/2010/main" val="2282331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smtClean="0"/>
              <a:t>Types </a:t>
            </a:r>
            <a:r>
              <a:rPr lang="en-GB" altLang="en-US" sz="2400" dirty="0"/>
              <a:t>of Enforcement Action</a:t>
            </a:r>
            <a:endParaRPr lang="en-GB" sz="2400" dirty="0"/>
          </a:p>
        </p:txBody>
      </p:sp>
      <p:sp>
        <p:nvSpPr>
          <p:cNvPr id="3" name="Content Placeholder 2"/>
          <p:cNvSpPr>
            <a:spLocks noGrp="1"/>
          </p:cNvSpPr>
          <p:nvPr>
            <p:ph idx="1"/>
          </p:nvPr>
        </p:nvSpPr>
        <p:spPr>
          <a:xfrm>
            <a:off x="395288" y="1556792"/>
            <a:ext cx="7489825" cy="4320133"/>
          </a:xfrm>
        </p:spPr>
        <p:txBody>
          <a:bodyPr/>
          <a:lstStyle/>
          <a:p>
            <a:pPr>
              <a:lnSpc>
                <a:spcPct val="90000"/>
              </a:lnSpc>
            </a:pPr>
            <a:r>
              <a:rPr lang="en-GB" altLang="en-US" sz="1400" b="1" dirty="0"/>
              <a:t>Enforcement Notices</a:t>
            </a:r>
            <a:r>
              <a:rPr lang="en-GB" altLang="en-US" sz="1400" dirty="0"/>
              <a:t> - </a:t>
            </a:r>
            <a:r>
              <a:rPr lang="en-GB" altLang="en-US" sz="1400" dirty="0" smtClean="0"/>
              <a:t>served </a:t>
            </a:r>
            <a:r>
              <a:rPr lang="en-GB" altLang="en-US" sz="1400" dirty="0"/>
              <a:t>on unauthorised development where the development can be remedied by alteration, complete demolition of the works or ceasing the unauthorised </a:t>
            </a:r>
            <a:r>
              <a:rPr lang="en-GB" altLang="en-US" sz="1400" dirty="0" smtClean="0"/>
              <a:t>use. (Right of Appeal)</a:t>
            </a:r>
            <a:endParaRPr lang="en-GB" altLang="en-US" sz="1400" dirty="0"/>
          </a:p>
          <a:p>
            <a:pPr>
              <a:lnSpc>
                <a:spcPct val="90000"/>
              </a:lnSpc>
            </a:pPr>
            <a:r>
              <a:rPr lang="en-GB" altLang="en-US" sz="1400" b="1" dirty="0"/>
              <a:t>Breach of Condition Notice</a:t>
            </a:r>
            <a:r>
              <a:rPr lang="en-GB" altLang="en-US" sz="1400" dirty="0"/>
              <a:t> - Requires compliance with a condition attached to a planning </a:t>
            </a:r>
            <a:r>
              <a:rPr lang="en-GB" altLang="en-US" sz="1400" dirty="0" smtClean="0"/>
              <a:t>permission. (No Right of Appeal)</a:t>
            </a:r>
          </a:p>
          <a:p>
            <a:pPr>
              <a:lnSpc>
                <a:spcPct val="90000"/>
              </a:lnSpc>
            </a:pPr>
            <a:r>
              <a:rPr lang="en-GB" altLang="en-US" sz="1400" b="1" dirty="0" smtClean="0"/>
              <a:t>Stop </a:t>
            </a:r>
            <a:r>
              <a:rPr lang="en-GB" altLang="en-US" sz="1400" b="1" dirty="0"/>
              <a:t>Notice</a:t>
            </a:r>
            <a:r>
              <a:rPr lang="en-GB" altLang="en-US" sz="1400" dirty="0"/>
              <a:t> - Only served in a small number of cases where the unauthorised development is considered to be </a:t>
            </a:r>
            <a:r>
              <a:rPr lang="en-GB" altLang="en-US" sz="1400" u="sng" dirty="0"/>
              <a:t>so harmful </a:t>
            </a:r>
            <a:r>
              <a:rPr lang="en-GB" altLang="en-US" sz="1400" dirty="0"/>
              <a:t>that the outcome of the enforcement process could not be waited for. These must be served together with an Enforcement </a:t>
            </a:r>
            <a:r>
              <a:rPr lang="en-GB" altLang="en-US" sz="1400" dirty="0" smtClean="0"/>
              <a:t>Notice (No right of appeal)</a:t>
            </a:r>
            <a:endParaRPr lang="en-GB" altLang="en-US" sz="1400" dirty="0"/>
          </a:p>
          <a:p>
            <a:pPr>
              <a:lnSpc>
                <a:spcPct val="90000"/>
              </a:lnSpc>
            </a:pPr>
            <a:r>
              <a:rPr lang="en-GB" altLang="en-US" sz="1400" b="1" dirty="0"/>
              <a:t>Temporary Stop Notice</a:t>
            </a:r>
            <a:r>
              <a:rPr lang="en-GB" altLang="en-US" sz="1400" dirty="0"/>
              <a:t> – Only served in a small number of cases where significant and harmful unauthorised development has occurred and needs to be stopped temporarily (for up to 28 days) pending further </a:t>
            </a:r>
            <a:r>
              <a:rPr lang="en-GB" altLang="en-US" sz="1400" dirty="0" smtClean="0"/>
              <a:t>action/consideration. </a:t>
            </a:r>
            <a:r>
              <a:rPr lang="en-GB" altLang="en-US" sz="1400" dirty="0"/>
              <a:t>(No Right of Appeal)</a:t>
            </a:r>
          </a:p>
          <a:p>
            <a:pPr>
              <a:lnSpc>
                <a:spcPct val="90000"/>
              </a:lnSpc>
            </a:pPr>
            <a:r>
              <a:rPr lang="en-GB" altLang="en-US" sz="1400" b="1" dirty="0" smtClean="0"/>
              <a:t>Planning </a:t>
            </a:r>
            <a:r>
              <a:rPr lang="en-GB" altLang="en-US" sz="1400" b="1" dirty="0"/>
              <a:t>Contravention Notice</a:t>
            </a:r>
            <a:r>
              <a:rPr lang="en-GB" altLang="en-US" sz="1400" dirty="0"/>
              <a:t> </a:t>
            </a:r>
            <a:r>
              <a:rPr lang="en-GB" altLang="en-US" sz="1400" dirty="0" smtClean="0"/>
              <a:t>– Served </a:t>
            </a:r>
            <a:r>
              <a:rPr lang="en-GB" altLang="en-US" sz="1400" dirty="0"/>
              <a:t>on any known interested party in the land. This contains a number of relevant questions relating to the alleged breach of planning control which must be responded </a:t>
            </a:r>
            <a:r>
              <a:rPr lang="en-GB" altLang="en-US" sz="1400" dirty="0" smtClean="0"/>
              <a:t>to. </a:t>
            </a:r>
            <a:endParaRPr lang="en-GB" altLang="en-US" sz="1400" dirty="0"/>
          </a:p>
          <a:p>
            <a:pPr>
              <a:lnSpc>
                <a:spcPct val="90000"/>
              </a:lnSpc>
            </a:pPr>
            <a:r>
              <a:rPr lang="en-GB" altLang="en-US" sz="1400" b="1" dirty="0"/>
              <a:t>Prosecutions</a:t>
            </a:r>
            <a:r>
              <a:rPr lang="en-GB" altLang="en-US" sz="1400" dirty="0"/>
              <a:t> - Can be undertaken by the Council in incidences where the above notices are not complied </a:t>
            </a:r>
            <a:r>
              <a:rPr lang="en-GB" altLang="en-US" sz="1400" dirty="0" smtClean="0"/>
              <a:t>with. (Does not actually resolve the breach)</a:t>
            </a:r>
          </a:p>
          <a:p>
            <a:pPr>
              <a:lnSpc>
                <a:spcPct val="90000"/>
              </a:lnSpc>
            </a:pPr>
            <a:r>
              <a:rPr lang="en-GB" altLang="en-US" sz="1400" b="1" dirty="0" smtClean="0"/>
              <a:t>Injunction</a:t>
            </a:r>
            <a:r>
              <a:rPr lang="en-GB" altLang="en-US" sz="1400" dirty="0" smtClean="0"/>
              <a:t> – a legal embargo. The Court orders a cessation of use or removal of breach. Only used in exceptional cases.</a:t>
            </a:r>
            <a:endParaRPr lang="en-GB" altLang="en-US" sz="1400" b="1" dirty="0"/>
          </a:p>
          <a:p>
            <a:endParaRPr lang="en-GB" sz="1800" dirty="0"/>
          </a:p>
        </p:txBody>
      </p:sp>
    </p:spTree>
    <p:extLst>
      <p:ext uri="{BB962C8B-B14F-4D97-AF65-F5344CB8AC3E}">
        <p14:creationId xmlns:p14="http://schemas.microsoft.com/office/powerpoint/2010/main" val="1842585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Grounds for Appeal against enforcement notice</a:t>
            </a:r>
            <a:endParaRPr lang="en-GB" sz="2400" dirty="0"/>
          </a:p>
        </p:txBody>
      </p:sp>
      <p:sp>
        <p:nvSpPr>
          <p:cNvPr id="3" name="Content Placeholder 2"/>
          <p:cNvSpPr>
            <a:spLocks noGrp="1"/>
          </p:cNvSpPr>
          <p:nvPr>
            <p:ph idx="1"/>
          </p:nvPr>
        </p:nvSpPr>
        <p:spPr/>
        <p:txBody>
          <a:bodyPr/>
          <a:lstStyle/>
          <a:p>
            <a:pPr lvl="0">
              <a:buFont typeface="+mj-lt"/>
              <a:buAutoNum type="alphaLcParenR"/>
            </a:pPr>
            <a:r>
              <a:rPr lang="en-GB" sz="1800" dirty="0"/>
              <a:t>That planning permission should </a:t>
            </a:r>
            <a:r>
              <a:rPr lang="en-GB" sz="1800" dirty="0" smtClean="0"/>
              <a:t>have been granted</a:t>
            </a:r>
          </a:p>
          <a:p>
            <a:pPr lvl="0">
              <a:buFont typeface="+mj-lt"/>
              <a:buAutoNum type="alphaLcParenR"/>
            </a:pPr>
            <a:r>
              <a:rPr lang="en-GB" sz="1800" dirty="0" smtClean="0"/>
              <a:t>That </a:t>
            </a:r>
            <a:r>
              <a:rPr lang="en-GB" sz="1800" dirty="0"/>
              <a:t>the breach of control </a:t>
            </a:r>
            <a:r>
              <a:rPr lang="en-GB" sz="1800" dirty="0" smtClean="0"/>
              <a:t>has </a:t>
            </a:r>
            <a:r>
              <a:rPr lang="en-GB" sz="1800" dirty="0"/>
              <a:t>not occurred as a matter of fact</a:t>
            </a:r>
            <a:r>
              <a:rPr lang="en-GB" sz="1800" dirty="0" smtClean="0"/>
              <a:t>. </a:t>
            </a:r>
          </a:p>
          <a:p>
            <a:pPr lvl="0">
              <a:buFont typeface="+mj-lt"/>
              <a:buAutoNum type="alphaLcParenR"/>
            </a:pPr>
            <a:r>
              <a:rPr lang="en-GB" sz="1800" dirty="0" smtClean="0"/>
              <a:t>That </a:t>
            </a:r>
            <a:r>
              <a:rPr lang="en-GB" sz="1800" dirty="0"/>
              <a:t>there has not been a breach of planning control</a:t>
            </a:r>
          </a:p>
          <a:p>
            <a:pPr lvl="0">
              <a:buFont typeface="+mj-lt"/>
              <a:buAutoNum type="alphaLcParenR"/>
            </a:pPr>
            <a:r>
              <a:rPr lang="en-GB" sz="1800" dirty="0"/>
              <a:t>That, at the time the enforcement notice was issued, it was too late to take enforcement action against the matters stated in the notice.</a:t>
            </a:r>
          </a:p>
          <a:p>
            <a:pPr lvl="0">
              <a:buFont typeface="+mj-lt"/>
              <a:buAutoNum type="alphaLcParenR"/>
            </a:pPr>
            <a:r>
              <a:rPr lang="en-GB" sz="1800" dirty="0"/>
              <a:t>The notice was not properly served on everyone with an interest in the land.</a:t>
            </a:r>
          </a:p>
          <a:p>
            <a:pPr lvl="0">
              <a:buFont typeface="+mj-lt"/>
              <a:buAutoNum type="alphaLcParenR"/>
            </a:pPr>
            <a:r>
              <a:rPr lang="en-GB" sz="1800" dirty="0"/>
              <a:t>The steps required to comply with the requirements of the notice are excessive, and lesser steps would overcome the objections.</a:t>
            </a:r>
          </a:p>
          <a:p>
            <a:pPr lvl="0">
              <a:buFont typeface="+mj-lt"/>
              <a:buAutoNum type="alphaLcParenR"/>
            </a:pPr>
            <a:r>
              <a:rPr lang="en-GB" sz="1800" dirty="0"/>
              <a:t>The time given to comply with the notice is too short.</a:t>
            </a:r>
          </a:p>
        </p:txBody>
      </p:sp>
    </p:spTree>
    <p:extLst>
      <p:ext uri="{BB962C8B-B14F-4D97-AF65-F5344CB8AC3E}">
        <p14:creationId xmlns:p14="http://schemas.microsoft.com/office/powerpoint/2010/main" val="2076740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Customer Expectations</a:t>
            </a:r>
            <a:endParaRPr lang="en-GB" sz="2400" dirty="0"/>
          </a:p>
        </p:txBody>
      </p:sp>
      <p:sp>
        <p:nvSpPr>
          <p:cNvPr id="3" name="Content Placeholder 2"/>
          <p:cNvSpPr>
            <a:spLocks noGrp="1"/>
          </p:cNvSpPr>
          <p:nvPr>
            <p:ph idx="1"/>
          </p:nvPr>
        </p:nvSpPr>
        <p:spPr/>
        <p:txBody>
          <a:bodyPr/>
          <a:lstStyle/>
          <a:p>
            <a:r>
              <a:rPr lang="en-GB" sz="1600" dirty="0" smtClean="0"/>
              <a:t>A </a:t>
            </a:r>
            <a:r>
              <a:rPr lang="en-GB" sz="1600" dirty="0"/>
              <a:t>prompt, efficient and effective response. </a:t>
            </a:r>
          </a:p>
          <a:p>
            <a:r>
              <a:rPr lang="en-GB" sz="1600" dirty="0" smtClean="0"/>
              <a:t>Complainant </a:t>
            </a:r>
            <a:r>
              <a:rPr lang="en-GB" sz="1600" dirty="0"/>
              <a:t>and other interested parties will be notified </a:t>
            </a:r>
            <a:r>
              <a:rPr lang="en-GB" sz="1600" dirty="0" smtClean="0"/>
              <a:t>whether any following action can/will be taken </a:t>
            </a:r>
            <a:r>
              <a:rPr lang="en-GB" sz="1600" dirty="0"/>
              <a:t>and the reasons for that decision. </a:t>
            </a:r>
            <a:endParaRPr lang="en-GB" sz="1600" dirty="0" smtClean="0"/>
          </a:p>
          <a:p>
            <a:r>
              <a:rPr lang="en-GB" sz="1600" dirty="0" smtClean="0"/>
              <a:t>Unless </a:t>
            </a:r>
            <a:r>
              <a:rPr lang="en-GB" sz="1600" dirty="0"/>
              <a:t>immediate action is required, officers will endeavour to negotiate compliance or resolution </a:t>
            </a:r>
            <a:r>
              <a:rPr lang="en-GB" sz="1600" dirty="0" smtClean="0"/>
              <a:t>first. </a:t>
            </a:r>
            <a:endParaRPr lang="en-GB" sz="1600" dirty="0"/>
          </a:p>
          <a:p>
            <a:r>
              <a:rPr lang="en-GB" sz="1600" dirty="0"/>
              <a:t>Where immediate action is considered necessary, </a:t>
            </a:r>
            <a:r>
              <a:rPr lang="en-GB" sz="1600" dirty="0" smtClean="0"/>
              <a:t>an explanation and </a:t>
            </a:r>
            <a:r>
              <a:rPr lang="en-GB" sz="1600" dirty="0"/>
              <a:t>time scale for </a:t>
            </a:r>
            <a:r>
              <a:rPr lang="en-GB" sz="1600" dirty="0" smtClean="0"/>
              <a:t>implementation will be given. </a:t>
            </a:r>
            <a:endParaRPr lang="en-GB" sz="1600" dirty="0"/>
          </a:p>
          <a:p>
            <a:r>
              <a:rPr lang="en-GB" sz="1600" dirty="0"/>
              <a:t>Where formal action is taken by the Local Planning Authority issuing a statutory enforcement notice, all parties served with a copy of the notice will be informed of the appeal procedure and advised in writing of the consequences of non-compliance with such a notice. </a:t>
            </a:r>
            <a:endParaRPr lang="en-GB" sz="1600" dirty="0" smtClean="0"/>
          </a:p>
          <a:p>
            <a:r>
              <a:rPr lang="en-GB" sz="1600" dirty="0" smtClean="0"/>
              <a:t>Parish Councils and Ward Members will be sent a copy of a served Enforcement Notice.</a:t>
            </a:r>
            <a:endParaRPr lang="en-GB" sz="1600" dirty="0"/>
          </a:p>
          <a:p>
            <a:endParaRPr lang="en-GB" sz="1200" dirty="0"/>
          </a:p>
        </p:txBody>
      </p:sp>
    </p:spTree>
    <p:extLst>
      <p:ext uri="{BB962C8B-B14F-4D97-AF65-F5344CB8AC3E}">
        <p14:creationId xmlns:p14="http://schemas.microsoft.com/office/powerpoint/2010/main" val="3358959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Enforcement </a:t>
            </a:r>
            <a:r>
              <a:rPr lang="en-GB" altLang="en-US" sz="2400" dirty="0" smtClean="0"/>
              <a:t>statistics</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4199057953"/>
              </p:ext>
            </p:extLst>
          </p:nvPr>
        </p:nvGraphicFramePr>
        <p:xfrm>
          <a:off x="395536" y="2060848"/>
          <a:ext cx="8568955" cy="3888435"/>
        </p:xfrm>
        <a:graphic>
          <a:graphicData uri="http://schemas.openxmlformats.org/drawingml/2006/table">
            <a:tbl>
              <a:tblPr firstRow="1" bandRow="1">
                <a:tableStyleId>{5C22544A-7EE6-4342-B048-85BDC9FD1C3A}</a:tableStyleId>
              </a:tblPr>
              <a:tblGrid>
                <a:gridCol w="1713791"/>
                <a:gridCol w="1713791"/>
                <a:gridCol w="1713791"/>
                <a:gridCol w="1713791"/>
                <a:gridCol w="1713791"/>
              </a:tblGrid>
              <a:tr h="538560">
                <a:tc>
                  <a:txBody>
                    <a:bodyPr/>
                    <a:lstStyle/>
                    <a:p>
                      <a:endParaRPr lang="en-GB" dirty="0"/>
                    </a:p>
                  </a:txBody>
                  <a:tcPr/>
                </a:tc>
                <a:tc>
                  <a:txBody>
                    <a:bodyPr/>
                    <a:lstStyle/>
                    <a:p>
                      <a:r>
                        <a:rPr lang="en-GB" sz="1400" dirty="0" smtClean="0">
                          <a:solidFill>
                            <a:sysClr val="windowText" lastClr="000000"/>
                          </a:solidFill>
                        </a:rPr>
                        <a:t>2011-12</a:t>
                      </a:r>
                      <a:endParaRPr lang="en-GB" sz="1400" dirty="0">
                        <a:solidFill>
                          <a:sysClr val="windowText" lastClr="000000"/>
                        </a:solidFill>
                      </a:endParaRPr>
                    </a:p>
                  </a:txBody>
                  <a:tcPr/>
                </a:tc>
                <a:tc>
                  <a:txBody>
                    <a:bodyPr/>
                    <a:lstStyle/>
                    <a:p>
                      <a:r>
                        <a:rPr lang="en-GB" sz="1400" dirty="0" smtClean="0">
                          <a:solidFill>
                            <a:sysClr val="windowText" lastClr="000000"/>
                          </a:solidFill>
                        </a:rPr>
                        <a:t>2012-13</a:t>
                      </a:r>
                      <a:endParaRPr lang="en-GB" sz="1400" dirty="0">
                        <a:solidFill>
                          <a:sysClr val="windowText" lastClr="000000"/>
                        </a:solidFill>
                      </a:endParaRPr>
                    </a:p>
                  </a:txBody>
                  <a:tcPr/>
                </a:tc>
                <a:tc>
                  <a:txBody>
                    <a:bodyPr/>
                    <a:lstStyle/>
                    <a:p>
                      <a:r>
                        <a:rPr lang="en-GB" sz="1400" dirty="0" smtClean="0">
                          <a:solidFill>
                            <a:sysClr val="windowText" lastClr="000000"/>
                          </a:solidFill>
                        </a:rPr>
                        <a:t>2013-14</a:t>
                      </a:r>
                      <a:endParaRPr lang="en-GB" sz="1400" dirty="0">
                        <a:solidFill>
                          <a:sysClr val="windowText" lastClr="000000"/>
                        </a:solidFill>
                      </a:endParaRPr>
                    </a:p>
                  </a:txBody>
                  <a:tcPr/>
                </a:tc>
                <a:tc>
                  <a:txBody>
                    <a:bodyPr/>
                    <a:lstStyle/>
                    <a:p>
                      <a:r>
                        <a:rPr lang="en-GB" sz="1400" dirty="0" smtClean="0">
                          <a:solidFill>
                            <a:sysClr val="windowText" lastClr="000000"/>
                          </a:solidFill>
                        </a:rPr>
                        <a:t>2014-15</a:t>
                      </a:r>
                      <a:endParaRPr lang="en-GB" sz="1400" dirty="0">
                        <a:solidFill>
                          <a:sysClr val="windowText" lastClr="000000"/>
                        </a:solidFill>
                      </a:endParaRPr>
                    </a:p>
                  </a:txBody>
                  <a:tcPr/>
                </a:tc>
              </a:tr>
              <a:tr h="538560">
                <a:tc>
                  <a:txBody>
                    <a:bodyPr/>
                    <a:lstStyle/>
                    <a:p>
                      <a:r>
                        <a:rPr lang="en-GB" sz="1200" dirty="0" smtClean="0"/>
                        <a:t>Investigations launched</a:t>
                      </a:r>
                      <a:endParaRPr lang="en-GB" sz="1200" dirty="0"/>
                    </a:p>
                  </a:txBody>
                  <a:tcPr/>
                </a:tc>
                <a:tc>
                  <a:txBody>
                    <a:bodyPr/>
                    <a:lstStyle/>
                    <a:p>
                      <a:r>
                        <a:rPr lang="en-GB" sz="1400" dirty="0" smtClean="0"/>
                        <a:t>595</a:t>
                      </a:r>
                      <a:endParaRPr lang="en-GB" sz="1400" dirty="0"/>
                    </a:p>
                  </a:txBody>
                  <a:tcPr/>
                </a:tc>
                <a:tc>
                  <a:txBody>
                    <a:bodyPr/>
                    <a:lstStyle/>
                    <a:p>
                      <a:r>
                        <a:rPr lang="en-GB" sz="1400" dirty="0" smtClean="0"/>
                        <a:t>691</a:t>
                      </a:r>
                      <a:endParaRPr lang="en-GB" sz="1400" dirty="0"/>
                    </a:p>
                  </a:txBody>
                  <a:tcPr/>
                </a:tc>
                <a:tc>
                  <a:txBody>
                    <a:bodyPr/>
                    <a:lstStyle/>
                    <a:p>
                      <a:r>
                        <a:rPr lang="en-GB" sz="1400" dirty="0" smtClean="0"/>
                        <a:t>766</a:t>
                      </a:r>
                      <a:endParaRPr lang="en-GB" sz="1400" dirty="0"/>
                    </a:p>
                  </a:txBody>
                  <a:tcPr/>
                </a:tc>
                <a:tc>
                  <a:txBody>
                    <a:bodyPr/>
                    <a:lstStyle/>
                    <a:p>
                      <a:r>
                        <a:rPr lang="en-GB" sz="1400" dirty="0" smtClean="0"/>
                        <a:t>779</a:t>
                      </a:r>
                      <a:endParaRPr lang="en-GB" sz="1400" dirty="0"/>
                    </a:p>
                  </a:txBody>
                  <a:tcPr/>
                </a:tc>
              </a:tr>
              <a:tr h="538560">
                <a:tc>
                  <a:txBody>
                    <a:bodyPr/>
                    <a:lstStyle/>
                    <a:p>
                      <a:r>
                        <a:rPr lang="en-GB" sz="1200" dirty="0" smtClean="0"/>
                        <a:t>Investigations closed</a:t>
                      </a:r>
                      <a:endParaRPr lang="en-GB" sz="1200" dirty="0"/>
                    </a:p>
                  </a:txBody>
                  <a:tcPr/>
                </a:tc>
                <a:tc>
                  <a:txBody>
                    <a:bodyPr/>
                    <a:lstStyle/>
                    <a:p>
                      <a:r>
                        <a:rPr lang="en-GB" sz="1400" dirty="0" smtClean="0"/>
                        <a:t>604</a:t>
                      </a:r>
                      <a:endParaRPr lang="en-GB" sz="1400" dirty="0"/>
                    </a:p>
                  </a:txBody>
                  <a:tcPr/>
                </a:tc>
                <a:tc>
                  <a:txBody>
                    <a:bodyPr/>
                    <a:lstStyle/>
                    <a:p>
                      <a:r>
                        <a:rPr lang="en-GB" sz="1400" dirty="0" smtClean="0"/>
                        <a:t>707</a:t>
                      </a:r>
                      <a:endParaRPr lang="en-GB" sz="1400" dirty="0"/>
                    </a:p>
                  </a:txBody>
                  <a:tcPr/>
                </a:tc>
                <a:tc>
                  <a:txBody>
                    <a:bodyPr/>
                    <a:lstStyle/>
                    <a:p>
                      <a:r>
                        <a:rPr lang="en-GB" sz="1400" dirty="0" smtClean="0"/>
                        <a:t>730</a:t>
                      </a:r>
                      <a:endParaRPr lang="en-GB" sz="1400" dirty="0"/>
                    </a:p>
                  </a:txBody>
                  <a:tcPr/>
                </a:tc>
                <a:tc>
                  <a:txBody>
                    <a:bodyPr/>
                    <a:lstStyle/>
                    <a:p>
                      <a:r>
                        <a:rPr lang="en-GB" sz="1400" smtClean="0"/>
                        <a:t>744</a:t>
                      </a:r>
                      <a:endParaRPr lang="en-GB" sz="1400" dirty="0"/>
                    </a:p>
                  </a:txBody>
                  <a:tcPr/>
                </a:tc>
              </a:tr>
              <a:tr h="538560">
                <a:tc>
                  <a:txBody>
                    <a:bodyPr/>
                    <a:lstStyle/>
                    <a:p>
                      <a:r>
                        <a:rPr lang="en-GB" sz="1200" dirty="0" smtClean="0"/>
                        <a:t>Enforcement Notices served</a:t>
                      </a:r>
                      <a:endParaRPr lang="en-GB" sz="1200" dirty="0"/>
                    </a:p>
                  </a:txBody>
                  <a:tcPr/>
                </a:tc>
                <a:tc>
                  <a:txBody>
                    <a:bodyPr/>
                    <a:lstStyle/>
                    <a:p>
                      <a:r>
                        <a:rPr lang="en-GB" sz="1400" dirty="0" smtClean="0"/>
                        <a:t>4</a:t>
                      </a:r>
                      <a:endParaRPr lang="en-GB" sz="1400" dirty="0"/>
                    </a:p>
                  </a:txBody>
                  <a:tcPr/>
                </a:tc>
                <a:tc>
                  <a:txBody>
                    <a:bodyPr/>
                    <a:lstStyle/>
                    <a:p>
                      <a:r>
                        <a:rPr lang="en-GB" sz="1400" dirty="0" smtClean="0"/>
                        <a:t>12</a:t>
                      </a:r>
                      <a:endParaRPr lang="en-GB" sz="1400" dirty="0"/>
                    </a:p>
                  </a:txBody>
                  <a:tcPr/>
                </a:tc>
                <a:tc>
                  <a:txBody>
                    <a:bodyPr/>
                    <a:lstStyle/>
                    <a:p>
                      <a:r>
                        <a:rPr lang="en-GB" sz="1400" dirty="0" smtClean="0"/>
                        <a:t>15</a:t>
                      </a:r>
                      <a:endParaRPr lang="en-GB" sz="1400" dirty="0"/>
                    </a:p>
                  </a:txBody>
                  <a:tcPr/>
                </a:tc>
                <a:tc>
                  <a:txBody>
                    <a:bodyPr/>
                    <a:lstStyle/>
                    <a:p>
                      <a:r>
                        <a:rPr lang="en-GB" sz="1400" dirty="0" smtClean="0"/>
                        <a:t>4</a:t>
                      </a:r>
                      <a:endParaRPr lang="en-GB" sz="1400" dirty="0"/>
                    </a:p>
                  </a:txBody>
                  <a:tcPr/>
                </a:tc>
              </a:tr>
              <a:tr h="657075">
                <a:tc>
                  <a:txBody>
                    <a:bodyPr/>
                    <a:lstStyle/>
                    <a:p>
                      <a:r>
                        <a:rPr lang="en-GB" sz="1200" dirty="0" smtClean="0"/>
                        <a:t>Planning Contravention Notices served</a:t>
                      </a:r>
                      <a:endParaRPr lang="en-GB" sz="1200" dirty="0"/>
                    </a:p>
                  </a:txBody>
                  <a:tcPr/>
                </a:tc>
                <a:tc>
                  <a:txBody>
                    <a:bodyPr/>
                    <a:lstStyle/>
                    <a:p>
                      <a:r>
                        <a:rPr lang="en-GB" sz="1400" dirty="0" smtClean="0"/>
                        <a:t>14</a:t>
                      </a:r>
                      <a:endParaRPr lang="en-GB" sz="1400" dirty="0"/>
                    </a:p>
                  </a:txBody>
                  <a:tcPr/>
                </a:tc>
                <a:tc>
                  <a:txBody>
                    <a:bodyPr/>
                    <a:lstStyle/>
                    <a:p>
                      <a:r>
                        <a:rPr lang="en-GB" sz="1400" dirty="0" smtClean="0"/>
                        <a:t>9</a:t>
                      </a:r>
                      <a:endParaRPr lang="en-GB" sz="1400" dirty="0"/>
                    </a:p>
                  </a:txBody>
                  <a:tcPr/>
                </a:tc>
                <a:tc>
                  <a:txBody>
                    <a:bodyPr/>
                    <a:lstStyle/>
                    <a:p>
                      <a:r>
                        <a:rPr lang="en-GB" sz="1400" dirty="0" smtClean="0"/>
                        <a:t>7</a:t>
                      </a:r>
                      <a:endParaRPr lang="en-GB" sz="1400" dirty="0"/>
                    </a:p>
                  </a:txBody>
                  <a:tcPr/>
                </a:tc>
                <a:tc>
                  <a:txBody>
                    <a:bodyPr/>
                    <a:lstStyle/>
                    <a:p>
                      <a:r>
                        <a:rPr lang="en-GB" sz="1400" dirty="0" smtClean="0"/>
                        <a:t>15</a:t>
                      </a:r>
                      <a:endParaRPr lang="en-GB" sz="1400" dirty="0"/>
                    </a:p>
                  </a:txBody>
                  <a:tcPr/>
                </a:tc>
              </a:tr>
              <a:tr h="538560">
                <a:tc>
                  <a:txBody>
                    <a:bodyPr/>
                    <a:lstStyle/>
                    <a:p>
                      <a:r>
                        <a:rPr lang="en-GB" sz="1200" dirty="0" smtClean="0"/>
                        <a:t>Temporary Stop Notices served</a:t>
                      </a:r>
                      <a:endParaRPr lang="en-GB" sz="1200" dirty="0"/>
                    </a:p>
                  </a:txBody>
                  <a:tcPr/>
                </a:tc>
                <a:tc>
                  <a:txBody>
                    <a:bodyPr/>
                    <a:lstStyle/>
                    <a:p>
                      <a:r>
                        <a:rPr lang="en-GB" sz="1400" dirty="0" smtClean="0"/>
                        <a:t>0</a:t>
                      </a:r>
                      <a:endParaRPr lang="en-GB" sz="1400" dirty="0"/>
                    </a:p>
                  </a:txBody>
                  <a:tcPr/>
                </a:tc>
                <a:tc>
                  <a:txBody>
                    <a:bodyPr/>
                    <a:lstStyle/>
                    <a:p>
                      <a:r>
                        <a:rPr lang="en-GB" sz="1400" dirty="0" smtClean="0"/>
                        <a:t>0</a:t>
                      </a:r>
                      <a:endParaRPr lang="en-GB" sz="1400" dirty="0"/>
                    </a:p>
                  </a:txBody>
                  <a:tcPr/>
                </a:tc>
                <a:tc>
                  <a:txBody>
                    <a:bodyPr/>
                    <a:lstStyle/>
                    <a:p>
                      <a:r>
                        <a:rPr lang="en-GB" sz="1400" dirty="0" smtClean="0"/>
                        <a:t>0</a:t>
                      </a:r>
                      <a:endParaRPr lang="en-GB" sz="1400" dirty="0"/>
                    </a:p>
                  </a:txBody>
                  <a:tcPr/>
                </a:tc>
                <a:tc>
                  <a:txBody>
                    <a:bodyPr/>
                    <a:lstStyle/>
                    <a:p>
                      <a:r>
                        <a:rPr lang="en-GB" sz="1400" dirty="0" smtClean="0"/>
                        <a:t>1</a:t>
                      </a:r>
                      <a:endParaRPr lang="en-GB" sz="1400" dirty="0"/>
                    </a:p>
                  </a:txBody>
                  <a:tcPr/>
                </a:tc>
              </a:tr>
              <a:tr h="538560">
                <a:tc>
                  <a:txBody>
                    <a:bodyPr/>
                    <a:lstStyle/>
                    <a:p>
                      <a:r>
                        <a:rPr lang="en-GB" sz="1200" dirty="0" smtClean="0"/>
                        <a:t>Breach</a:t>
                      </a:r>
                      <a:r>
                        <a:rPr lang="en-GB" sz="1200" baseline="0" dirty="0" smtClean="0"/>
                        <a:t> of Condition Notices served</a:t>
                      </a:r>
                      <a:endParaRPr lang="en-GB" sz="1200" dirty="0"/>
                    </a:p>
                  </a:txBody>
                  <a:tcPr/>
                </a:tc>
                <a:tc>
                  <a:txBody>
                    <a:bodyPr/>
                    <a:lstStyle/>
                    <a:p>
                      <a:r>
                        <a:rPr lang="en-GB" sz="1400" dirty="0" smtClean="0"/>
                        <a:t>0</a:t>
                      </a:r>
                      <a:endParaRPr lang="en-GB" sz="1400" dirty="0"/>
                    </a:p>
                  </a:txBody>
                  <a:tcPr/>
                </a:tc>
                <a:tc>
                  <a:txBody>
                    <a:bodyPr/>
                    <a:lstStyle/>
                    <a:p>
                      <a:r>
                        <a:rPr lang="en-GB" sz="1400" dirty="0" smtClean="0"/>
                        <a:t>0</a:t>
                      </a:r>
                      <a:endParaRPr lang="en-GB" sz="1400" dirty="0"/>
                    </a:p>
                  </a:txBody>
                  <a:tcPr/>
                </a:tc>
                <a:tc>
                  <a:txBody>
                    <a:bodyPr/>
                    <a:lstStyle/>
                    <a:p>
                      <a:r>
                        <a:rPr lang="en-GB" sz="1400" dirty="0" smtClean="0"/>
                        <a:t>1</a:t>
                      </a:r>
                      <a:endParaRPr lang="en-GB" sz="1400" dirty="0"/>
                    </a:p>
                  </a:txBody>
                  <a:tcPr/>
                </a:tc>
                <a:tc>
                  <a:txBody>
                    <a:bodyPr/>
                    <a:lstStyle/>
                    <a:p>
                      <a:r>
                        <a:rPr lang="en-GB" sz="1400" dirty="0" smtClean="0"/>
                        <a:t>0</a:t>
                      </a:r>
                      <a:endParaRPr lang="en-GB" sz="1400" dirty="0"/>
                    </a:p>
                  </a:txBody>
                  <a:tcPr/>
                </a:tc>
              </a:tr>
            </a:tbl>
          </a:graphicData>
        </a:graphic>
      </p:graphicFrame>
    </p:spTree>
    <p:extLst>
      <p:ext uri="{BB962C8B-B14F-4D97-AF65-F5344CB8AC3E}">
        <p14:creationId xmlns:p14="http://schemas.microsoft.com/office/powerpoint/2010/main" val="146616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GB" dirty="0" smtClean="0"/>
              <a:t>Any questions?</a:t>
            </a:r>
            <a:endParaRPr lang="en-GB" dirty="0"/>
          </a:p>
        </p:txBody>
      </p:sp>
      <p:pic>
        <p:nvPicPr>
          <p:cNvPr id="24579" name="Picture 4" descr="http://www.slidegeeks.com/pics/tpl/l/c/colorful_question_marks_business_powerpoint_template_1110_title.jpg"/>
          <p:cNvPicPr>
            <a:picLocks noChangeAspect="1" noChangeArrowheads="1"/>
          </p:cNvPicPr>
          <p:nvPr/>
        </p:nvPicPr>
        <p:blipFill>
          <a:blip r:embed="rId2">
            <a:extLst>
              <a:ext uri="{28A0092B-C50C-407E-A947-70E740481C1C}">
                <a14:useLocalDpi xmlns:a14="http://schemas.microsoft.com/office/drawing/2010/main" val="0"/>
              </a:ext>
            </a:extLst>
          </a:blip>
          <a:srcRect b="26282"/>
          <a:stretch>
            <a:fillRect/>
          </a:stretch>
        </p:blipFill>
        <p:spPr bwMode="auto">
          <a:xfrm>
            <a:off x="1979613" y="1773238"/>
            <a:ext cx="5334000" cy="294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09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966782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GB" dirty="0" smtClean="0"/>
              <a:t>Enforcement Timeline</a:t>
            </a:r>
            <a:endParaRPr lang="en-GB" dirty="0"/>
          </a:p>
        </p:txBody>
      </p:sp>
      <p:sp>
        <p:nvSpPr>
          <p:cNvPr id="5" name="Subtitle 4"/>
          <p:cNvSpPr>
            <a:spLocks noGrp="1"/>
          </p:cNvSpPr>
          <p:nvPr>
            <p:ph type="subTitle" idx="1"/>
          </p:nvPr>
        </p:nvSpPr>
        <p:spPr/>
        <p:txBody>
          <a:bodyPr/>
          <a:lstStyle/>
          <a:p>
            <a:r>
              <a:rPr lang="en-GB" dirty="0" smtClean="0"/>
              <a:t>A worked example of a real case</a:t>
            </a:r>
            <a:endParaRPr lang="en-GB" dirty="0"/>
          </a:p>
        </p:txBody>
      </p:sp>
    </p:spTree>
    <p:extLst>
      <p:ext uri="{BB962C8B-B14F-4D97-AF65-F5344CB8AC3E}">
        <p14:creationId xmlns:p14="http://schemas.microsoft.com/office/powerpoint/2010/main" val="2604716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Timescales for Enforcement Action</a:t>
            </a:r>
            <a:endParaRPr lang="en-GB" sz="2400" dirty="0"/>
          </a:p>
        </p:txBody>
      </p:sp>
      <p:sp>
        <p:nvSpPr>
          <p:cNvPr id="3" name="Content Placeholder 2"/>
          <p:cNvSpPr>
            <a:spLocks noGrp="1"/>
          </p:cNvSpPr>
          <p:nvPr>
            <p:ph idx="1"/>
          </p:nvPr>
        </p:nvSpPr>
        <p:spPr/>
        <p:txBody>
          <a:bodyPr/>
          <a:lstStyle/>
          <a:p>
            <a:pPr>
              <a:lnSpc>
                <a:spcPct val="90000"/>
              </a:lnSpc>
            </a:pPr>
            <a:r>
              <a:rPr lang="en-GB" altLang="en-US" sz="1600" dirty="0"/>
              <a:t>Formal enforcement action can be a complex process with varying timescales and a number of stages;</a:t>
            </a:r>
          </a:p>
          <a:p>
            <a:pPr>
              <a:lnSpc>
                <a:spcPct val="90000"/>
              </a:lnSpc>
            </a:pPr>
            <a:r>
              <a:rPr lang="en-GB" altLang="en-US" sz="1600" dirty="0"/>
              <a:t>Initially </a:t>
            </a:r>
            <a:r>
              <a:rPr lang="en-GB" altLang="en-US" sz="1600" dirty="0" smtClean="0"/>
              <a:t>investigation carried out within 28 days of compliant – site visit within 2 or 10 days depending on priority</a:t>
            </a:r>
          </a:p>
          <a:p>
            <a:pPr>
              <a:lnSpc>
                <a:spcPct val="90000"/>
              </a:lnSpc>
            </a:pPr>
            <a:r>
              <a:rPr lang="en-GB" altLang="en-US" sz="1600" dirty="0" smtClean="0"/>
              <a:t>Serving </a:t>
            </a:r>
            <a:r>
              <a:rPr lang="en-GB" altLang="en-US" sz="1600" dirty="0"/>
              <a:t>of a Planning Contravention Notice which needs to be drafted and served and has a 21 day response period</a:t>
            </a:r>
          </a:p>
          <a:p>
            <a:pPr>
              <a:lnSpc>
                <a:spcPct val="90000"/>
              </a:lnSpc>
            </a:pPr>
            <a:r>
              <a:rPr lang="en-GB" altLang="en-US" sz="1600" dirty="0"/>
              <a:t>Informal negotiations are likely to take place if a breach has been established to investigate whether it can be regularised</a:t>
            </a:r>
          </a:p>
          <a:p>
            <a:pPr>
              <a:lnSpc>
                <a:spcPct val="90000"/>
              </a:lnSpc>
            </a:pPr>
            <a:r>
              <a:rPr lang="en-GB" altLang="en-US" sz="1600" dirty="0"/>
              <a:t>In the event that an application is made to seek to regularise the breach </a:t>
            </a:r>
            <a:r>
              <a:rPr lang="en-GB" altLang="en-US" sz="1600" dirty="0" smtClean="0"/>
              <a:t>no action will be taken until the application is resolved.</a:t>
            </a:r>
            <a:endParaRPr lang="en-GB" altLang="en-US" sz="1600" dirty="0"/>
          </a:p>
          <a:p>
            <a:pPr>
              <a:lnSpc>
                <a:spcPct val="90000"/>
              </a:lnSpc>
            </a:pPr>
            <a:r>
              <a:rPr lang="en-GB" altLang="en-US" sz="1600" dirty="0"/>
              <a:t>In the event that an application is refused a right of appeal exists which can be exercised </a:t>
            </a:r>
            <a:r>
              <a:rPr lang="en-GB" altLang="en-US" sz="1600" dirty="0" smtClean="0"/>
              <a:t>up to 6 </a:t>
            </a:r>
            <a:r>
              <a:rPr lang="en-GB" altLang="en-US" sz="1600" dirty="0"/>
              <a:t>months </a:t>
            </a:r>
            <a:r>
              <a:rPr lang="en-GB" altLang="en-US" sz="1600" dirty="0" smtClean="0"/>
              <a:t>after </a:t>
            </a:r>
            <a:r>
              <a:rPr lang="en-GB" altLang="en-US" sz="1600" dirty="0"/>
              <a:t>the decision</a:t>
            </a:r>
          </a:p>
          <a:p>
            <a:pPr>
              <a:lnSpc>
                <a:spcPct val="90000"/>
              </a:lnSpc>
            </a:pPr>
            <a:r>
              <a:rPr lang="en-GB" altLang="en-US" sz="1600" dirty="0"/>
              <a:t>If an appeal is unsuccessful or not lodged and formal enforcement action is/has been taken. There is an appeal process against an Enforcement Notice which must be exercised prior to the notice taking </a:t>
            </a:r>
            <a:r>
              <a:rPr lang="en-GB" altLang="en-US" sz="1600" dirty="0" smtClean="0"/>
              <a:t>effect</a:t>
            </a:r>
          </a:p>
          <a:p>
            <a:endParaRPr lang="en-GB" sz="1800" dirty="0"/>
          </a:p>
        </p:txBody>
      </p:sp>
    </p:spTree>
    <p:extLst>
      <p:ext uri="{BB962C8B-B14F-4D97-AF65-F5344CB8AC3E}">
        <p14:creationId xmlns:p14="http://schemas.microsoft.com/office/powerpoint/2010/main" val="4018612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Enforcement workshop timetable</a:t>
            </a:r>
            <a:endParaRPr lang="en-GB" sz="2400" dirty="0"/>
          </a:p>
        </p:txBody>
      </p:sp>
      <p:sp>
        <p:nvSpPr>
          <p:cNvPr id="3" name="Content Placeholder 2"/>
          <p:cNvSpPr>
            <a:spLocks noGrp="1"/>
          </p:cNvSpPr>
          <p:nvPr>
            <p:ph idx="1"/>
          </p:nvPr>
        </p:nvSpPr>
        <p:spPr/>
        <p:txBody>
          <a:bodyPr/>
          <a:lstStyle/>
          <a:p>
            <a:pPr eaLnBrk="1" hangingPunct="1"/>
            <a:r>
              <a:rPr lang="en-GB" altLang="en-US" sz="2000" dirty="0" smtClean="0"/>
              <a:t>13:00 - 13:10 Arrival and refreshments </a:t>
            </a:r>
            <a:endParaRPr lang="en-GB" altLang="en-US" sz="2000" dirty="0"/>
          </a:p>
          <a:p>
            <a:pPr eaLnBrk="1" hangingPunct="1"/>
            <a:r>
              <a:rPr lang="en-GB" altLang="en-US" sz="2000" dirty="0" smtClean="0"/>
              <a:t>13:10 -13:35 Introductions</a:t>
            </a:r>
            <a:endParaRPr lang="en-GB" altLang="en-US" sz="2000" dirty="0"/>
          </a:p>
          <a:p>
            <a:pPr eaLnBrk="1" hangingPunct="1"/>
            <a:r>
              <a:rPr lang="en-GB" altLang="en-US" sz="2000" dirty="0" smtClean="0"/>
              <a:t>13:35 </a:t>
            </a:r>
            <a:r>
              <a:rPr lang="en-GB" altLang="en-US" sz="2000" dirty="0"/>
              <a:t>Exercise 1 – The Issues</a:t>
            </a:r>
          </a:p>
          <a:p>
            <a:pPr eaLnBrk="1" hangingPunct="1"/>
            <a:r>
              <a:rPr lang="en-GB" altLang="en-US" sz="2000" dirty="0" smtClean="0"/>
              <a:t>14:15 Planning Enforcement </a:t>
            </a:r>
            <a:r>
              <a:rPr lang="en-GB" altLang="en-US" sz="2000" dirty="0"/>
              <a:t>– Officer Presentation</a:t>
            </a:r>
          </a:p>
          <a:p>
            <a:pPr eaLnBrk="1" hangingPunct="1"/>
            <a:r>
              <a:rPr lang="en-GB" altLang="en-US" sz="2000" dirty="0" smtClean="0"/>
              <a:t>15:25 </a:t>
            </a:r>
            <a:r>
              <a:rPr lang="en-GB" altLang="en-US" sz="2000" dirty="0"/>
              <a:t>Coffee break</a:t>
            </a:r>
          </a:p>
          <a:p>
            <a:pPr eaLnBrk="1" hangingPunct="1"/>
            <a:r>
              <a:rPr lang="en-GB" altLang="en-US" sz="2000" dirty="0" smtClean="0"/>
              <a:t>15:40 </a:t>
            </a:r>
            <a:r>
              <a:rPr lang="en-GB" altLang="en-US" sz="2000" dirty="0"/>
              <a:t>Exercise 2 – </a:t>
            </a:r>
            <a:r>
              <a:rPr lang="en-GB" altLang="en-US" sz="2000" smtClean="0"/>
              <a:t>New ways of working</a:t>
            </a:r>
            <a:endParaRPr lang="en-GB" altLang="en-US" sz="2000" dirty="0"/>
          </a:p>
          <a:p>
            <a:pPr eaLnBrk="1" hangingPunct="1"/>
            <a:r>
              <a:rPr lang="en-GB" altLang="en-US" sz="2000" dirty="0" smtClean="0"/>
              <a:t>16:30 Understand the outcomes</a:t>
            </a:r>
          </a:p>
          <a:p>
            <a:pPr eaLnBrk="1" hangingPunct="1"/>
            <a:r>
              <a:rPr lang="en-GB" altLang="en-US" sz="2000" dirty="0" smtClean="0"/>
              <a:t>16:40 Summary</a:t>
            </a:r>
            <a:endParaRPr lang="en-GB" altLang="en-US" sz="2000" dirty="0"/>
          </a:p>
          <a:p>
            <a:endParaRPr lang="en-GB" dirty="0"/>
          </a:p>
        </p:txBody>
      </p:sp>
    </p:spTree>
    <p:extLst>
      <p:ext uri="{BB962C8B-B14F-4D97-AF65-F5344CB8AC3E}">
        <p14:creationId xmlns:p14="http://schemas.microsoft.com/office/powerpoint/2010/main" val="2403763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Timescales for Enforcement Action (2)</a:t>
            </a:r>
            <a:endParaRPr lang="en-GB" sz="2400" dirty="0"/>
          </a:p>
        </p:txBody>
      </p:sp>
      <p:sp>
        <p:nvSpPr>
          <p:cNvPr id="3" name="Content Placeholder 2"/>
          <p:cNvSpPr>
            <a:spLocks noGrp="1"/>
          </p:cNvSpPr>
          <p:nvPr>
            <p:ph idx="1"/>
          </p:nvPr>
        </p:nvSpPr>
        <p:spPr/>
        <p:txBody>
          <a:bodyPr/>
          <a:lstStyle/>
          <a:p>
            <a:pPr>
              <a:lnSpc>
                <a:spcPct val="90000"/>
              </a:lnSpc>
            </a:pPr>
            <a:r>
              <a:rPr lang="en-GB" altLang="en-US" sz="1600" dirty="0"/>
              <a:t>Enforcement notice appeals are often heard by ‘public inquiry’. A process which can take several months</a:t>
            </a:r>
          </a:p>
          <a:p>
            <a:pPr>
              <a:lnSpc>
                <a:spcPct val="90000"/>
              </a:lnSpc>
            </a:pPr>
            <a:r>
              <a:rPr lang="en-GB" altLang="en-US" sz="1600" dirty="0"/>
              <a:t>If the Enforcement Notice is upheld then there will be a period for compliance. Experience shows us that this can be up to a year in complex cases</a:t>
            </a:r>
          </a:p>
          <a:p>
            <a:pPr>
              <a:lnSpc>
                <a:spcPct val="90000"/>
              </a:lnSpc>
            </a:pPr>
            <a:r>
              <a:rPr lang="en-GB" altLang="en-US" sz="1600" dirty="0"/>
              <a:t>If the requirements of the Enforcement Notice are not met by the specified date then a prosecution may be sought through the Courts. In order to do this the Council must demonstrate beyond reasonable doubt that the Enforcement Notice has not been complied with. </a:t>
            </a:r>
          </a:p>
          <a:p>
            <a:pPr>
              <a:lnSpc>
                <a:spcPct val="90000"/>
              </a:lnSpc>
            </a:pPr>
            <a:r>
              <a:rPr lang="en-GB" altLang="en-US" sz="1600" dirty="0"/>
              <a:t>The Courts have the power to impose fines on defendants in order to seek compliance with the terms of the notice</a:t>
            </a:r>
          </a:p>
          <a:p>
            <a:pPr>
              <a:lnSpc>
                <a:spcPct val="90000"/>
              </a:lnSpc>
            </a:pPr>
            <a:endParaRPr lang="en-GB" altLang="en-US" sz="1600" b="1" u="sng" dirty="0" smtClean="0"/>
          </a:p>
          <a:p>
            <a:pPr marL="0" indent="0" algn="ctr">
              <a:lnSpc>
                <a:spcPct val="90000"/>
              </a:lnSpc>
              <a:buNone/>
            </a:pPr>
            <a:r>
              <a:rPr lang="en-GB" altLang="en-US" sz="1600" b="1" u="sng" dirty="0" smtClean="0"/>
              <a:t>A </a:t>
            </a:r>
            <a:r>
              <a:rPr lang="en-GB" altLang="en-US" sz="1600" b="1" u="sng" dirty="0"/>
              <a:t>case where an applicant exercises every right to appeal/application can take more than two years before the Council can consider legal action.</a:t>
            </a:r>
          </a:p>
          <a:p>
            <a:pPr>
              <a:lnSpc>
                <a:spcPct val="90000"/>
              </a:lnSpc>
            </a:pPr>
            <a:endParaRPr lang="en-GB" altLang="en-US" sz="1600" dirty="0"/>
          </a:p>
          <a:p>
            <a:endParaRPr lang="en-GB" sz="1800" dirty="0"/>
          </a:p>
        </p:txBody>
      </p:sp>
    </p:spTree>
    <p:extLst>
      <p:ext uri="{BB962C8B-B14F-4D97-AF65-F5344CB8AC3E}">
        <p14:creationId xmlns:p14="http://schemas.microsoft.com/office/powerpoint/2010/main" val="34461428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8836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Planning Enforcement – The National Framework</a:t>
            </a:r>
          </a:p>
        </p:txBody>
      </p:sp>
      <p:sp>
        <p:nvSpPr>
          <p:cNvPr id="3" name="Content Placeholder 2"/>
          <p:cNvSpPr>
            <a:spLocks noGrp="1"/>
          </p:cNvSpPr>
          <p:nvPr>
            <p:ph idx="1"/>
          </p:nvPr>
        </p:nvSpPr>
        <p:spPr/>
        <p:txBody>
          <a:bodyPr/>
          <a:lstStyle/>
          <a:p>
            <a:pPr marL="0" indent="0" algn="ctr">
              <a:buNone/>
            </a:pPr>
            <a:r>
              <a:rPr lang="en-GB" sz="2000" b="1" dirty="0"/>
              <a:t>National Planning Policy </a:t>
            </a:r>
            <a:r>
              <a:rPr lang="en-GB" sz="2000" b="1" dirty="0" smtClean="0"/>
              <a:t>Framework 2012</a:t>
            </a:r>
            <a:r>
              <a:rPr lang="en-GB" sz="2000" dirty="0" smtClean="0"/>
              <a:t> - </a:t>
            </a:r>
            <a:r>
              <a:rPr lang="en-GB" sz="2000" b="1" dirty="0" smtClean="0"/>
              <a:t>Para 207</a:t>
            </a:r>
          </a:p>
          <a:p>
            <a:pPr marL="0" indent="0" algn="ctr">
              <a:buNone/>
            </a:pPr>
            <a:r>
              <a:rPr lang="en-GB" sz="2000" b="1" dirty="0" smtClean="0"/>
              <a:t>National Planning Practice Guidance 2014 - ID17b </a:t>
            </a:r>
            <a:r>
              <a:rPr lang="en-GB" sz="2000" b="1" dirty="0"/>
              <a:t>para </a:t>
            </a:r>
            <a:r>
              <a:rPr lang="en-GB" sz="2000" b="1" dirty="0" smtClean="0"/>
              <a:t>003</a:t>
            </a:r>
          </a:p>
          <a:p>
            <a:pPr marL="0" indent="0" algn="ctr">
              <a:buNone/>
            </a:pPr>
            <a:endParaRPr lang="en-GB" sz="2000" b="1" dirty="0" smtClean="0"/>
          </a:p>
          <a:p>
            <a:r>
              <a:rPr lang="en-GB" sz="1800" dirty="0" smtClean="0"/>
              <a:t>Effective </a:t>
            </a:r>
            <a:r>
              <a:rPr lang="en-GB" sz="1800" dirty="0"/>
              <a:t>enforcement is important as a means of maintaining public confidence in the planning system. </a:t>
            </a:r>
            <a:endParaRPr lang="en-GB" sz="1800" dirty="0" smtClean="0"/>
          </a:p>
          <a:p>
            <a:r>
              <a:rPr lang="en-GB" sz="1800" dirty="0" smtClean="0"/>
              <a:t>Enforcement </a:t>
            </a:r>
            <a:r>
              <a:rPr lang="en-GB" sz="1800" dirty="0"/>
              <a:t>action is </a:t>
            </a:r>
            <a:r>
              <a:rPr lang="en-GB" sz="1800" u="sng" dirty="0" smtClean="0"/>
              <a:t>discretionary</a:t>
            </a:r>
            <a:endParaRPr lang="en-GB" sz="1800" dirty="0"/>
          </a:p>
          <a:p>
            <a:r>
              <a:rPr lang="en-GB" sz="1800" dirty="0" smtClean="0"/>
              <a:t>Local </a:t>
            </a:r>
            <a:r>
              <a:rPr lang="en-GB" sz="1800" dirty="0"/>
              <a:t>planning authorities should act proportionately in responding to suspected breaches of planning control. </a:t>
            </a:r>
            <a:endParaRPr lang="en-GB" sz="1800" dirty="0" smtClean="0"/>
          </a:p>
          <a:p>
            <a:r>
              <a:rPr lang="en-GB" sz="1800" dirty="0" smtClean="0"/>
              <a:t>Local </a:t>
            </a:r>
            <a:r>
              <a:rPr lang="en-GB" sz="1800" dirty="0"/>
              <a:t>planning authorities should </a:t>
            </a:r>
            <a:r>
              <a:rPr lang="en-GB" sz="1800" dirty="0" smtClean="0"/>
              <a:t>publish a </a:t>
            </a:r>
            <a:r>
              <a:rPr lang="en-GB" sz="1800" dirty="0"/>
              <a:t>local enforcement plan to manage enforcement </a:t>
            </a:r>
            <a:r>
              <a:rPr lang="en-GB" sz="1800" dirty="0" smtClean="0"/>
              <a:t>proactively.</a:t>
            </a:r>
          </a:p>
          <a:p>
            <a:r>
              <a:rPr lang="en-GB" sz="1800" dirty="0"/>
              <a:t>Local Planning Authorities must have regard to the development plan and any other material considerations.</a:t>
            </a:r>
          </a:p>
        </p:txBody>
      </p:sp>
    </p:spTree>
    <p:extLst>
      <p:ext uri="{BB962C8B-B14F-4D97-AF65-F5344CB8AC3E}">
        <p14:creationId xmlns:p14="http://schemas.microsoft.com/office/powerpoint/2010/main" val="793689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800" dirty="0" smtClean="0"/>
              <a:t/>
            </a:r>
            <a:br>
              <a:rPr lang="en-GB" altLang="en-US" sz="2800" dirty="0" smtClean="0"/>
            </a:br>
            <a:r>
              <a:rPr lang="en-GB" altLang="en-US" sz="2400" dirty="0" smtClean="0"/>
              <a:t>What </a:t>
            </a:r>
            <a:r>
              <a:rPr lang="en-GB" altLang="en-US" sz="2400" dirty="0"/>
              <a:t>can the Enforcement Team investigate?</a:t>
            </a:r>
            <a:r>
              <a:rPr lang="en-GB" altLang="en-US" dirty="0"/>
              <a:t/>
            </a:r>
            <a:br>
              <a:rPr lang="en-GB" altLang="en-US" dirty="0"/>
            </a:br>
            <a:endParaRPr lang="en-GB" dirty="0"/>
          </a:p>
        </p:txBody>
      </p:sp>
      <p:sp>
        <p:nvSpPr>
          <p:cNvPr id="3" name="Content Placeholder 2"/>
          <p:cNvSpPr>
            <a:spLocks noGrp="1"/>
          </p:cNvSpPr>
          <p:nvPr>
            <p:ph idx="1"/>
          </p:nvPr>
        </p:nvSpPr>
        <p:spPr/>
        <p:txBody>
          <a:bodyPr/>
          <a:lstStyle/>
          <a:p>
            <a:pPr>
              <a:lnSpc>
                <a:spcPct val="80000"/>
              </a:lnSpc>
            </a:pPr>
            <a:r>
              <a:rPr lang="en-GB" altLang="en-US" sz="1700" spc="100" dirty="0"/>
              <a:t>Carrying out building or engineering works or the change of use of a building or land without planning permission</a:t>
            </a:r>
            <a:r>
              <a:rPr lang="en-GB" altLang="en-US" sz="1700" spc="100" dirty="0" smtClean="0"/>
              <a:t>.</a:t>
            </a:r>
            <a:endParaRPr lang="en-GB" altLang="en-US" sz="1700" spc="100" dirty="0"/>
          </a:p>
          <a:p>
            <a:pPr>
              <a:lnSpc>
                <a:spcPct val="80000"/>
              </a:lnSpc>
            </a:pPr>
            <a:r>
              <a:rPr lang="en-GB" altLang="en-US" sz="1700" spc="100" dirty="0"/>
              <a:t>Carrying out development not in accordance with a planning permission. </a:t>
            </a:r>
            <a:endParaRPr lang="en-GB" altLang="en-US" sz="1700" spc="100" dirty="0" smtClean="0"/>
          </a:p>
          <a:p>
            <a:pPr>
              <a:lnSpc>
                <a:spcPct val="80000"/>
              </a:lnSpc>
            </a:pPr>
            <a:r>
              <a:rPr lang="en-GB" altLang="en-US" sz="1700" spc="100" dirty="0" smtClean="0"/>
              <a:t>Failure </a:t>
            </a:r>
            <a:r>
              <a:rPr lang="en-GB" altLang="en-US" sz="1700" spc="100" dirty="0"/>
              <a:t>to comply with conditions attached to </a:t>
            </a:r>
            <a:r>
              <a:rPr lang="en-GB" altLang="en-US" sz="1700" spc="100" dirty="0" smtClean="0"/>
              <a:t>a permission.</a:t>
            </a:r>
            <a:endParaRPr lang="en-GB" altLang="en-US" sz="1700" spc="100" dirty="0"/>
          </a:p>
          <a:p>
            <a:pPr>
              <a:lnSpc>
                <a:spcPct val="80000"/>
              </a:lnSpc>
            </a:pPr>
            <a:r>
              <a:rPr lang="en-GB" altLang="en-US" sz="1700" spc="100" dirty="0"/>
              <a:t>Carrying out works (internal as well as external) to a listed building without listed building consent</a:t>
            </a:r>
            <a:r>
              <a:rPr lang="en-GB" altLang="en-US" sz="1700" spc="100" dirty="0" smtClean="0"/>
              <a:t>. (this is a criminal offence)</a:t>
            </a:r>
            <a:endParaRPr lang="en-GB" altLang="en-US" sz="1700" spc="100" dirty="0"/>
          </a:p>
          <a:p>
            <a:pPr>
              <a:lnSpc>
                <a:spcPct val="80000"/>
              </a:lnSpc>
            </a:pPr>
            <a:r>
              <a:rPr lang="en-GB" altLang="en-US" sz="1700" spc="100" dirty="0"/>
              <a:t>Display of a sign or advertisement without advertisement consent</a:t>
            </a:r>
            <a:r>
              <a:rPr lang="en-GB" altLang="en-US" sz="1700" spc="100" dirty="0" smtClean="0"/>
              <a:t>. (this is a criminal offence)</a:t>
            </a:r>
            <a:endParaRPr lang="en-GB" altLang="en-US" sz="1700" spc="100" dirty="0"/>
          </a:p>
          <a:p>
            <a:pPr>
              <a:lnSpc>
                <a:spcPct val="80000"/>
              </a:lnSpc>
            </a:pPr>
            <a:r>
              <a:rPr lang="en-GB" altLang="en-US" sz="1700" spc="100" dirty="0"/>
              <a:t>Unauthorised felling or carrying out of works to a tree </a:t>
            </a:r>
            <a:r>
              <a:rPr lang="en-GB" altLang="en-US" sz="1700" spc="100" dirty="0" smtClean="0"/>
              <a:t>protected </a:t>
            </a:r>
            <a:r>
              <a:rPr lang="en-GB" altLang="en-US" sz="1700" spc="100" dirty="0"/>
              <a:t>by a Tree Preservation Order or </a:t>
            </a:r>
            <a:r>
              <a:rPr lang="en-GB" altLang="en-US" sz="1700" spc="100" dirty="0" smtClean="0"/>
              <a:t>within </a:t>
            </a:r>
            <a:r>
              <a:rPr lang="en-GB" altLang="en-US" sz="1700" spc="100" dirty="0"/>
              <a:t>a Conservation Area.</a:t>
            </a:r>
          </a:p>
          <a:p>
            <a:pPr>
              <a:lnSpc>
                <a:spcPct val="80000"/>
              </a:lnSpc>
            </a:pPr>
            <a:r>
              <a:rPr lang="en-GB" altLang="en-US" sz="1700" spc="100" dirty="0"/>
              <a:t>Unauthorised demolition of a building within a Conservation Area.</a:t>
            </a:r>
          </a:p>
          <a:p>
            <a:pPr>
              <a:lnSpc>
                <a:spcPct val="80000"/>
              </a:lnSpc>
            </a:pPr>
            <a:r>
              <a:rPr lang="en-GB" altLang="en-US" sz="1700" spc="100" dirty="0" smtClean="0"/>
              <a:t>Power </a:t>
            </a:r>
            <a:r>
              <a:rPr lang="en-GB" altLang="en-US" sz="1700" spc="100" dirty="0"/>
              <a:t>to act where land has become so untidy that it harms the amenity of the surrounding area.</a:t>
            </a:r>
          </a:p>
          <a:p>
            <a:endParaRPr lang="en-GB" dirty="0"/>
          </a:p>
        </p:txBody>
      </p:sp>
    </p:spTree>
    <p:extLst>
      <p:ext uri="{BB962C8B-B14F-4D97-AF65-F5344CB8AC3E}">
        <p14:creationId xmlns:p14="http://schemas.microsoft.com/office/powerpoint/2010/main" val="2089896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smtClean="0"/>
              <a:t/>
            </a:r>
            <a:br>
              <a:rPr lang="en-GB" altLang="en-US" sz="2400" dirty="0" smtClean="0"/>
            </a:br>
            <a:r>
              <a:rPr lang="en-GB" altLang="en-US" sz="2400" dirty="0" smtClean="0"/>
              <a:t>What </a:t>
            </a:r>
            <a:r>
              <a:rPr lang="en-GB" altLang="en-US" sz="2400" dirty="0"/>
              <a:t>can’t the Enforcement Team deal with?</a:t>
            </a:r>
            <a:r>
              <a:rPr lang="en-GB" altLang="en-US" dirty="0"/>
              <a:t/>
            </a:r>
            <a:br>
              <a:rPr lang="en-GB" altLang="en-US" dirty="0"/>
            </a:br>
            <a:endParaRPr lang="en-GB" dirty="0"/>
          </a:p>
        </p:txBody>
      </p:sp>
      <p:sp>
        <p:nvSpPr>
          <p:cNvPr id="3" name="Content Placeholder 2"/>
          <p:cNvSpPr>
            <a:spLocks noGrp="1"/>
          </p:cNvSpPr>
          <p:nvPr>
            <p:ph idx="1"/>
          </p:nvPr>
        </p:nvSpPr>
        <p:spPr>
          <a:xfrm>
            <a:off x="395288" y="1628800"/>
            <a:ext cx="7489825" cy="4248125"/>
          </a:xfrm>
        </p:spPr>
        <p:txBody>
          <a:bodyPr/>
          <a:lstStyle/>
          <a:p>
            <a:pPr>
              <a:lnSpc>
                <a:spcPct val="90000"/>
              </a:lnSpc>
            </a:pPr>
            <a:r>
              <a:rPr lang="en-GB" altLang="en-US" sz="1700" spc="100" dirty="0"/>
              <a:t>Works/ changes of use which are not ‘development’ </a:t>
            </a:r>
            <a:endParaRPr lang="en-GB" altLang="en-US" sz="1700" spc="100" dirty="0" smtClean="0"/>
          </a:p>
          <a:p>
            <a:pPr>
              <a:lnSpc>
                <a:spcPct val="90000"/>
              </a:lnSpc>
            </a:pPr>
            <a:r>
              <a:rPr lang="en-GB" altLang="en-US" sz="1700" spc="100" dirty="0" smtClean="0"/>
              <a:t>Works</a:t>
            </a:r>
            <a:r>
              <a:rPr lang="en-GB" altLang="en-US" sz="1700" spc="100" dirty="0"/>
              <a:t>/ changes of use which are granted permission under ‘permitted development rights’ by the GPDO </a:t>
            </a:r>
            <a:r>
              <a:rPr lang="en-GB" altLang="en-US" sz="1700" spc="100" dirty="0" smtClean="0"/>
              <a:t>(2015)</a:t>
            </a:r>
          </a:p>
          <a:p>
            <a:pPr>
              <a:lnSpc>
                <a:spcPct val="90000"/>
              </a:lnSpc>
            </a:pPr>
            <a:r>
              <a:rPr lang="en-GB" altLang="en-US" sz="1700" spc="100" dirty="0" smtClean="0"/>
              <a:t>Works </a:t>
            </a:r>
            <a:r>
              <a:rPr lang="en-GB" altLang="en-US" sz="1700" spc="100" dirty="0"/>
              <a:t>which have been in place for four or more years, as these are considered to be ‘established’ and lawful.  </a:t>
            </a:r>
          </a:p>
          <a:p>
            <a:pPr>
              <a:lnSpc>
                <a:spcPct val="90000"/>
              </a:lnSpc>
            </a:pPr>
            <a:r>
              <a:rPr lang="en-GB" altLang="en-US" sz="1700" spc="100" dirty="0"/>
              <a:t>Unauthorised ‘changes of use’ that have existed for a continuous period of over 10 years, as these are considered to be ‘established’ and lawful.</a:t>
            </a:r>
          </a:p>
          <a:p>
            <a:pPr>
              <a:lnSpc>
                <a:spcPct val="90000"/>
              </a:lnSpc>
            </a:pPr>
            <a:r>
              <a:rPr lang="en-GB" altLang="en-US" sz="1700" spc="100" dirty="0"/>
              <a:t>Change of use of any building to use as a single dwellinghouse, for a continuous period of four years is considered to be ‘established’ and lawful</a:t>
            </a:r>
          </a:p>
          <a:p>
            <a:pPr>
              <a:lnSpc>
                <a:spcPct val="90000"/>
              </a:lnSpc>
            </a:pPr>
            <a:r>
              <a:rPr lang="en-GB" altLang="en-US" sz="1700" spc="100" dirty="0"/>
              <a:t>Boundary disputes (such as land ownership issues) </a:t>
            </a:r>
          </a:p>
          <a:p>
            <a:pPr>
              <a:lnSpc>
                <a:spcPct val="90000"/>
              </a:lnSpc>
            </a:pPr>
            <a:r>
              <a:rPr lang="en-GB" altLang="en-US" sz="1700" spc="100" dirty="0"/>
              <a:t>Issues relating to private covenants which are civil issues</a:t>
            </a:r>
          </a:p>
          <a:p>
            <a:pPr>
              <a:lnSpc>
                <a:spcPct val="90000"/>
              </a:lnSpc>
            </a:pPr>
            <a:r>
              <a:rPr lang="en-GB" altLang="en-US" sz="1700" spc="100" dirty="0"/>
              <a:t>Operations which are covered under separate </a:t>
            </a:r>
            <a:r>
              <a:rPr lang="en-GB" altLang="en-US" sz="1700" spc="100" dirty="0" smtClean="0"/>
              <a:t>legislation (Highways Act, Anti Social Behaviour Act, Housing Act)</a:t>
            </a:r>
            <a:endParaRPr lang="en-GB" altLang="en-US" sz="1700" spc="100" dirty="0"/>
          </a:p>
          <a:p>
            <a:endParaRPr lang="en-GB" sz="1800" dirty="0"/>
          </a:p>
        </p:txBody>
      </p:sp>
    </p:spTree>
    <p:extLst>
      <p:ext uri="{BB962C8B-B14F-4D97-AF65-F5344CB8AC3E}">
        <p14:creationId xmlns:p14="http://schemas.microsoft.com/office/powerpoint/2010/main" val="2377232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390426"/>
            <a:ext cx="3101775" cy="4422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95536" y="836712"/>
            <a:ext cx="7566025" cy="792163"/>
          </a:xfrm>
        </p:spPr>
        <p:txBody>
          <a:bodyPr/>
          <a:lstStyle/>
          <a:p>
            <a:r>
              <a:rPr lang="en-GB" sz="2400" dirty="0" smtClean="0"/>
              <a:t>The Local Enforcement Plan</a:t>
            </a:r>
            <a:endParaRPr lang="en-GB" sz="2400" dirty="0"/>
          </a:p>
        </p:txBody>
      </p:sp>
      <p:sp>
        <p:nvSpPr>
          <p:cNvPr id="3" name="Content Placeholder 2"/>
          <p:cNvSpPr>
            <a:spLocks noGrp="1"/>
          </p:cNvSpPr>
          <p:nvPr>
            <p:ph idx="1"/>
          </p:nvPr>
        </p:nvSpPr>
        <p:spPr>
          <a:xfrm>
            <a:off x="395289" y="1556792"/>
            <a:ext cx="4616548" cy="4320133"/>
          </a:xfrm>
        </p:spPr>
        <p:txBody>
          <a:bodyPr numCol="1"/>
          <a:lstStyle/>
          <a:p>
            <a:r>
              <a:rPr lang="en-GB" sz="1600" dirty="0" smtClean="0"/>
              <a:t>Our commitment to customers how we will handle their complaint.</a:t>
            </a:r>
          </a:p>
          <a:p>
            <a:r>
              <a:rPr lang="en-GB" sz="1600" dirty="0" smtClean="0"/>
              <a:t>General principals of Planning Enforcement.</a:t>
            </a:r>
            <a:endParaRPr lang="en-GB" sz="1600" dirty="0"/>
          </a:p>
          <a:p>
            <a:r>
              <a:rPr lang="en-GB" sz="1600" dirty="0"/>
              <a:t>Depending on the seriousness of the alleged breach, resources and response times will be allocated accordingly: </a:t>
            </a:r>
          </a:p>
          <a:p>
            <a:pPr lvl="1"/>
            <a:r>
              <a:rPr lang="en-GB" sz="1200" dirty="0"/>
              <a:t>Complaints will be acknowledged within </a:t>
            </a:r>
            <a:r>
              <a:rPr lang="en-GB" sz="1200" b="1" dirty="0"/>
              <a:t>5 working days </a:t>
            </a:r>
            <a:r>
              <a:rPr lang="en-GB" sz="1200" dirty="0"/>
              <a:t>of receipt. </a:t>
            </a:r>
          </a:p>
          <a:p>
            <a:pPr lvl="1"/>
            <a:r>
              <a:rPr lang="en-GB" sz="1200" dirty="0"/>
              <a:t>Complainants, Ward Councillors, Parish Councils and Town Councils will be kept informed of progress of their complaint on a regular basis (at least every 4 – 6 weeks). </a:t>
            </a:r>
          </a:p>
          <a:p>
            <a:pPr lvl="1"/>
            <a:r>
              <a:rPr lang="en-GB" sz="1200" dirty="0"/>
              <a:t>Officers will </a:t>
            </a:r>
            <a:r>
              <a:rPr lang="en-GB" sz="1200" u="sng" dirty="0"/>
              <a:t>endeavour</a:t>
            </a:r>
            <a:r>
              <a:rPr lang="en-GB" sz="1200" dirty="0"/>
              <a:t> to undertake an initial investigation within </a:t>
            </a:r>
            <a:r>
              <a:rPr lang="en-GB" sz="1200" b="1" dirty="0"/>
              <a:t>2 working days </a:t>
            </a:r>
            <a:r>
              <a:rPr lang="en-GB" sz="1200" dirty="0"/>
              <a:t>of all „High‟ priority complaints. </a:t>
            </a:r>
          </a:p>
          <a:p>
            <a:pPr lvl="1"/>
            <a:r>
              <a:rPr lang="en-GB" sz="1200" dirty="0"/>
              <a:t>Officers will </a:t>
            </a:r>
            <a:r>
              <a:rPr lang="en-GB" sz="1200" u="sng" dirty="0"/>
              <a:t>endeavour</a:t>
            </a:r>
            <a:r>
              <a:rPr lang="en-GB" sz="1200" dirty="0"/>
              <a:t> to undertake an initial investigation within </a:t>
            </a:r>
            <a:r>
              <a:rPr lang="en-GB" sz="1200" b="1" dirty="0"/>
              <a:t>10 working days </a:t>
            </a:r>
            <a:r>
              <a:rPr lang="en-GB" sz="1200" dirty="0"/>
              <a:t>of all other complaints. </a:t>
            </a:r>
          </a:p>
          <a:p>
            <a:pPr lvl="1"/>
            <a:endParaRPr lang="en-GB" dirty="0"/>
          </a:p>
        </p:txBody>
      </p:sp>
    </p:spTree>
    <p:extLst>
      <p:ext uri="{BB962C8B-B14F-4D97-AF65-F5344CB8AC3E}">
        <p14:creationId xmlns:p14="http://schemas.microsoft.com/office/powerpoint/2010/main" val="2506569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The Council’s approach to Enforcement</a:t>
            </a:r>
            <a:endParaRPr lang="en-GB" sz="2400" dirty="0"/>
          </a:p>
        </p:txBody>
      </p:sp>
      <p:sp>
        <p:nvSpPr>
          <p:cNvPr id="3" name="Content Placeholder 2"/>
          <p:cNvSpPr>
            <a:spLocks noGrp="1"/>
          </p:cNvSpPr>
          <p:nvPr>
            <p:ph idx="1"/>
          </p:nvPr>
        </p:nvSpPr>
        <p:spPr>
          <a:xfrm>
            <a:off x="395536" y="1700808"/>
            <a:ext cx="7489825" cy="3960812"/>
          </a:xfrm>
        </p:spPr>
        <p:txBody>
          <a:bodyPr/>
          <a:lstStyle/>
          <a:p>
            <a:r>
              <a:rPr lang="en-GB" altLang="en-US" sz="1800" dirty="0"/>
              <a:t>The integrity of the Development Management function depends on the Council’s ability to take </a:t>
            </a:r>
            <a:r>
              <a:rPr lang="en-GB" altLang="en-US" sz="1800" u="sng" dirty="0"/>
              <a:t>appropriate</a:t>
            </a:r>
            <a:r>
              <a:rPr lang="en-GB" altLang="en-US" sz="1800" dirty="0"/>
              <a:t> enforcement action</a:t>
            </a:r>
          </a:p>
          <a:p>
            <a:r>
              <a:rPr lang="en-GB" altLang="en-US" sz="1800" dirty="0"/>
              <a:t>The Council’s enforcement policy embraces the principles of;</a:t>
            </a:r>
          </a:p>
          <a:p>
            <a:pPr lvl="1"/>
            <a:r>
              <a:rPr lang="en-GB" altLang="en-US" sz="1600" b="1" dirty="0"/>
              <a:t>Consistency </a:t>
            </a:r>
            <a:r>
              <a:rPr lang="en-GB" altLang="en-US" sz="1600" dirty="0"/>
              <a:t>– A consistent approach will be adopted to enforcement action in similar circumstances, although each case needs to be considered on its individual merits</a:t>
            </a:r>
          </a:p>
          <a:p>
            <a:pPr lvl="1"/>
            <a:r>
              <a:rPr lang="en-GB" altLang="en-US" sz="1600" b="1" dirty="0"/>
              <a:t>Proportionality</a:t>
            </a:r>
            <a:r>
              <a:rPr lang="en-GB" altLang="en-US" sz="1600" dirty="0"/>
              <a:t> – The enforcement team will take account of the circumstances of the case and the degree of harm or potential harm when considering whether to take </a:t>
            </a:r>
            <a:r>
              <a:rPr lang="en-GB" altLang="en-US" sz="1600" dirty="0" smtClean="0"/>
              <a:t>action. A decision to take action needs to be supported in law.</a:t>
            </a:r>
            <a:endParaRPr lang="en-GB" altLang="en-US" sz="1600" dirty="0"/>
          </a:p>
          <a:p>
            <a:pPr lvl="1"/>
            <a:r>
              <a:rPr lang="en-GB" altLang="en-US" sz="1600" b="1" dirty="0"/>
              <a:t>Openness </a:t>
            </a:r>
            <a:r>
              <a:rPr lang="en-GB" altLang="en-US" sz="1600" dirty="0"/>
              <a:t>– The enforcement team will keep complainants informed about any significant progress events within an investigation. The team will make it clear as to why the Council has decided to take or not to take formal enforcement action or why the case has been closed. Enforcement performance will be reviewed and results published regularly.</a:t>
            </a:r>
          </a:p>
        </p:txBody>
      </p:sp>
    </p:spTree>
    <p:extLst>
      <p:ext uri="{BB962C8B-B14F-4D97-AF65-F5344CB8AC3E}">
        <p14:creationId xmlns:p14="http://schemas.microsoft.com/office/powerpoint/2010/main" val="3675427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2400" dirty="0"/>
              <a:t>Determining whether to take enforcement action</a:t>
            </a:r>
            <a:endParaRPr lang="en-GB" sz="2400" dirty="0"/>
          </a:p>
        </p:txBody>
      </p:sp>
      <p:sp>
        <p:nvSpPr>
          <p:cNvPr id="3" name="Content Placeholder 2"/>
          <p:cNvSpPr>
            <a:spLocks noGrp="1"/>
          </p:cNvSpPr>
          <p:nvPr>
            <p:ph idx="1"/>
          </p:nvPr>
        </p:nvSpPr>
        <p:spPr>
          <a:xfrm>
            <a:off x="395288" y="1628800"/>
            <a:ext cx="7489825" cy="4248125"/>
          </a:xfrm>
        </p:spPr>
        <p:txBody>
          <a:bodyPr/>
          <a:lstStyle/>
          <a:p>
            <a:pPr marL="0" indent="0" algn="ctr">
              <a:spcBef>
                <a:spcPct val="0"/>
              </a:spcBef>
              <a:buNone/>
            </a:pPr>
            <a:r>
              <a:rPr lang="en-GB" altLang="en-US" sz="1800" b="1" dirty="0"/>
              <a:t>Formal action should be seen as a last </a:t>
            </a:r>
            <a:r>
              <a:rPr lang="en-GB" altLang="en-US" sz="1800" b="1" dirty="0" smtClean="0"/>
              <a:t>resort</a:t>
            </a:r>
          </a:p>
          <a:p>
            <a:pPr marL="0" indent="0" algn="ctr">
              <a:spcBef>
                <a:spcPct val="0"/>
              </a:spcBef>
              <a:buNone/>
            </a:pPr>
            <a:endParaRPr lang="en-GB" altLang="en-US" sz="1600" b="1" dirty="0"/>
          </a:p>
          <a:p>
            <a:pPr>
              <a:spcBef>
                <a:spcPct val="0"/>
              </a:spcBef>
            </a:pPr>
            <a:r>
              <a:rPr lang="en-GB" altLang="en-US" sz="1700" dirty="0" smtClean="0"/>
              <a:t>The use </a:t>
            </a:r>
            <a:r>
              <a:rPr lang="en-GB" altLang="en-US" sz="1700" dirty="0"/>
              <a:t>of formal planning enforcement action is a </a:t>
            </a:r>
            <a:r>
              <a:rPr lang="en-GB" altLang="en-US" sz="1700" u="sng" dirty="0"/>
              <a:t>discretionary</a:t>
            </a:r>
            <a:r>
              <a:rPr lang="en-GB" altLang="en-US" sz="1700" dirty="0"/>
              <a:t> power of the </a:t>
            </a:r>
            <a:r>
              <a:rPr lang="en-GB" altLang="en-US" sz="1700" dirty="0" smtClean="0"/>
              <a:t>Council</a:t>
            </a:r>
          </a:p>
          <a:p>
            <a:pPr>
              <a:spcBef>
                <a:spcPct val="0"/>
              </a:spcBef>
            </a:pPr>
            <a:endParaRPr lang="en-GB" altLang="en-US" sz="1700" dirty="0" smtClean="0"/>
          </a:p>
          <a:p>
            <a:pPr>
              <a:spcBef>
                <a:spcPct val="0"/>
              </a:spcBef>
            </a:pPr>
            <a:r>
              <a:rPr lang="en-GB" altLang="en-US" sz="1700" dirty="0"/>
              <a:t>Undertaking works without planning permission is not a criminal offence (unless it relates to a listed building, adverts or protected tree</a:t>
            </a:r>
            <a:r>
              <a:rPr lang="en-GB" altLang="en-US" sz="1700" dirty="0" smtClean="0"/>
              <a:t>)</a:t>
            </a:r>
          </a:p>
          <a:p>
            <a:pPr>
              <a:spcBef>
                <a:spcPct val="0"/>
              </a:spcBef>
            </a:pPr>
            <a:endParaRPr lang="en-GB" altLang="en-US" sz="1700" dirty="0"/>
          </a:p>
          <a:p>
            <a:r>
              <a:rPr lang="en-GB" altLang="en-US" sz="1700" dirty="0"/>
              <a:t>In deciding whether to take action the Council must consider whether it is ‘</a:t>
            </a:r>
            <a:r>
              <a:rPr lang="en-GB" altLang="en-US" sz="1700" u="sng" dirty="0"/>
              <a:t>expedient</a:t>
            </a:r>
            <a:r>
              <a:rPr lang="en-GB" altLang="en-US" sz="1700" dirty="0"/>
              <a:t>’ in planning terms to take action. </a:t>
            </a:r>
            <a:endParaRPr lang="en-GB" altLang="en-US" sz="1700" dirty="0" smtClean="0"/>
          </a:p>
          <a:p>
            <a:endParaRPr lang="en-GB" altLang="en-US" sz="1700" dirty="0" smtClean="0"/>
          </a:p>
          <a:p>
            <a:r>
              <a:rPr lang="en-GB" altLang="en-US" sz="1700" dirty="0"/>
              <a:t>The expediency test is based </a:t>
            </a:r>
            <a:r>
              <a:rPr lang="en-GB" altLang="en-US" sz="1700" dirty="0" smtClean="0"/>
              <a:t>upon considering </a:t>
            </a:r>
            <a:r>
              <a:rPr lang="en-GB" altLang="en-US" sz="1700" dirty="0"/>
              <a:t>the breach </a:t>
            </a:r>
            <a:r>
              <a:rPr lang="en-GB" altLang="en-US" sz="1700" dirty="0" smtClean="0"/>
              <a:t>against Development </a:t>
            </a:r>
            <a:r>
              <a:rPr lang="en-GB" altLang="en-US" sz="1700" dirty="0"/>
              <a:t>Plan, National planning advice and any other material considerations</a:t>
            </a:r>
            <a:endParaRPr lang="en-GB" sz="1700" dirty="0"/>
          </a:p>
          <a:p>
            <a:endParaRPr lang="en-GB" altLang="en-US" sz="1700" dirty="0" smtClean="0"/>
          </a:p>
        </p:txBody>
      </p:sp>
    </p:spTree>
    <p:extLst>
      <p:ext uri="{BB962C8B-B14F-4D97-AF65-F5344CB8AC3E}">
        <p14:creationId xmlns:p14="http://schemas.microsoft.com/office/powerpoint/2010/main" val="172641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Expediency Test</a:t>
            </a:r>
            <a:endParaRPr lang="en-GB" sz="2400" dirty="0"/>
          </a:p>
        </p:txBody>
      </p:sp>
      <p:sp>
        <p:nvSpPr>
          <p:cNvPr id="3" name="Content Placeholder 2"/>
          <p:cNvSpPr>
            <a:spLocks noGrp="1"/>
          </p:cNvSpPr>
          <p:nvPr>
            <p:ph idx="1"/>
          </p:nvPr>
        </p:nvSpPr>
        <p:spPr/>
        <p:txBody>
          <a:bodyPr/>
          <a:lstStyle/>
          <a:p>
            <a:r>
              <a:rPr lang="en-GB" sz="1800" dirty="0" smtClean="0"/>
              <a:t>Ask: “does the </a:t>
            </a:r>
            <a:r>
              <a:rPr lang="en-GB" sz="1800" dirty="0"/>
              <a:t>breach of </a:t>
            </a:r>
            <a:r>
              <a:rPr lang="en-GB" sz="1800" dirty="0" smtClean="0"/>
              <a:t>control </a:t>
            </a:r>
            <a:r>
              <a:rPr lang="en-GB" sz="1800" dirty="0"/>
              <a:t>unacceptably affects public amenity, existing land uses and buildings which merit protection in the public interest, or the natural </a:t>
            </a:r>
            <a:r>
              <a:rPr lang="en-GB" sz="1800" dirty="0" smtClean="0"/>
              <a:t>environment”. </a:t>
            </a:r>
          </a:p>
          <a:p>
            <a:endParaRPr lang="en-GB" sz="1800" dirty="0" smtClean="0"/>
          </a:p>
          <a:p>
            <a:r>
              <a:rPr lang="en-GB" sz="1800" dirty="0" smtClean="0"/>
              <a:t>Any </a:t>
            </a:r>
            <a:r>
              <a:rPr lang="en-GB" sz="1800" dirty="0"/>
              <a:t>action taken will need to be proportionate with the </a:t>
            </a:r>
            <a:r>
              <a:rPr lang="en-GB" sz="1800" dirty="0" smtClean="0"/>
              <a:t>breach.</a:t>
            </a:r>
          </a:p>
          <a:p>
            <a:endParaRPr lang="en-GB" sz="1800" dirty="0" smtClean="0"/>
          </a:p>
          <a:p>
            <a:r>
              <a:rPr lang="en-GB" sz="1800" dirty="0" smtClean="0"/>
              <a:t>Consider the 5</a:t>
            </a:r>
            <a:r>
              <a:rPr lang="en-GB" sz="1800" b="1" dirty="0" smtClean="0"/>
              <a:t> </a:t>
            </a:r>
            <a:r>
              <a:rPr lang="en-GB" sz="1800" dirty="0" smtClean="0"/>
              <a:t>Principles of expediency :</a:t>
            </a:r>
          </a:p>
          <a:p>
            <a:pPr lvl="1"/>
            <a:r>
              <a:rPr lang="en-GB" sz="1400" dirty="0" smtClean="0"/>
              <a:t>LPAs should act in the public interest</a:t>
            </a:r>
          </a:p>
          <a:p>
            <a:pPr lvl="1"/>
            <a:r>
              <a:rPr lang="en-GB" sz="1400" dirty="0" smtClean="0"/>
              <a:t>Enforce only where it is necessary</a:t>
            </a:r>
          </a:p>
          <a:p>
            <a:pPr lvl="1"/>
            <a:r>
              <a:rPr lang="en-GB" sz="1400" dirty="0" smtClean="0"/>
              <a:t>Is public amenity adversely affected (or does it just harm an individual interest?)</a:t>
            </a:r>
          </a:p>
          <a:p>
            <a:pPr lvl="1"/>
            <a:r>
              <a:rPr lang="en-GB" sz="1400" dirty="0" smtClean="0"/>
              <a:t>Action should be commensurate with the breach</a:t>
            </a:r>
          </a:p>
          <a:p>
            <a:pPr lvl="1"/>
            <a:r>
              <a:rPr lang="en-GB" sz="1400" dirty="0" smtClean="0"/>
              <a:t>Avoid undue delay – see timeline</a:t>
            </a:r>
            <a:endParaRPr lang="en-GB" sz="1400" dirty="0"/>
          </a:p>
        </p:txBody>
      </p:sp>
    </p:spTree>
    <p:extLst>
      <p:ext uri="{BB962C8B-B14F-4D97-AF65-F5344CB8AC3E}">
        <p14:creationId xmlns:p14="http://schemas.microsoft.com/office/powerpoint/2010/main" val="3133986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ED4F3DC1920C46B544544EF29D9EB8" ma:contentTypeVersion="2" ma:contentTypeDescription="Create a new document." ma:contentTypeScope="" ma:versionID="e93fa40bea90d9aaebbbb8989028b3e2">
  <xsd:schema xmlns:xsd="http://www.w3.org/2001/XMLSchema" xmlns:p="http://schemas.microsoft.com/office/2006/metadata/properties" xmlns:ns1="http://schemas.microsoft.com/sharepoint/v3" targetNamespace="http://schemas.microsoft.com/office/2006/metadata/properties" ma:root="true" ma:fieldsID="611baf54edb4538ed5a2ecd489b16dba" ns1:_="">
    <xsd:import namespace="http://schemas.microsoft.com/sharepoint/v3"/>
    <xsd:element name="properties">
      <xsd:complexType>
        <xsd:sequence>
          <xsd:element name="documentManagement">
            <xsd:complexType>
              <xsd:all>
                <xsd:element ref="ns1:ImageWidth" minOccurs="0"/>
                <xsd:element ref="ns1:ImageHeight" minOccurs="0"/>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ImageWidth" ma:index="9" nillable="true" ma:displayName="Picture Width" ma:internalName="ImageWidth" ma:readOnly="true">
      <xsd:simpleType>
        <xsd:restriction base="dms:Unknown"/>
      </xsd:simpleType>
    </xsd:element>
    <xsd:element name="ImageHeight" ma:index="10" nillable="true" ma:displayName="Picture Height" ma:internalName="ImageHeight" ma:readOnly="true">
      <xsd:simpleType>
        <xsd:restriction base="dms:Unknown"/>
      </xsd:simpleType>
    </xsd:element>
    <xsd:element name="PublishingStartDate" ma:index="12" nillable="true" ma:displayName="Scheduling Start Date" ma:description="" ma:internalName="PublishingStartDate">
      <xsd:simpleType>
        <xsd:restriction base="dms:Unknown"/>
      </xsd:simpleType>
    </xsd:element>
    <xsd:element name="PublishingExpirationDate" ma:index="13"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B9D31B-49AB-460C-AE23-FAF1ABFFD3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4189419-2DFF-4B03-AF50-54D4C568028E}">
  <ds:schemaRefs>
    <ds:schemaRef ds:uri="http://schemas.microsoft.com/office/2006/metadata/longProperties"/>
  </ds:schemaRefs>
</ds:datastoreItem>
</file>

<file path=customXml/itemProps3.xml><?xml version="1.0" encoding="utf-8"?>
<ds:datastoreItem xmlns:ds="http://schemas.openxmlformats.org/officeDocument/2006/customXml" ds:itemID="{991A9519-9710-454E-A1A3-91A2A09F1DCA}">
  <ds:schemaRefs>
    <ds:schemaRef ds:uri="http://purl.org/dc/terms/"/>
    <ds:schemaRef ds:uri="http://schemas.microsoft.com/office/2006/documentManagement/types"/>
    <ds:schemaRef ds:uri="http://purl.org/dc/elements/1.1/"/>
    <ds:schemaRef ds:uri="http://schemas.microsoft.com/office/2006/metadata/properties"/>
    <ds:schemaRef ds:uri="http://schemas.microsoft.com/sharepoint/v3"/>
    <ds:schemaRef ds:uri="http://www.w3.org/XML/1998/namespace"/>
    <ds:schemaRef ds:uri="http://purl.org/dc/dcmitype/"/>
    <ds:schemaRef ds:uri="http://schemas.openxmlformats.org/package/2006/metadata/core-properties"/>
  </ds:schemaRefs>
</ds:datastoreItem>
</file>

<file path=customXml/itemProps4.xml><?xml version="1.0" encoding="utf-8"?>
<ds:datastoreItem xmlns:ds="http://schemas.openxmlformats.org/officeDocument/2006/customXml" ds:itemID="{28EEA8F7-5A6D-4407-98B2-88ECA1E68F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4690</TotalTime>
  <Words>2013</Words>
  <Application>Microsoft Office PowerPoint</Application>
  <PresentationFormat>On-screen Show (4:3)</PresentationFormat>
  <Paragraphs>176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Planning Enforcement workshop timetable</vt:lpstr>
      <vt:lpstr>Planning Enforcement – The National Framework</vt:lpstr>
      <vt:lpstr> What can the Enforcement Team investigate? </vt:lpstr>
      <vt:lpstr> What can’t the Enforcement Team deal with? </vt:lpstr>
      <vt:lpstr>The Local Enforcement Plan</vt:lpstr>
      <vt:lpstr>The Council’s approach to Enforcement</vt:lpstr>
      <vt:lpstr>Determining whether to take enforcement action</vt:lpstr>
      <vt:lpstr>Expediency Test</vt:lpstr>
      <vt:lpstr>Determining whether to take enforcement action (2)</vt:lpstr>
      <vt:lpstr>Public Interest Test</vt:lpstr>
      <vt:lpstr>Types of Enforcement Action</vt:lpstr>
      <vt:lpstr>Grounds for Appeal against enforcement notice</vt:lpstr>
      <vt:lpstr>Customer Expectations</vt:lpstr>
      <vt:lpstr>Enforcement statistics</vt:lpstr>
      <vt:lpstr>Any questions?</vt:lpstr>
      <vt:lpstr>PowerPoint Presentation</vt:lpstr>
      <vt:lpstr>Enforcement Timeline</vt:lpstr>
      <vt:lpstr>Timescales for Enforcement Action</vt:lpstr>
      <vt:lpstr>Timescales for Enforcement Action (2)</vt:lpstr>
      <vt:lpstr>PowerPoint Presentation</vt:lpstr>
    </vt:vector>
  </TitlesOfParts>
  <Company>B&amp;NES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3f2219f8d7b04881b5ade425dc6b51dbPowerpointtemplate.ppt</dc:title>
  <dc:creator>Sam Platt</dc:creator>
  <cp:lastModifiedBy>John Theobald</cp:lastModifiedBy>
  <cp:revision>372</cp:revision>
  <cp:lastPrinted>2015-11-05T10:03:02Z</cp:lastPrinted>
  <dcterms:created xsi:type="dcterms:W3CDTF">2005-08-25T08:05:26Z</dcterms:created>
  <dcterms:modified xsi:type="dcterms:W3CDTF">2016-01-20T10:40:08Z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Sam Platt</vt:lpwstr>
  </property>
  <property fmtid="{D5CDD505-2E9C-101B-9397-08002B2CF9AE}" pid="3" name="display_urn:schemas-microsoft-com:office:office#Author">
    <vt:lpwstr>James Daly</vt:lpwstr>
  </property>
</Properties>
</file>