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3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46" d="100"/>
          <a:sy n="46" d="100"/>
        </p:scale>
        <p:origin x="-3504" y="-14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02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264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70600" y="908050"/>
            <a:ext cx="1890713" cy="4968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908050"/>
            <a:ext cx="5522912" cy="496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05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062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269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916113"/>
            <a:ext cx="3668712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6400" y="1916113"/>
            <a:ext cx="3668713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18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85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63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592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428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938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908050"/>
            <a:ext cx="75660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916113"/>
            <a:ext cx="7489825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8" name="AutoShape 8"/>
          <p:cNvSpPr>
            <a:spLocks noChangeArrowheads="1"/>
          </p:cNvSpPr>
          <p:nvPr/>
        </p:nvSpPr>
        <p:spPr bwMode="auto">
          <a:xfrm>
            <a:off x="8027988" y="5351463"/>
            <a:ext cx="720725" cy="669925"/>
          </a:xfrm>
          <a:prstGeom prst="rtTriangle">
            <a:avLst/>
          </a:prstGeom>
          <a:solidFill>
            <a:srgbClr val="00AEEF"/>
          </a:solidFill>
          <a:ln w="9525">
            <a:solidFill>
              <a:srgbClr val="00AEE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 rot="10800000">
            <a:off x="0" y="6021388"/>
            <a:ext cx="9144000" cy="836612"/>
          </a:xfrm>
          <a:prstGeom prst="rect">
            <a:avLst/>
          </a:prstGeom>
          <a:solidFill>
            <a:srgbClr val="00AEEF"/>
          </a:solidFill>
          <a:ln w="9525">
            <a:solidFill>
              <a:srgbClr val="00AEE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</a:rPr>
              <a:t>Bath and  North East Somerset – </a:t>
            </a:r>
            <a:r>
              <a:rPr lang="en-GB" i="1" dirty="0">
                <a:solidFill>
                  <a:srgbClr val="FFFFFF"/>
                </a:solidFill>
              </a:rPr>
              <a:t>The</a:t>
            </a:r>
            <a:r>
              <a:rPr lang="en-GB" dirty="0">
                <a:solidFill>
                  <a:srgbClr val="FFFFFF"/>
                </a:solidFill>
              </a:rPr>
              <a:t> place to live, </a:t>
            </a:r>
            <a:r>
              <a:rPr lang="en-GB">
                <a:solidFill>
                  <a:srgbClr val="FFFFFF"/>
                </a:solidFill>
              </a:rPr>
              <a:t>work and visit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30" name="Text Box 15"/>
          <p:cNvSpPr txBox="1">
            <a:spLocks noChangeArrowheads="1"/>
          </p:cNvSpPr>
          <p:nvPr/>
        </p:nvSpPr>
        <p:spPr bwMode="auto">
          <a:xfrm>
            <a:off x="1258888" y="5734050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031" name="Picture 1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687" y="188913"/>
            <a:ext cx="1564039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58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frm=1&amp;source=images&amp;cd=&amp;ved=0CAcQjRw&amp;url=http://en.wikipedia.org/wiki/Saltford_Brass_Mill&amp;ei=wdmDVfmQF4WSsgHwgbn4CA&amp;bvm=bv.96042044,d.bGg&amp;psig=AFQjCNHAC-d0rvPkSqotFjuwY0yCPLQ95A&amp;ust=1434790351019150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7560840" cy="2376265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dirty="0" smtClean="0">
                <a:solidFill>
                  <a:srgbClr val="0070C0"/>
                </a:solidFill>
              </a:rPr>
              <a:t>Member training and development</a:t>
            </a:r>
          </a:p>
          <a:p>
            <a:pPr marL="0" indent="0" algn="ctr">
              <a:buNone/>
            </a:pPr>
            <a:r>
              <a:rPr lang="en-GB" sz="2800" dirty="0">
                <a:solidFill>
                  <a:srgbClr val="0070C0"/>
                </a:solidFill>
              </a:rPr>
              <a:t>23 September 2015</a:t>
            </a:r>
          </a:p>
          <a:p>
            <a:pPr marL="0" indent="0" algn="ctr">
              <a:buNone/>
            </a:pPr>
            <a:endParaRPr lang="en-GB" sz="14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14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14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GB" sz="3600" b="1" dirty="0" smtClean="0">
                <a:solidFill>
                  <a:srgbClr val="0070C0"/>
                </a:solidFill>
              </a:rPr>
              <a:t>Planning and Conservation Team</a:t>
            </a:r>
          </a:p>
          <a:p>
            <a:pPr marL="0" indent="0" algn="ctr">
              <a:buNone/>
            </a:pPr>
            <a:endParaRPr lang="en-GB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88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6" y="260649"/>
            <a:ext cx="5544616" cy="576064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b="1" dirty="0" smtClean="0">
                <a:solidFill>
                  <a:srgbClr val="0070C0"/>
                </a:solidFill>
              </a:rPr>
              <a:t>World Heritage Site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24744"/>
            <a:ext cx="7566025" cy="575469"/>
          </a:xfrm>
        </p:spPr>
        <p:txBody>
          <a:bodyPr/>
          <a:lstStyle/>
          <a:p>
            <a:r>
              <a:rPr lang="en-GB" altLang="en-US" sz="2800" b="0" dirty="0" smtClean="0">
                <a:solidFill>
                  <a:srgbClr val="0070C0"/>
                </a:solidFill>
              </a:rPr>
              <a:t/>
            </a:r>
            <a:br>
              <a:rPr lang="en-GB" altLang="en-US" sz="2800" b="0" dirty="0" smtClean="0">
                <a:solidFill>
                  <a:srgbClr val="0070C0"/>
                </a:solidFill>
              </a:rPr>
            </a:br>
            <a:r>
              <a:rPr lang="en-GB" altLang="en-US" sz="2800" b="0" dirty="0" smtClean="0">
                <a:solidFill>
                  <a:srgbClr val="0070C0"/>
                </a:solidFill>
              </a:rPr>
              <a:t>Outstanding Universal Values</a:t>
            </a:r>
            <a:endParaRPr lang="en-GB" altLang="en-US" sz="2800" b="0" dirty="0">
              <a:solidFill>
                <a:srgbClr val="0070C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287" y="2201385"/>
            <a:ext cx="7489825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v"/>
            </a:pPr>
            <a:r>
              <a:rPr lang="en-GB" altLang="en-US" sz="2800" kern="0" dirty="0" smtClean="0"/>
              <a:t> </a:t>
            </a:r>
            <a:r>
              <a:rPr lang="en-GB" altLang="en-US" sz="2800" kern="0" dirty="0">
                <a:solidFill>
                  <a:srgbClr val="0070C0"/>
                </a:solidFill>
              </a:rPr>
              <a:t>H</a:t>
            </a:r>
            <a:r>
              <a:rPr lang="en-GB" altLang="en-US" sz="2800" kern="0" dirty="0" smtClean="0">
                <a:solidFill>
                  <a:srgbClr val="0070C0"/>
                </a:solidFill>
              </a:rPr>
              <a:t>ot springs</a:t>
            </a:r>
          </a:p>
          <a:p>
            <a:pPr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v"/>
            </a:pPr>
            <a:r>
              <a:rPr lang="en-GB" altLang="en-US" sz="2800" kern="0" dirty="0" smtClean="0">
                <a:solidFill>
                  <a:srgbClr val="0070C0"/>
                </a:solidFill>
              </a:rPr>
              <a:t> Roman archaeology</a:t>
            </a:r>
          </a:p>
          <a:p>
            <a:pPr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v"/>
            </a:pPr>
            <a:r>
              <a:rPr lang="en-GB" altLang="en-US" sz="2800" kern="0" dirty="0" smtClean="0">
                <a:solidFill>
                  <a:srgbClr val="0070C0"/>
                </a:solidFill>
              </a:rPr>
              <a:t> Georgian architecture</a:t>
            </a:r>
          </a:p>
          <a:p>
            <a:pPr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v"/>
            </a:pPr>
            <a:r>
              <a:rPr lang="en-GB" altLang="en-US" sz="2800" kern="0" dirty="0" smtClean="0">
                <a:solidFill>
                  <a:srgbClr val="0070C0"/>
                </a:solidFill>
              </a:rPr>
              <a:t> Georgian town planning</a:t>
            </a:r>
          </a:p>
          <a:p>
            <a:pPr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v"/>
            </a:pPr>
            <a:r>
              <a:rPr lang="en-GB" altLang="en-US" sz="2800" kern="0" dirty="0" smtClean="0">
                <a:solidFill>
                  <a:srgbClr val="0070C0"/>
                </a:solidFill>
              </a:rPr>
              <a:t> </a:t>
            </a:r>
            <a:r>
              <a:rPr lang="en-GB" altLang="en-US" sz="2800" kern="0" dirty="0">
                <a:solidFill>
                  <a:srgbClr val="0070C0"/>
                </a:solidFill>
              </a:rPr>
              <a:t>L</a:t>
            </a:r>
            <a:r>
              <a:rPr lang="en-GB" altLang="en-US" sz="2800" kern="0" dirty="0" smtClean="0">
                <a:solidFill>
                  <a:srgbClr val="0070C0"/>
                </a:solidFill>
              </a:rPr>
              <a:t>andscape setting</a:t>
            </a:r>
          </a:p>
          <a:p>
            <a:pPr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GB" altLang="en-US" sz="2800" kern="0" dirty="0" smtClean="0">
                <a:solidFill>
                  <a:srgbClr val="0070C0"/>
                </a:solidFill>
              </a:rPr>
              <a:t> Georgian architecture </a:t>
            </a:r>
          </a:p>
          <a:p>
            <a:pPr marL="0" indent="0">
              <a:spcBef>
                <a:spcPts val="0"/>
              </a:spcBef>
              <a:buClr>
                <a:srgbClr val="0070C0"/>
              </a:buClr>
              <a:buNone/>
            </a:pPr>
            <a:r>
              <a:rPr lang="en-GB" altLang="en-US" sz="2800" kern="0" dirty="0">
                <a:solidFill>
                  <a:srgbClr val="0070C0"/>
                </a:solidFill>
              </a:rPr>
              <a:t> </a:t>
            </a:r>
            <a:r>
              <a:rPr lang="en-GB" altLang="en-US" sz="2800" kern="0" dirty="0" smtClean="0">
                <a:solidFill>
                  <a:srgbClr val="0070C0"/>
                </a:solidFill>
              </a:rPr>
              <a:t>    reflecting18th century social</a:t>
            </a:r>
          </a:p>
          <a:p>
            <a:pPr marL="0" indent="0">
              <a:spcBef>
                <a:spcPts val="0"/>
              </a:spcBef>
              <a:buClr>
                <a:srgbClr val="0070C0"/>
              </a:buClr>
              <a:buNone/>
            </a:pPr>
            <a:r>
              <a:rPr lang="en-GB" altLang="en-US" sz="2800" kern="0" dirty="0">
                <a:solidFill>
                  <a:srgbClr val="0070C0"/>
                </a:solidFill>
              </a:rPr>
              <a:t> </a:t>
            </a:r>
            <a:r>
              <a:rPr lang="en-GB" altLang="en-US" sz="2800" kern="0" dirty="0" smtClean="0">
                <a:solidFill>
                  <a:srgbClr val="0070C0"/>
                </a:solidFill>
              </a:rPr>
              <a:t>    ambitions 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v"/>
            </a:pPr>
            <a:endParaRPr lang="en-GB" altLang="en-US" sz="2800" kern="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03449" y="2033457"/>
            <a:ext cx="3813318" cy="285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S:\Development Control\WORD\HBTEAM\Conservation Areas\Towns and Villages CAs\Woollard\Photos\tannery p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992" y="3534104"/>
            <a:ext cx="2966480" cy="222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:\Development Control\WORD\HBTEAM\Conservation Areas\Towns and Villages CAs\South Stoke\Photographs\South Stoke 0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288" y="3680185"/>
            <a:ext cx="2771864" cy="207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\\osiris\users$\broadwo\Hinton Blewett\Images\IMG_17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847" y="1603092"/>
            <a:ext cx="3188625" cy="211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S:\Development Control\WORD\HBTEAM\Conservation Areas\Towns and Villages CAs\Freshford\Photos\Freshford Brid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01224"/>
            <a:ext cx="2823257" cy="211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6" y="260649"/>
            <a:ext cx="5544616" cy="576064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b="1" dirty="0" smtClean="0">
                <a:solidFill>
                  <a:srgbClr val="0070C0"/>
                </a:solidFill>
              </a:rPr>
              <a:t>Rich and diverse historic environment</a:t>
            </a:r>
          </a:p>
        </p:txBody>
      </p:sp>
      <p:sp>
        <p:nvSpPr>
          <p:cNvPr id="7" name="AutoShape 2" descr="data:image/jpeg;base64,/9j/4AAQSkZJRgABAQAAAQABAAD/2wCEAAkGBhQSEBUUEhQVFRUVFxcXFRcXGBYcFxgZFxgVFRUXGRcZGycfGhklGhUXHy8gJCcpLCwtGB4xNTAqNSYrLCkBCQoKDgwOGg8PGiwkHyQsLCwsLCwsKSwsLCksLCwsLCwsLCwsLCwsLCwsLCwsLCwsLCwsLCwsLCwsLCwsLCwsLP/AABEIALcBEwMBIgACEQEDEQH/xAAcAAABBQEBAQAAAAAAAAAAAAADAAECBAUGBwj/xABAEAABAgUCAwYEBAUEAQMFAAABAhEAAxIhMQRBIlFhBQYTcYGRMqGx8AdCwdEUI1Ji4RUzcvGCQ5KiFiRzstL/xAAYAQADAQEAAAAAAAAAAAAAAAAAAQIDBP/EACMRAQEBAAICAgICAwAAAAAAAAABEQISITFBUQNhMqETIoH/2gAMAwEAAhEDEQA/AOA7USBMUQKGUpFBqU1JYkLNimoEApPsCHtyO11qlS5SlzAAohQK+AyyQWpDWcYJIe9ibUESTMdSiSSVEqJcu5LqKviJJcvc87vA5EpSiQkEsHFsC3yuB6iMg7tPahkCdK0glrl0KSolKlL8MJKhMCgsJCKisuAGJZTlhHcdk98RqNNTN1KpBPC5QCpwHUAouFWCg+TSTwxw3ZXYEyXolaqVMUgMJa1ZTR8cylaHWhSTdgkhwAFE4r6ntDUykqllJAmS1FQoJmTEkrFYABch6nRilycubhut7SmajS+IEzj4MkgorVTMomThUCWdSONIYEMKfhsBOR3vn6mQtC0IKVTSlCgaC4DgTC7PSyi3Igh7Ry0vvXNOmVplqStvCMu4ygtUVpspIQkC9yyCMGOh7tdqVJloUjM0zq3uJilKAvUbkTVjiAJFySBY0/ayOxiZ8gTQZSgBQEhdc0pdqlYCeFCnc3IdRjvezu7khE1c8ISZkw1FXQhOBtgPzjne0O482bO8atymSJYSCUqmApNYVsnkAOYc2DdZoV+HLSiYoVJABOE/2hyA9m+zFwWrQkgWAAHIQ4RHK9+e/P8AAoSJaUrWsqHETSmlndsl1CziPLu0PxV1U1wVm5smWShLcv5ZCz6rikvcNf2vIkf702XLfFSgCfIG5izJmJWkKSQpJDggggjmCMiPm1GvmLVaWApRcqUcn6x0Pd7vrN0cwgkpByj4pajzZwx6gg+eIWnj3VoeOd7ud+NPq+FKqJn9Ct/+BLVD2PQR0UMiiKhEoZUABMRJh1JiJEMIkxExKmHCYAHTDhMFpiJgCFMIQ5MM8MJRJIgYMSCoAJDExGqGMIE8KGEPDBwYeGaJpEAMJcNMlxZERUiFoU6YUWaRCg0Pk6RNZZGQCQOXIFwfo/rG7Pn6ZE2UqUhSwh/EC2CVg3TxJIUFAnIbCTlxGenRPOS7LSpRSfBpNSuUtIIBAKktgFiBFbXafw1NxDY1ZCgwWHwWPLZrnMYYb1DsHvBpZmlTpVJmKlrmUqrKy1fClAKTdlKSyrHawcjrP9F0+uRMUiZbCkUpAlqCDhQYg1GokF7m4qMeAJWXDXHyADXjv+5/bqdGoKqM+UASuwSEzFKUUPU7hkPUD+X0ipfsM/tLudP00o1y00S8rSbcZsS+Q4pBDO2LubPdnxZs5AlpSrwlhRKgXN6gDSKlXSo2f6RPtvvarVTEcI4lF0LMzw50xwiW9JSGTU4NmpS5MXO8XZa0ccuTQEJQVzUFAqK1jwkoCW/muWZNy43tE2fROrmfiF/JmpFJmJEsJqKymrxClYWUgEoApIa6gS4y/Advdsz1LXxWUQVXWEgkANLQs1BN2xkWsAYpLlzJKUqV4iKqZiCQpINmcA8gpn5ExudnTKZOrWpBqm6fwwpPD4ZKxwlJwVZYYCbAhzE9rfFDmZxVOpK1KUA5YqcBze/XPnAJUhKZluWB6cotythe1sfR4gDxPhgbl/psIqelRY0y/wCamzdTjaI9pady5uAbvYeUPokkzQeUay9MGYiw9oZsjsbULlTUTEirw1IXSS2CCz7Y6x713Y7zy9bKK0JWkpYLSoYJvZQsoeXR2jxWXoaXYb5Dn/to9Z/DhIGiYN/uKdv+KIuFXVQoUKKSYiIFMEiBgATRKmHaE0MImBkwUwJcADMNDmIwwd4QVEYQgCbwiYYQmgB3iQMRAiTQBIGCogQiaVQgOIeIAw5VCCLQoUNAHzBoNfMEgyQgzEElQtWA/DShK0qSlRJUSQCSCQ246nV6jTrKSJCWMoJXJGnKZiAtMsSyJ0sBVLkl0FnDUuSYLqOwkjs6dqJkoSa5CpqXKkmsS0LWlKXDpUpCEhJHCzuNuR1+im6VaDPC0pmS1EKlMisLS8xPCzitYCkjhIuxtGZ1X1ssIWGlt4aU1FlcTsRMKSo0FQKbOwJtF6Vpp3hmcuTVLSSlagUODuhQPEAEVELpcOCFFgBl6vVKXMUsTFKSbCpV6U/ClbXszBxdnjQ7H7cmyyqWEiaVlLpsQaQoUpCbCxynlvCB5k+WqaDKqAuUcQNJc0gqKU3xezddvXvw9rqWhSy0pKUeHVUjgsFIBPBdwzPYF2YR5x/9KpTo5WplFXiTFkIlskFkmYtUwUk0pSEhi4fYCwNvuxrJ2n1KSiYsg0qUA5JqVSpK02qVU4tU/CegmXKX6en95+6g1U6Qos0tQJBCWZK0KKGpchQBd1NbF3jne3+yv4Ts2cCtS1T5yHqZxTcAFnamWmxw0dx2P2tL1UuuWcFlDdJ5EZHkY4f8XNS0mVLBIJmKU3kilweTrjeyXyTzkrc3tECh1Eu1hkfQnpEJZYWvsYVSjln3azDF4yaNPswMqxcsT1xaNNKvf0frfl0jH7ImALIqdkm/O+xjYlpBNj758usAGk/fPrHpn4fEfwqmx4qvoiPLwA2W9/sR6T+HMz/7Q/8A5VfREVPZV1sNCCoRi0mJhRFRhBUAOBDlMNVD1QANYgSjBlQMphgIwzRMiGaAkSIi0EaImAzAwniJMM8MkwqJAwGqHC4AM8ODAqocKgAwXEq4BVEgqAxqoUDeFCCp2t2amdQVJq8JdYTZlcKkFKgbEUrUwNnY7R5T+LE2UnxUBExS+JRWpAKUVmoUq5VkciKSbhKo9hqjE7y93U6pAACKqkk1BwQkgseoICgWN09TBYT557KUhS5RmAMkMeNqklVg6nAKXUzNjZo6LtX8PZkuahRdUlZdSikhSQ4cKBPxUkEXuymsAT1Peb8Kh4oVIWpElKQpaGqSFB7oqU6HVc3NiLpCXirr+8xQidp9SEvKKBLW60hSppUUpoIchIfhAP5gx+IZXj9mz50zUjQrlJLJSpSEjiBWGITLqTMKSoUrFLcmPFfnR2zNCghS2mSiEpSQxSU7FRZzUTly4LHijT1/ahVpa+A0BSaE0kfEkpJDkoISrLB7Ak1Xz+w+6v8AEzyUhRlXIVSovTTUmwseLq9onQ7L8L+1aJpKypiFB3AQSE4UWFwEu7n80E/FvtNEybp6SzS1Ev8A3qDA/wDt+sA03cudpZDoZaNT4aC5ZUsuajSQHYlLcWAS4do5TvQoifMluJngq8GsbiUaBn83DfYlzvDlsmH8qgULAFyTYdf3iCAXXUoA4LqDWvgOYHKAWwUojc9Xywx5mBoAJzZz553gU0dBraXs7M5Hnb6RsabUOCQ935BmvzjJ0WhqlTFM6SQ6QQ+7tYjIiyChBUEhaQ1TKckN5nDPEm0Q/P7HWPR/w8W2kIv/ALqvogW9o8q/1ZO7ttyNsi0emfhtqAvTKxaYS3mlN/kY04e0307dEyCGZFQKgiVxogRS4H4kRTNSoqAN0sD5m7ebfURFQgAviQhNgDw1UMLfiQ1UVfEhvGgwatkxEmK/jRFerCQVKICQCSSWAAySdhCwLLwzR5N2h+K01OtWZREzTgtSUslhb4mrCiXL3Zxbl3/d/vZI1iXlllAOpCviHUbKT1S48sQpTrXUIGYmVRBRiiRJhVQmiEMCBUPVA6oVUAFrh6oBVE/EgA3iQoBXCgJkz++shKkh3Sp+K4ApcKJcMwa5feNqTqQtIUkukhwRgiPAf9H1AAnAFaVNK4As0llAlWWZKC5w6i+Gj2nu9oTI0yJZJcByDsTcgdHeM+PK2qampnAIJUQA13w28eb97O+bIbTy/ElJQwWUPLX4wCJSc2pKvzXukAOp0+gahCJiChYqSbEMWPm0ZXYndiTJUpaCohSEy6FNQKFlTsz1VNc34Yqk8O1naSylMubLVLCZvFUkBQoSkUKJTUoAF6T0j1n8KOy1I0zlSSlSzMQ1lpq4Uki9lJAtZuuR0Gs7saabqU6iZKSqalKQkkciSLbsfu5cnY3Z0vTLUmWGTNdTclA3A6XsP0Fo65Vasdt6xMqRMUsVCWgqY7slVPuUpA6x866nVniq4iv4lHckuT7x6/8Ai72t4elRLBZc1TFjehDKV5pqo948XCg5ufUW9Gg5CHMy7gvzwz8ubRamKSWBSAWDlzf0imqdmzHYtf5xYKDSHZ7qNi+wFxiINqdlv4aihZS5YdM7Yha+ZMKkqUGUA3JxgXx+kR7NmNLvh4nq51RCrOBfL9D1P7xM9q+E1gJSAXUXJNvod9sexjqe4/e2XpgRMCqF4pDkFy7i3PaOUUWYJWlXla1ibjlGf2lOASkpZITfps9/Ni8VPZPoTsvtmTqA8mYlfQHiHmDeL0fOuh7RrP8ASsF0kGk2GQXeryI3bkOkR3onKlplzn1MtKgqla1BXCCP9xJdr/mccw8ady6fToOyO3lo7TnmbNMuWFlKhMWopQwFiSCHKZYUlVgxIfY+iVvHheq1yRLKZSVoKi6iVishJXQkTABZIXggFzYbR6b2JqtSjTSuD+JCiskomBSkp4yhNamqNkpqJyTBKmx0piJjy3t38TdaiYqWmTKlFJIUFXUCDYA1MbNdoyuzfxR1UmaTPealmIVw03u1LB7NcP5Xc7wseymGaPPNJ+L6FKabI8MOGNbsDdyKHxhneOy7H7xSNUHkzAos5ThQDs5TkQ5ylC+pbByWAyY8q7898zqVHTadQ8MEVr/qa/s+B0flBu/nfkzidNpVcDfzVgWV0B3S3v5fFyWnQEC3uS3qS0Ty5KkQk9nEBjTSNjuecQlKXKWFSVFKgXDOGPNJGD9Y0VYckElm6j6NA1yibiw88xGqx2vdf8TFFpesFx/6iRfzUgZ/5J/9ozHoOnnpWkKQoKSoOFAggg7gjMeBfwoNyCFZdyz5s8afYPeSfpFVILpPxILlCru9I/N/cm/MKjSc03i9viJEc93d75SdWAkGiazmWemaFYUPY8wI3RMi0HAhzLMSQqDoVDCmxhiqLpQDAJyGgAFUKGph4A89/DbVGUTKIcqIL3P5S4flYR32r1yEBlrSgqcJqUA56Obx4xp+2pkpZ8NYcWBZ8O1iTzjPnapS1FcxRUsvdSifL5xyz8nWYqvekaoM7jD2aHlrAI5KZzexxfzYevnHzknVLSXSojyLYvHX9y++6pExX8Spa0TAEmouUsSR8RuOJT+cazn9h7OF8Q8iPofoDENZpRMSUkkYUkjY/qMuNwSIztB2tLmywqXNQobLBBKWJYLDv6269b2o1qRJ8VTJCUFZJulmqN+UXpPIvxG7UM3VFCif5KKGqHxfEojmC6fbbEcNMBck+4OYu63UmbMXMWwVMUpR81EqIHqflFNZABvyZwbvnb0jG3yueikIBXxHly5fKCzVly5JG93cgc+UVEEE2u2ft4Omc2HUeoLecAbWmltIBIF1HY7AH9Ibwi4Uagk4YHm2GuIu6cpVITUASCWux9IFQGpdwHyDYnN36REqwp0tyAzByKioMXGb4xyinqNMmghr0qCs5HnFrUJCaUuSCXIa+LdTtgQ6kArPsOEgsXy+Ti8VCc4qUqXZqkli24L5SdoHL7b1Es8SlW/rSCPUhifeOhm6YU36fWM+WmglKw6Tv06/v78xZFI70IU/iJKM3TxA+wBB9PaNvsnvCqWa9LPKSbmkh9viQbHOFDfyjEn935aw6PQhx9fWMmf2HMRdJdudlD1+94PB+Xfdq94Js6tZEpM1dIM0IZfCKTuRcMLMLAtHJzqqmPC13Z1b2sOI/KM6X2tqJVlFRH94fz48/M/SLsrvAhYaaCktZQuOhw49mgypuL6VKSETCmuUXQUELDkAKUmo3BFQLg2e0bM/vHJl6cStDKVJmTR/OWpQKikbVZpJc7bgBiYxNJPVLLy1hVYdAyHYis8gM23blZpQCQbuoklRs5PP72ETokG0QDsxznmepa8Wwknb3aKRnEkXLdMeZi3Lm2uoP0bbbziL5qk5tRA+Eep9LpzDJsOIuNrY+bmFM14A2tlwaue/lAjOqDkuAbAJN/W8OAcLGb+gb6xNnN78n/eKyllLJc+f6WDD1aDS9TYg+mPX7EMhVyQ7p4V5ti29rvyILx0/d/8AENaCJepBUjaYHMwcnH/qDNwyuhzHKTNaCeEl+TMesVlySos4HN+fl6w5bPQx7t2f2giagLlKStBwpJcdR59ItnVgKSkkArcJHMgVED0c+kfO8nvFrOz9RXLUySxVbhmAZStwbjAVm+TGt3k/EyZrDImSQZK5KZlSQp3UsUlScOKSR5mNe3hnj3RerSkFSlAACoknAy/lAtR2kjw1LCgpKASaSNg7ZZ4+edL2+tQDqKluoE3uDsWwM2xcwRevmXSyilILs7AKpuQP+KfJhGV/LdzA7vVfiROStQCWDlgoAKANwCGyBDx5r4M9fEkFjhlBvrCif9/sa0TMfP2B5EQDVzKQFAhgRbq/L7xG12p3Tn6dHiLTwWFSSki+MEloxykEFJYhQIY9QQ/mHcHYgQdW9yzwlqe1UTQoMErUXWWS5VdmsSGBIsz2d42Ozu5HiqlUz5F2C0FSgu9602FYLgNte5IaOZ1YXMm1lIQopSlVjSpSUhL3sAaX6R6P3JM2VKSKdU4NknTkofcomJeqXxODk+zXGTtuwu78nSIKZNQdTknicgAZO1oxPxD1RlaRSE8PjESyEFgR8S3QzYDOCDe8bfZ/aSVqpqU7AqS3GgthSQCQ4B9mjz38Vu0atQmUgkiUm4uGWsuRtemn3i74hOH1aSn4fV+ZP7RUrqf4RfYfbQZOpa6mJfH7vAZq6jYANb7aMl4nLWBzUWZxhvliDzZqVMKb9N+kUqCTZ99vX2iZkmpiL4Ni4hnjpdNLlKkpClUs7Hq5z7H7EQ00spLVhsM2faMLTEDhcDIzlr3BF+kWSlTEBx5Fh6+V4nFYv68E02AL7EkNe9oZGoJIUoAMGZTu7jD43O8Zs/UWDAvd3wzhvKz8/nEz2moi4ewGNgzdIeJapP1J+p/WKi1Ctj5fpFXT61xv69YlXx+v6xcJNQVILpunlyxyyPvpF6WQtJUnAzawJuOm3PeBCY+d3/8A2aKijStVAbHkcH0PTfzgOVamaUHl5+rftGVqOzpZmBISCskEDHv/AGxf/wBRSwdSUnrwj/5DyZiPVg1aVrQqaVJpSWA5khgTjqTCw7fhZlywAr8yzlXQNYBsDDQEG5z8m+sSTUS+X2x5EcoglO9IZs/OMyOjFkuNyHH+faDCS5wCQ2c26Q/h5JObFx7ekElSC1g9rggN03DD3iiOiUwYsOgBH1DGC+Gkl7sDs7eTA3PpCNnIGzb55YY36wOfNLClLnkSgEdQMm/WAJzJOGLnLDy6l+cRl0h3AJ2elwTtmBeIpmIAuX4jbo4DfZh3AtY8z/3BgRBSVf0nkCA/tcweXo5gSSCADfJctjMAmTv7wOl7NtY/KIp1rFix+ds8oALMm1JSFWuXqTtdrbxj6vsEgslV0gsCGbf02L/KNyTXORSAGBcbeebGCCQE3IUCeF8glyD15dIe4MchI1RQSJgJDMSDxWtZjxMW/wA4i2FFV0Fxuamze7sx6GNjX9jOldYYp2ADbXBFo57UaGZKNSSoFwDz5DoYeSli1/BLPL5H0cWMKBI7zTAGKEk83I+UKJ68lZwem9kd9EDRfw+olqmAAoBSpD0/ksoi4xnYRxs1LG2C7YJtzYmCaBUlY/3RLO4WLD/y/wCoB2hOQhdKViaeco1DyUQGBtiKEzTg3cxaT2xNl/DPmoA/pmzEj5KjLeYo4p8hUfc2HzhL07s92O4JPu9h9iJW1x3x1AWhRnTphQRlSsDIK2qpIOLiMrtPXzJ01cyYXUskqALejlT2De3rCRbcAHIAxcUv1PT5YiKpYHPmBwg/48/+oNLAPDtsOd235i/62ggkOQA58n/6H35RYl6YFQKiANzUwHLAa+PtojMpLolkJYtXUvc5J/cty6MK5SxYAYuSlm9TBpUmkHLBiRVzu55DOIsISAnKHx8Jdi/wh3p63h0hID1Smp5WDpwL3L7CJPFIymU7liWGCcn7eLgRsLOLG6Tz/d4Fq5YCCU0hiCacnFzysTmCSZThnGHuXDcs2N4DRXKLWe2cEEdH+2gJ0gNw+dhv6Re8JhlJ3sW6KP6QhJ6NzANuT+zRUqbGd4J6O/WFJmfKLykvbifyBP3b5xVmyi5ax6J3tD0rBkrsPX6xa0+nqBdrtnoBGYmbbqNv18o0dGokWI6wX0UVO8GgAlOCCQQXcEs+H33jK7KsCS17no2H942u3prSaeZF35KEUNCWSAFEZwb7O9sWgl8FfbS0umrQSFWG2xbrAUTAw2zs7e4sIdaGvUbhhfLiBFTXdx5h/LEQa0me4Nxtci5633iaFg/Ff1Z/aKiJp9SB93MHQG5/P94CGRgXDbBiA/n6QUoTZQ4Sz3FunE328V5CbgADcOScX2JMMZdrUpuHHP8AeAJSnBqBGOpA9XF85hLCQH/Nl7DPR4gEAkgFwf7Rnd+eILMlkbvvZrMDa+DDMG7ixb0AgyNOm/8ANJPWnz2EBpvZ/Jww9haLGn04yXq/5Pbzg0lvT6WlNaQpRB5hiM45RBS3Lm7lzfD+QxFuUF+CqgXt7b5jMRISQFFRfYOb9CeX2YV9qnoQklw4vb2te/KBazS8BU7cxkG9uoMEEsAghw/t7HrFWfdJYu+L3yeUMmVP0CColOPL33hRc0sxBQCz2+lsvCitpeFKToUpy/lxf9fIwYYwD5hZ/V1be0Zo1i3BpuOqmsXw8I6pZLkOdrqDdLH7+cGVXaRrKIZ1Drg+7bDziKeIlsDofQv9f0jNGtVfhd2/OW6+/wA94KjVqwQyb/mf/i+MM28LB2jRSEggOT1AON9ufP5waXJLkvULn8oa2XJ+JrXf0xGYdeqmyS7/ANWert6H0gei7NUSVDhcuUuWOTdmhTiOy9qtYpQpRUmW7Fmc3cswx0i3ow0wMSnnw8lZVzMAlaSeEFKTLDlxYuLktk84sU6kKSqqU6Qw4SxfnxfRoKcshxM4QallyA1Pn0xElrv8ZwPycI2bGfWAGTqaSmtDE1PTcHkDhvN4Kmdqakn+XYU4LKyL3+kGH2hTOJCeI8iKeK4ybY/aAaQgIYLAUkkBPhqLgb1Yu+IsqkagIKakZqdri2Bs3nFL/SJ8xXCpILC4qDkYJEBbGiliHqTfmHvkAXvEUoBdgg2wOuNtz9vAUaWcAQqUkkM5q9yOGBBMwZkv/wCQ8jnpAexaVIPL/wCRiBll7BXv/mGQlTP/AAxO3xSh5fmB/wAxblLqSAULA5KazWDUmFeWJ1k6lHGGJBLkAs9vKGkzWL02Zjj1I+7RDW6dRWFBC007kg2ctuT/AILRYCBMSFNSpI4msCMONvtor4K3V7WSQqUmpNjyI5uMYislEnHEVXBCCUoD7cVRZt7RAz0+EQ6kByGLVDFTXIa/OGGrU1MmUyLOaeJRGKlAZbfN+kRJiRUSgUshJa/9TP7dMwtPJJLl0jBJw+wvbaBSVFfC5BOxLDrtnpC1MkhPESUgh2JIGztC5+Idvhb1UlKUJKVODdg5A5C46c4rBRIJS59QA/m/lC0WpTepR4tmd3cGlzZs+8G1UqlYCXIOH/wSGieF+KUugyyai4ILAM/lt5QVS7tcAbEMM3u0SRLWsskFgSCpi2WYmCnRTQeFSEj1J+7RqpFMxX9NvV7+uM2hphJAYHqTb06QxlBiAH52Yn1HnEF6fo4weEv7qPKAjUmz/X0/qxBNPQVcXxE7E+fpDJWgEBQBGzUi/nBQpDvSQ+HYl7wg1JD+GugF2t8+uIy5SOQc72sAT5dY0NMXSq3xC3nGXJUU4Lc2J+vpCVPSxNQ7KIdrA3GXzjpEJiXsz1Wux54PrFg0iWwwE5a4O92gcpJNL4Aszu+w/wAwwAqeiXwoZKRhIAID3N/MmFFnxlH8gP8A4/vCg1OxyYR9vBZfMEgjf9rvEpckk+e5x7wRWlKfiDctx+xi7UomVzYPyf3vzMOjTkcr4v5jbyggml74AHNsvsb7/OECCSRa5t9POJ0JJQ+Rfy+kaXZqRf0jOTzi/olfFnGYLTjSUkchFLWdsSpXxKuTZgTjOBBdbNZLh8RxOqPC3lFTjotx1Ku+EmrCyG/p/cwWX3kkTBSFEKNgClQz1ZhHCKEG0h4h5iD/ABwdno8p/EpFwAP8+t4uJHFYfKMnTTSZpPQfKNPSTCbjZ9s284hScyYlm4XDPa484FNRjHk0DTK4ip/iz+0TWS4yRExQZsM9bjr09orafUuUqZg7GwwSdtjwi8TUtTX5gAja55xWlTQBw8+W7l/194Lv0iripwIqpzsT0V7GMjtOWohpaQRu7v6BotHXhQACE5GALMDtsesNMngCoPnBwTzKny0Z2ptUUaM0cYSkfEQpTCwwTtdvf2kjXApIWbYIBt0IAtAe0dRMSpwotlh12dukZWrnKAqT8JyWuD1Lxtx2+zn2LOX4c2pJqTsA7hv13eNGVrahhxckHn1jnFa1TNYj1i12ZrGUGLc/3iufHYGmlBUSwb9Oca2n+AKUQCC1gaj5bRmpnhRC3+RxFqQuwQDZXK6yR1qFow+U+l3VTSkAvhmsGIsTU2/7ezrRWakhjawJY5uX882wICJolEg8Q2yLAYL3e+IZep5OHw/UMR5RPLZdhyoAgKLkguwv9IktCQRkv/UQ0PQkg9S/w3fmB/mCSU7Eh2tYD0PzjbtMUAtadgAd2z/1E9PNKCQGv92t1h5q1bAcoGma+x5N93hXkGrpplVYc3F8cx0jPmru12BOBflEdNLQVEkrAZsggknyhIlgKDAlP5ieIvuMW6GDtKcsFABSxJ+Q+sV5DKNLktkF232fP+IktQZgth1I62LxVRIWhbpbbq4a5F+bQSwWrYNNqmbqf0tCjPn+KVE0KD+vzYwoX/UAhKk3SXHny5gxalLqeosGLjIfD/fKKmokKSBQUqcdLbG5tmDSSQwIp4RbdzkNlnh7vkG1UhKWKFKPQg9Lv/iIISXLZublsCLMrULGeIciH4Rye0Am6qpeCByTfnh+hioEpEp1EBsC3394i5pWc2+kJWnSwLXG5Py+/wB4eXp2BUC4fAuRz+kT3l9CB69dj5RzWoDi5aOk7RunDWxv+8ZUnsxKkKXMKglGaBxOztSRi48nD2jScpJpVjTJQ/qHsYnpUCtN34h9RGnqu7pKErk1rexSoBKhzN232b1gUvsSbLUgqRlQNi7MUu/vs8VOco10+nQQs9PKNjSm1oz9Kk1qDlj7Yi9LIAbAD7EtfqYzaEiXSbA3y6n57GH1EgpYqNlW++UIzRSOLoOsMdSeTsW6X5PCNQmTeEBsb7gj7+UUp0wJpYk4w2L3uOsXzqnSUlFTWyaR0YbwAqKgE0JZ7Fmszs4iLcZ2hBYAdrnfew5RIrLci9hyP/cGmhTAgWxmwIAtyw3tFXUXLN7vYbk5YPEaSWllBSShaSoEjBJIL7X9TFXV6NJtIDpZlIJYEYqAUzqO941NAmgmuyFj4j8IOUk7M/yJitMBUseIHJvUCWDki4BAbHuA74vjyDj+0uylSyWBpGead2UP1xiC935IXNZQJFJ8n2/WOwT2WyioKSB1TV5Hjdht6RPs3stIJUql1G6UOlB5KKcBXUDeK5fmmZ8jWLqJRlrpCWSfhLcrG536RbkywoKIllKgKg30NWHbdvWNCfIlqU4QVgC4YkA3BcqBe237xd1XbCQAgpCCoflYEcgWtGfYazp2kFKTQXDF3AByxYEg/rAVSwTnmwb5CLs6kl+Mhv7Xfqz29HgaZIBBKQAQMfCSwuDc5u0Z8uVozxpCUh2sOb7/ADivqQUm3wlim1tnzyeDT5QJDYdnBcB/piL8jRJYgrJscNtyHtE97xvk4z5U44D5uwRcFi7nHkGhV/1A/IgdOXz2i3MlAJc52Zm5AEW2iQQaWUQkcmtyL3eC854o3PDOa4ZRFLmkOAXsaS3WHkzxT8PK49vX/EXP4VBRSSSQS3hi5fq/W7gwtLphUeEOP6unMesO8oW54ClErJBBUnmCCwYhi7MXEGl6cFBwDd6ubOMKZvSCI0qqrUgHqbeTEEmK+o0pSCATkF2O4Fg2f8wu03FzQlaKWouaXP8AfCixLUQGqV6VD5C0KDf2XZknTpdJSSGsoMGIYs273iwjs8AhKVFycHYG+R93hQod5VPHyU/TLlKoKyXuLlmu/T0gMrTsqtRIJFgQCD1YYPrChRpxtvFVuHQ5W72VYC9j19jAErKZhP5gpiNrZ5WZ7Q0KLkkHyshQWDVgpNIfOWBIFvOKGuIWtJWhyzJYkM+KQ9m5+UKFBx9pqxMmmWoiYSpJa5OzOBbru0WOylBYWAkum9L2AvTfqx8oUKIv8Owi/KmcRaxFvIG+dzB9POSSxJDkg2tbyMNCjLjzu4emKri1XnZhj7aAmU6jxrSOSSC9gGumGhRpOVLtT6bsmagqUlXAQ7KIfqQw26xPV6KpgAx+J3Nza5zdmhQozv5OWgEyCegLWTYWHI+Zi3I0NJH9QJYEm/mRtY84aFBythamvSKrUZhTfACRcAWbYForKlpMwhLMOIONyAx5YI5NeFCjO8r5qvWAjQTFVmtKQm9IT8aWs6jcGxti4zE9LPUUJWJdKS7KJDFiQwSC/S7QoUXb2uX9CxY1WvWEsomWlg9kki2zZEUZUxMxTBCSQ5B+bkF/YNChRfH+KdIyVViiwt88jMPKmFZVs5a5e+P08oUKMt3+gtaWmkgTGIssBJe/Xn6wKVNpP8pRLluVwz58oeFGme1XwsT+0StJSEpKTkKBbobF33istdSRZ9iOobc5+UPCjOzr4Hxp5yZfC5ZViWqw3JTge5htUAhPDjOS7WuNtxm8KFB8w88pSU8IKw6cPvf7EPNnGwbh8xdnwNjChQpdpbkRVqQCwB9z/wD1ChQos3//2Q=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17475" y="-1600200"/>
            <a:ext cx="50101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2844760" cy="204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S:\Development Control\WORD\HBTEAM\Photographs\Towns &amp; Villages\Camerton\Camerton powder house Nov 2008\R001403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1224"/>
            <a:ext cx="2823256" cy="211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5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5" y="943076"/>
            <a:ext cx="5472607" cy="473181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en-GB" sz="1900" dirty="0" smtClean="0">
              <a:solidFill>
                <a:srgbClr val="0070C0"/>
              </a:solidFill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GB" sz="2200" dirty="0">
                <a:solidFill>
                  <a:srgbClr val="0070C0"/>
                </a:solidFill>
              </a:rPr>
              <a:t>O</a:t>
            </a:r>
            <a:r>
              <a:rPr lang="en-GB" sz="2200" dirty="0" smtClean="0">
                <a:solidFill>
                  <a:srgbClr val="0070C0"/>
                </a:solidFill>
              </a:rPr>
              <a:t>ver 6000 </a:t>
            </a:r>
            <a:r>
              <a:rPr lang="en-GB" sz="2200" dirty="0">
                <a:solidFill>
                  <a:srgbClr val="0070C0"/>
                </a:solidFill>
              </a:rPr>
              <a:t>listed </a:t>
            </a:r>
            <a:r>
              <a:rPr lang="en-GB" sz="2200" dirty="0" smtClean="0">
                <a:solidFill>
                  <a:srgbClr val="0070C0"/>
                </a:solidFill>
              </a:rPr>
              <a:t>buildings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solidFill>
                  <a:srgbClr val="0070C0"/>
                </a:solidFill>
              </a:rPr>
              <a:t>36 </a:t>
            </a:r>
            <a:r>
              <a:rPr lang="en-GB" sz="2200" dirty="0">
                <a:solidFill>
                  <a:srgbClr val="0070C0"/>
                </a:solidFill>
              </a:rPr>
              <a:t>conservation </a:t>
            </a:r>
            <a:r>
              <a:rPr lang="en-GB" sz="2200" dirty="0" smtClean="0">
                <a:solidFill>
                  <a:srgbClr val="0070C0"/>
                </a:solidFill>
              </a:rPr>
              <a:t>areas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solidFill>
                  <a:srgbClr val="0070C0"/>
                </a:solidFill>
              </a:rPr>
              <a:t>59 </a:t>
            </a:r>
            <a:r>
              <a:rPr lang="en-GB" sz="2200" dirty="0">
                <a:solidFill>
                  <a:srgbClr val="0070C0"/>
                </a:solidFill>
              </a:rPr>
              <a:t>scheduled ancient monuments and more than 4000 </a:t>
            </a:r>
            <a:r>
              <a:rPr lang="en-GB" sz="2200" dirty="0" smtClean="0">
                <a:solidFill>
                  <a:srgbClr val="0070C0"/>
                </a:solidFill>
              </a:rPr>
              <a:t>recorded archaeological sites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solidFill>
                  <a:srgbClr val="0070C0"/>
                </a:solidFill>
              </a:rPr>
              <a:t>16 </a:t>
            </a:r>
            <a:r>
              <a:rPr lang="en-GB" sz="2200" dirty="0">
                <a:solidFill>
                  <a:srgbClr val="0070C0"/>
                </a:solidFill>
              </a:rPr>
              <a:t>registered historic parks and </a:t>
            </a:r>
            <a:r>
              <a:rPr lang="en-GB" sz="2200" dirty="0" smtClean="0">
                <a:solidFill>
                  <a:srgbClr val="0070C0"/>
                </a:solidFill>
              </a:rPr>
              <a:t>gardens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solidFill>
                  <a:srgbClr val="0070C0"/>
                </a:solidFill>
              </a:rPr>
              <a:t>71 </a:t>
            </a:r>
            <a:r>
              <a:rPr lang="en-GB" sz="2200" dirty="0">
                <a:solidFill>
                  <a:srgbClr val="0070C0"/>
                </a:solidFill>
              </a:rPr>
              <a:t>parks and gardens designated locally by the Avon Gardens </a:t>
            </a:r>
            <a:r>
              <a:rPr lang="en-GB" sz="2200" dirty="0" smtClean="0">
                <a:solidFill>
                  <a:srgbClr val="0070C0"/>
                </a:solidFill>
              </a:rPr>
              <a:t>Trust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solidFill>
                  <a:srgbClr val="0070C0"/>
                </a:solidFill>
              </a:rPr>
              <a:t>Many undesignated heritage assets as well</a:t>
            </a:r>
            <a:endParaRPr lang="en-GB" sz="2200" dirty="0">
              <a:solidFill>
                <a:srgbClr val="0070C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 flipH="1">
            <a:off x="2555776" y="260649"/>
            <a:ext cx="63367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3600" b="1" kern="0" dirty="0" smtClean="0">
                <a:solidFill>
                  <a:srgbClr val="0070C0"/>
                </a:solidFill>
              </a:rPr>
              <a:t>Heritage facts and figures</a:t>
            </a:r>
          </a:p>
        </p:txBody>
      </p:sp>
      <p:sp>
        <p:nvSpPr>
          <p:cNvPr id="2" name="AutoShape 2" descr="Image result for beckford tower bath images"/>
          <p:cNvSpPr>
            <a:spLocks noChangeAspect="1" noChangeArrowheads="1"/>
          </p:cNvSpPr>
          <p:nvPr/>
        </p:nvSpPr>
        <p:spPr bwMode="auto">
          <a:xfrm>
            <a:off x="63500" y="-136525"/>
            <a:ext cx="7620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5" name="Picture 3" descr="S:\Development Control\WORD\HBTEAM\Conservation Areas\Towns and Villages CAs\Bath\City wide character\photographs\Photos for Final Document\6 The Character of Bath\St Mary's Building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16" y="1392932"/>
            <a:ext cx="3068340" cy="434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0321" y="5686641"/>
            <a:ext cx="2655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St Mary’s buildings Bath</a:t>
            </a:r>
          </a:p>
        </p:txBody>
      </p:sp>
    </p:spTree>
    <p:extLst>
      <p:ext uri="{BB962C8B-B14F-4D97-AF65-F5344CB8AC3E}">
        <p14:creationId xmlns:p14="http://schemas.microsoft.com/office/powerpoint/2010/main" val="2504768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56792"/>
            <a:ext cx="7848872" cy="3600400"/>
          </a:xfrm>
        </p:spPr>
        <p:txBody>
          <a:bodyPr/>
          <a:lstStyle/>
          <a:p>
            <a:pPr lvl="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GB" sz="2400" b="1" dirty="0" smtClean="0">
                <a:solidFill>
                  <a:srgbClr val="0070C0"/>
                </a:solidFill>
              </a:rPr>
              <a:t>Development management </a:t>
            </a:r>
            <a:r>
              <a:rPr lang="en-GB" sz="2000" dirty="0" smtClean="0">
                <a:solidFill>
                  <a:srgbClr val="0070C0"/>
                </a:solidFill>
              </a:rPr>
              <a:t>listed building applications, planning applications affecting listed </a:t>
            </a:r>
            <a:r>
              <a:rPr lang="en-GB" sz="2000" dirty="0">
                <a:solidFill>
                  <a:srgbClr val="0070C0"/>
                </a:solidFill>
              </a:rPr>
              <a:t>buildings, </a:t>
            </a:r>
            <a:r>
              <a:rPr lang="en-GB" sz="2000" dirty="0" smtClean="0">
                <a:solidFill>
                  <a:srgbClr val="0070C0"/>
                </a:solidFill>
              </a:rPr>
              <a:t>archaeology and </a:t>
            </a:r>
            <a:r>
              <a:rPr lang="en-GB" sz="2000" dirty="0">
                <a:solidFill>
                  <a:srgbClr val="0070C0"/>
                </a:solidFill>
              </a:rPr>
              <a:t>other heritage </a:t>
            </a:r>
            <a:r>
              <a:rPr lang="en-GB" sz="2000" dirty="0" smtClean="0">
                <a:solidFill>
                  <a:srgbClr val="0070C0"/>
                </a:solidFill>
              </a:rPr>
              <a:t>assets, major </a:t>
            </a:r>
            <a:r>
              <a:rPr lang="en-GB" sz="2000" dirty="0">
                <a:solidFill>
                  <a:srgbClr val="0070C0"/>
                </a:solidFill>
              </a:rPr>
              <a:t>development in historic areas</a:t>
            </a: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0070C0"/>
                </a:solidFill>
              </a:rPr>
              <a:t>Heritage at </a:t>
            </a:r>
            <a:r>
              <a:rPr lang="en-GB" sz="2400" b="1" dirty="0" smtClean="0">
                <a:solidFill>
                  <a:srgbClr val="0070C0"/>
                </a:solidFill>
              </a:rPr>
              <a:t>risk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000" dirty="0" smtClean="0">
                <a:solidFill>
                  <a:srgbClr val="0070C0"/>
                </a:solidFill>
              </a:rPr>
              <a:t>monitoring </a:t>
            </a:r>
            <a:r>
              <a:rPr lang="en-GB" sz="2000" dirty="0">
                <a:solidFill>
                  <a:srgbClr val="0070C0"/>
                </a:solidFill>
              </a:rPr>
              <a:t>and action</a:t>
            </a: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0070C0"/>
                </a:solidFill>
              </a:rPr>
              <a:t>Conservation </a:t>
            </a:r>
            <a:r>
              <a:rPr lang="en-GB" sz="2400" b="1" dirty="0" smtClean="0">
                <a:solidFill>
                  <a:srgbClr val="0070C0"/>
                </a:solidFill>
              </a:rPr>
              <a:t>areas </a:t>
            </a:r>
            <a:r>
              <a:rPr lang="en-GB" sz="2000" dirty="0">
                <a:solidFill>
                  <a:srgbClr val="0070C0"/>
                </a:solidFill>
              </a:rPr>
              <a:t>appraisal and management</a:t>
            </a: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GB" sz="2400" b="1" dirty="0" smtClean="0">
                <a:solidFill>
                  <a:srgbClr val="0070C0"/>
                </a:solidFill>
              </a:rPr>
              <a:t>Advice and guidance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000" dirty="0" smtClean="0">
                <a:solidFill>
                  <a:srgbClr val="0070C0"/>
                </a:solidFill>
              </a:rPr>
              <a:t>building conservation, design, archaeology; advice within and beyond the Council</a:t>
            </a:r>
            <a:endParaRPr lang="en-GB" sz="2000" dirty="0">
              <a:solidFill>
                <a:srgbClr val="0070C0"/>
              </a:solidFill>
            </a:endParaRP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GB" sz="2400" b="1" dirty="0" smtClean="0">
                <a:solidFill>
                  <a:srgbClr val="0070C0"/>
                </a:solidFill>
              </a:rPr>
              <a:t>Historic </a:t>
            </a:r>
            <a:r>
              <a:rPr lang="en-GB" sz="2400" b="1" dirty="0">
                <a:solidFill>
                  <a:srgbClr val="0070C0"/>
                </a:solidFill>
              </a:rPr>
              <a:t>Environment </a:t>
            </a:r>
            <a:r>
              <a:rPr lang="en-GB" sz="2400" b="1" dirty="0" smtClean="0">
                <a:solidFill>
                  <a:srgbClr val="0070C0"/>
                </a:solidFill>
              </a:rPr>
              <a:t>Record </a:t>
            </a:r>
            <a:r>
              <a:rPr lang="en-GB" sz="2000" dirty="0" smtClean="0">
                <a:solidFill>
                  <a:srgbClr val="0070C0"/>
                </a:solidFill>
              </a:rPr>
              <a:t>a wealth of information</a:t>
            </a:r>
            <a:endParaRPr lang="en-GB" sz="2000" dirty="0">
              <a:solidFill>
                <a:srgbClr val="0070C0"/>
              </a:solidFill>
            </a:endParaRP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GB" sz="2400" b="1" dirty="0" smtClean="0">
                <a:solidFill>
                  <a:srgbClr val="0070C0"/>
                </a:solidFill>
              </a:rPr>
              <a:t>Outreach </a:t>
            </a:r>
            <a:r>
              <a:rPr lang="en-GB" sz="2000" dirty="0" smtClean="0">
                <a:solidFill>
                  <a:srgbClr val="0070C0"/>
                </a:solidFill>
              </a:rPr>
              <a:t>getting communities involved</a:t>
            </a:r>
            <a:endParaRPr lang="en-GB" sz="2000" dirty="0">
              <a:solidFill>
                <a:srgbClr val="0070C0"/>
              </a:solidFill>
            </a:endParaRPr>
          </a:p>
          <a:p>
            <a:pPr lvl="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0070C0"/>
                </a:solidFill>
              </a:rPr>
              <a:t>Historic environment policy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000" dirty="0" smtClean="0">
                <a:solidFill>
                  <a:srgbClr val="0070C0"/>
                </a:solidFill>
              </a:rPr>
              <a:t>framework for the future</a:t>
            </a:r>
            <a:endParaRPr lang="en-GB" sz="2000" dirty="0">
              <a:solidFill>
                <a:srgbClr val="0070C0"/>
              </a:solidFill>
            </a:endParaRPr>
          </a:p>
          <a:p>
            <a:pPr>
              <a:buClr>
                <a:srgbClr val="0070C0"/>
              </a:buClr>
            </a:pPr>
            <a:endParaRPr lang="en-GB" sz="1900" dirty="0">
              <a:solidFill>
                <a:srgbClr val="0070C0"/>
              </a:solidFill>
            </a:endParaRPr>
          </a:p>
          <a:p>
            <a:pPr marL="0" indent="0" algn="ctr">
              <a:buClr>
                <a:srgbClr val="0070C0"/>
              </a:buClr>
              <a:buNone/>
            </a:pPr>
            <a:endParaRPr lang="en-GB" sz="1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123728" y="260649"/>
            <a:ext cx="662473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sz="3600" b="1" kern="0" dirty="0" smtClean="0">
                <a:solidFill>
                  <a:srgbClr val="0070C0"/>
                </a:solidFill>
              </a:rPr>
              <a:t>Planning and Conservation Team</a:t>
            </a:r>
          </a:p>
        </p:txBody>
      </p:sp>
    </p:spTree>
    <p:extLst>
      <p:ext uri="{BB962C8B-B14F-4D97-AF65-F5344CB8AC3E}">
        <p14:creationId xmlns:p14="http://schemas.microsoft.com/office/powerpoint/2010/main" val="356771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836712"/>
            <a:ext cx="7848872" cy="4536876"/>
          </a:xfrm>
        </p:spPr>
        <p:txBody>
          <a:bodyPr/>
          <a:lstStyle/>
          <a:p>
            <a:pPr marL="0" indent="0">
              <a:buNone/>
            </a:pPr>
            <a:endParaRPr lang="en-GB" sz="2400" b="1" dirty="0" smtClean="0"/>
          </a:p>
          <a:p>
            <a:pPr marL="0" indent="0">
              <a:buNone/>
            </a:pPr>
            <a:r>
              <a:rPr lang="en-GB" b="1" smtClean="0">
                <a:solidFill>
                  <a:srgbClr val="0070C0"/>
                </a:solidFill>
              </a:rPr>
              <a:t>Heritage values and </a:t>
            </a:r>
            <a:r>
              <a:rPr lang="en-GB" b="1" dirty="0" smtClean="0">
                <a:solidFill>
                  <a:srgbClr val="0070C0"/>
                </a:solidFill>
              </a:rPr>
              <a:t>significance 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0070C0"/>
                </a:solidFill>
              </a:rPr>
              <a:t>Caroline </a:t>
            </a:r>
            <a:r>
              <a:rPr lang="en-GB" sz="2000" dirty="0">
                <a:solidFill>
                  <a:srgbClr val="0070C0"/>
                </a:solidFill>
              </a:rPr>
              <a:t>Waldron</a:t>
            </a:r>
          </a:p>
          <a:p>
            <a:pPr marL="0" indent="0">
              <a:buNone/>
            </a:pPr>
            <a:endParaRPr lang="en-GB" sz="24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Building conservation in Bath and North East Somerset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0070C0"/>
                </a:solidFill>
              </a:rPr>
              <a:t>Adrian Neilson</a:t>
            </a:r>
          </a:p>
          <a:p>
            <a:pPr marL="0" indent="0">
              <a:buNone/>
            </a:pPr>
            <a:endParaRPr lang="en-GB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Planning and Archaeology</a:t>
            </a:r>
            <a:r>
              <a:rPr lang="en-GB" dirty="0">
                <a:solidFill>
                  <a:srgbClr val="0070C0"/>
                </a:solidFill>
              </a:rPr>
              <a:t> </a:t>
            </a:r>
            <a:endParaRPr lang="en-GB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0070C0"/>
                </a:solidFill>
              </a:rPr>
              <a:t>Richard </a:t>
            </a:r>
            <a:r>
              <a:rPr lang="en-GB" sz="2000" dirty="0">
                <a:solidFill>
                  <a:srgbClr val="0070C0"/>
                </a:solidFill>
              </a:rPr>
              <a:t>Sermon</a:t>
            </a:r>
          </a:p>
        </p:txBody>
      </p:sp>
    </p:spTree>
    <p:extLst>
      <p:ext uri="{BB962C8B-B14F-4D97-AF65-F5344CB8AC3E}">
        <p14:creationId xmlns:p14="http://schemas.microsoft.com/office/powerpoint/2010/main" val="3429072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</TotalTime>
  <Words>186</Words>
  <Application>Microsoft Office PowerPoint</Application>
  <PresentationFormat>On-screen Show (4:3)</PresentationFormat>
  <Paragraphs>43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1_Office Theme</vt:lpstr>
      <vt:lpstr>PowerPoint Presentation</vt:lpstr>
      <vt:lpstr> Outstanding Universal Values</vt:lpstr>
      <vt:lpstr>PowerPoint Presentation</vt:lpstr>
      <vt:lpstr>PowerPoint Presentation</vt:lpstr>
      <vt:lpstr>PowerPoint Presentation</vt:lpstr>
      <vt:lpstr>PowerPoint Presentation</vt:lpstr>
    </vt:vector>
  </TitlesOfParts>
  <Company>Bath and North East Somerset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Freeland</dc:creator>
  <cp:lastModifiedBy>Paula Freeland</cp:lastModifiedBy>
  <cp:revision>35</cp:revision>
  <dcterms:created xsi:type="dcterms:W3CDTF">2015-06-19T07:02:22Z</dcterms:created>
  <dcterms:modified xsi:type="dcterms:W3CDTF">2015-09-17T07:00:17Z</dcterms:modified>
</cp:coreProperties>
</file>