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71" r:id="rId2"/>
    <p:sldId id="257" r:id="rId3"/>
    <p:sldId id="258" r:id="rId4"/>
    <p:sldId id="292" r:id="rId5"/>
    <p:sldId id="304" r:id="rId6"/>
    <p:sldId id="291" r:id="rId7"/>
    <p:sldId id="305" r:id="rId8"/>
    <p:sldId id="279" r:id="rId9"/>
    <p:sldId id="290" r:id="rId10"/>
    <p:sldId id="289" r:id="rId11"/>
    <p:sldId id="296" r:id="rId12"/>
    <p:sldId id="294" r:id="rId13"/>
    <p:sldId id="295" r:id="rId14"/>
    <p:sldId id="288" r:id="rId15"/>
    <p:sldId id="293" r:id="rId16"/>
    <p:sldId id="286" r:id="rId17"/>
    <p:sldId id="285" r:id="rId18"/>
    <p:sldId id="303" r:id="rId19"/>
    <p:sldId id="284" r:id="rId20"/>
    <p:sldId id="283" r:id="rId21"/>
    <p:sldId id="282" r:id="rId22"/>
    <p:sldId id="281" r:id="rId23"/>
    <p:sldId id="299" r:id="rId24"/>
    <p:sldId id="278" r:id="rId25"/>
    <p:sldId id="297"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Lst>
  <p:sldSz cx="9144000" cy="6858000" type="screen4x3"/>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224" y="0"/>
            <a:ext cx="4278154" cy="337106"/>
          </a:xfrm>
          <a:prstGeom prst="rect">
            <a:avLst/>
          </a:prstGeom>
        </p:spPr>
        <p:txBody>
          <a:bodyPr vert="horz" lIns="91440" tIns="45720" rIns="91440" bIns="45720" rtlCol="0"/>
          <a:lstStyle>
            <a:lvl1pPr algn="r">
              <a:defRPr sz="1200"/>
            </a:lvl1pPr>
          </a:lstStyle>
          <a:p>
            <a:fld id="{E7A37412-2102-4624-8193-1D5054A23179}" type="datetimeFigureOut">
              <a:rPr lang="en-GB" smtClean="0"/>
              <a:t>20/01/2016</a:t>
            </a:fld>
            <a:endParaRPr lang="en-GB"/>
          </a:p>
        </p:txBody>
      </p:sp>
      <p:sp>
        <p:nvSpPr>
          <p:cNvPr id="4" name="Footer Placeholder 3"/>
          <p:cNvSpPr>
            <a:spLocks noGrp="1"/>
          </p:cNvSpPr>
          <p:nvPr>
            <p:ph type="ftr" sz="quarter" idx="2"/>
          </p:nvPr>
        </p:nvSpPr>
        <p:spPr>
          <a:xfrm>
            <a:off x="0" y="6403837"/>
            <a:ext cx="4278154" cy="33710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224" y="6403837"/>
            <a:ext cx="4278154" cy="337106"/>
          </a:xfrm>
          <a:prstGeom prst="rect">
            <a:avLst/>
          </a:prstGeom>
        </p:spPr>
        <p:txBody>
          <a:bodyPr vert="horz" lIns="91440" tIns="45720" rIns="91440" bIns="45720" rtlCol="0" anchor="b"/>
          <a:lstStyle>
            <a:lvl1pPr algn="r">
              <a:defRPr sz="1200"/>
            </a:lvl1pPr>
          </a:lstStyle>
          <a:p>
            <a:fld id="{153F8861-3379-436B-9E45-F7C87658A99D}" type="slidenum">
              <a:rPr lang="en-GB" smtClean="0"/>
              <a:t>‹#›</a:t>
            </a:fld>
            <a:endParaRPr lang="en-GB"/>
          </a:p>
        </p:txBody>
      </p:sp>
    </p:spTree>
    <p:extLst>
      <p:ext uri="{BB962C8B-B14F-4D97-AF65-F5344CB8AC3E}">
        <p14:creationId xmlns:p14="http://schemas.microsoft.com/office/powerpoint/2010/main" val="416194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224" y="0"/>
            <a:ext cx="4278154" cy="337106"/>
          </a:xfrm>
          <a:prstGeom prst="rect">
            <a:avLst/>
          </a:prstGeom>
        </p:spPr>
        <p:txBody>
          <a:bodyPr vert="horz" lIns="91440" tIns="45720" rIns="91440" bIns="45720" rtlCol="0"/>
          <a:lstStyle>
            <a:lvl1pPr algn="r">
              <a:defRPr sz="1200"/>
            </a:lvl1pPr>
          </a:lstStyle>
          <a:p>
            <a:fld id="{4D1BFE30-591D-40A4-87F9-5F6687A0A082}" type="datetimeFigureOut">
              <a:rPr lang="en-GB" smtClean="0"/>
              <a:t>20/01/2016</a:t>
            </a:fld>
            <a:endParaRPr lang="en-GB"/>
          </a:p>
        </p:txBody>
      </p:sp>
      <p:sp>
        <p:nvSpPr>
          <p:cNvPr id="4" name="Slide Image Placeholder 3"/>
          <p:cNvSpPr>
            <a:spLocks noGrp="1" noRot="1" noChangeAspect="1"/>
          </p:cNvSpPr>
          <p:nvPr>
            <p:ph type="sldImg" idx="2"/>
          </p:nvPr>
        </p:nvSpPr>
        <p:spPr>
          <a:xfrm>
            <a:off x="3251200" y="506413"/>
            <a:ext cx="3370263" cy="25273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267" y="3202504"/>
            <a:ext cx="7898130" cy="30339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03837"/>
            <a:ext cx="4278154" cy="3371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224" y="6403837"/>
            <a:ext cx="4278154" cy="337106"/>
          </a:xfrm>
          <a:prstGeom prst="rect">
            <a:avLst/>
          </a:prstGeom>
        </p:spPr>
        <p:txBody>
          <a:bodyPr vert="horz" lIns="91440" tIns="45720" rIns="91440" bIns="45720" rtlCol="0" anchor="b"/>
          <a:lstStyle>
            <a:lvl1pPr algn="r">
              <a:defRPr sz="1200"/>
            </a:lvl1pPr>
          </a:lstStyle>
          <a:p>
            <a:fld id="{7E347CD2-673D-422D-9CB5-C62196932E4B}" type="slidenum">
              <a:rPr lang="en-GB" smtClean="0"/>
              <a:t>‹#›</a:t>
            </a:fld>
            <a:endParaRPr lang="en-GB"/>
          </a:p>
        </p:txBody>
      </p:sp>
    </p:spTree>
    <p:extLst>
      <p:ext uri="{BB962C8B-B14F-4D97-AF65-F5344CB8AC3E}">
        <p14:creationId xmlns:p14="http://schemas.microsoft.com/office/powerpoint/2010/main" val="371632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47CD2-673D-422D-9CB5-C62196932E4B}" type="slidenum">
              <a:rPr lang="en-GB" smtClean="0"/>
              <a:t>6</a:t>
            </a:fld>
            <a:endParaRPr lang="en-GB"/>
          </a:p>
        </p:txBody>
      </p:sp>
    </p:spTree>
    <p:extLst>
      <p:ext uri="{BB962C8B-B14F-4D97-AF65-F5344CB8AC3E}">
        <p14:creationId xmlns:p14="http://schemas.microsoft.com/office/powerpoint/2010/main" val="72788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Planning policy Framework</a:t>
            </a:r>
            <a:r>
              <a:rPr lang="en-GB" baseline="0" dirty="0" smtClean="0"/>
              <a:t> – 117 refers to aged or veteran trees</a:t>
            </a:r>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36085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356449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161946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will be included within the emerging </a:t>
            </a:r>
            <a:r>
              <a:rPr lang="en-GB" dirty="0" err="1" smtClean="0"/>
              <a:t>Place</a:t>
            </a:r>
            <a:r>
              <a:rPr lang="en-GB" baseline="0" dirty="0" err="1" smtClean="0"/>
              <a:t>making</a:t>
            </a:r>
            <a:r>
              <a:rPr lang="en-GB" baseline="0" dirty="0" smtClean="0"/>
              <a:t> Plan:</a:t>
            </a:r>
          </a:p>
          <a:p>
            <a:pPr marR="0" algn="l" rtl="0">
              <a:buFont typeface="Arial Narrow"/>
              <a:buNone/>
            </a:pPr>
            <a:r>
              <a:rPr lang="en-GB" sz="1200" b="1" i="1" u="none" strike="noStrike" baseline="0" dirty="0" smtClean="0">
                <a:latin typeface="Arial Narrow"/>
              </a:rPr>
              <a:t>Development proposals directly or indirectly affecting ancient woodland or ancient or veteran trees will not be accepted</a:t>
            </a:r>
          </a:p>
          <a:p>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78757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Developers are encouraged to replace on site. Developers will be expected to</a:t>
            </a:r>
            <a:r>
              <a:rPr lang="en-GB" baseline="0" dirty="0" smtClean="0"/>
              <a:t> </a:t>
            </a:r>
            <a:r>
              <a:rPr lang="en-GB" dirty="0" smtClean="0"/>
              <a:t>demonstrate why on-site replacement</a:t>
            </a:r>
            <a:r>
              <a:rPr lang="en-GB" baseline="0" dirty="0" smtClean="0"/>
              <a:t> </a:t>
            </a:r>
            <a:r>
              <a:rPr lang="en-GB" dirty="0" smtClean="0"/>
              <a:t>is not possible or appropriate before</a:t>
            </a:r>
            <a:r>
              <a:rPr lang="en-GB" baseline="0" dirty="0" smtClean="0"/>
              <a:t> </a:t>
            </a:r>
            <a:r>
              <a:rPr lang="en-GB" dirty="0" smtClean="0"/>
              <a:t>off-site replacement is accepted</a:t>
            </a:r>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25223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Felling</a:t>
            </a:r>
          </a:p>
          <a:p>
            <a:r>
              <a:rPr lang="en-GB" dirty="0" smtClean="0"/>
              <a:t>Unsympathetic pruning creating access wounds for decay causing organisms</a:t>
            </a:r>
          </a:p>
          <a:p>
            <a:r>
              <a:rPr lang="en-GB" dirty="0" smtClean="0"/>
              <a:t>Root severance</a:t>
            </a:r>
          </a:p>
          <a:p>
            <a:r>
              <a:rPr lang="en-GB" dirty="0" smtClean="0"/>
              <a:t>Trunk and canopy damage creating access for decay causing organisms</a:t>
            </a:r>
          </a:p>
          <a:p>
            <a:r>
              <a:rPr lang="en-GB" dirty="0" smtClean="0"/>
              <a:t>Soil compaction – waterlogging, root asphyxiation resulting in tree decline or death</a:t>
            </a:r>
          </a:p>
          <a:p>
            <a:r>
              <a:rPr lang="en-GB" dirty="0" smtClean="0"/>
              <a:t>Soil contamination resulting in tree decline or death – </a:t>
            </a:r>
            <a:r>
              <a:rPr lang="en-GB" dirty="0" err="1" smtClean="0"/>
              <a:t>eg</a:t>
            </a:r>
            <a:r>
              <a:rPr lang="en-GB" dirty="0" smtClean="0"/>
              <a:t> builders sand, cement, oil/petrol</a:t>
            </a:r>
          </a:p>
          <a:p>
            <a:r>
              <a:rPr lang="en-GB" dirty="0" smtClean="0"/>
              <a:t>Future management issues following completion </a:t>
            </a:r>
          </a:p>
          <a:p>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178872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Station Road Keynsham</a:t>
            </a:r>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63481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Avondale Road</a:t>
            </a:r>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404721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86510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314113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47CD2-673D-422D-9CB5-C62196932E4B}" type="slidenum">
              <a:rPr lang="en-GB" smtClean="0"/>
              <a:t>9</a:t>
            </a:fld>
            <a:endParaRPr lang="en-GB"/>
          </a:p>
        </p:txBody>
      </p:sp>
    </p:spTree>
    <p:extLst>
      <p:ext uri="{BB962C8B-B14F-4D97-AF65-F5344CB8AC3E}">
        <p14:creationId xmlns:p14="http://schemas.microsoft.com/office/powerpoint/2010/main" val="1005912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University of Bath</a:t>
            </a:r>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924777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419795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464231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80022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448411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benefit of trees is more than in the eye of the beholder.</a:t>
            </a:r>
            <a:r>
              <a:rPr lang="en-GB" baseline="0" dirty="0" smtClean="0"/>
              <a:t> </a:t>
            </a:r>
            <a:endParaRPr lang="en-GB" dirty="0" smtClean="0"/>
          </a:p>
          <a:p>
            <a:r>
              <a:rPr lang="en-GB" dirty="0" smtClean="0"/>
              <a:t> Health and wellbeing:</a:t>
            </a:r>
          </a:p>
          <a:p>
            <a:r>
              <a:rPr lang="en-GB" dirty="0" smtClean="0"/>
              <a:t>Trees improve air quality – they are capable of removing and storing harmful pollutants including: Sulphur Dioxide; Nitrogen Oxides; particulates and dust; Carbon Monoxide; Cadmium; Nickel and Lead</a:t>
            </a:r>
          </a:p>
          <a:p>
            <a:r>
              <a:rPr lang="en-GB" dirty="0" smtClean="0"/>
              <a:t>Trees provide shade from ultra-violet radiation reducing the risk of skin cancers</a:t>
            </a:r>
          </a:p>
          <a:p>
            <a:r>
              <a:rPr lang="en-GB" dirty="0" smtClean="0"/>
              <a:t>Trees can aid concentration and enhance learning skills/ social functioning in children</a:t>
            </a:r>
          </a:p>
          <a:p>
            <a:r>
              <a:rPr lang="en-GB" dirty="0" smtClean="0"/>
              <a:t>Access to trees and green space either physically or visually can help r educe stress and illness levels and</a:t>
            </a:r>
            <a:r>
              <a:rPr lang="en-GB" baseline="0" dirty="0" smtClean="0"/>
              <a:t> </a:t>
            </a:r>
            <a:r>
              <a:rPr lang="en-GB" dirty="0" smtClean="0"/>
              <a:t>improve patient recovery.</a:t>
            </a:r>
          </a:p>
          <a:p>
            <a:r>
              <a:rPr lang="en-GB" dirty="0" smtClean="0"/>
              <a:t>Trees can improve our sense of place and well-being and  can promote positive emotional responses by releasing scents and aromas </a:t>
            </a:r>
          </a:p>
          <a:p>
            <a:r>
              <a:rPr lang="en-GB" dirty="0" smtClean="0"/>
              <a:t>Mature trees and green spaces help to reduce crime levels in urban areas</a:t>
            </a:r>
          </a:p>
          <a:p>
            <a:r>
              <a:rPr lang="en-GB" dirty="0" smtClean="0"/>
              <a:t>Strategically planted, trees can assist in reducing noise levels. </a:t>
            </a:r>
          </a:p>
          <a:p>
            <a:endParaRPr lang="en-GB" dirty="0" smtClean="0"/>
          </a:p>
          <a:p>
            <a:r>
              <a:rPr lang="en-GB" dirty="0" smtClean="0"/>
              <a:t>Climate Change:</a:t>
            </a:r>
          </a:p>
          <a:p>
            <a:r>
              <a:rPr lang="en-GB" dirty="0" smtClean="0"/>
              <a:t>Tree planting remains one of the most cost-effective methods of controlling CO2. A single mature tree absorbs carbon at a rate of 21.6kg per year</a:t>
            </a:r>
          </a:p>
          <a:p>
            <a:r>
              <a:rPr lang="en-GB" dirty="0" smtClean="0"/>
              <a:t>Trees moderate localised temperature extremes. One mature tree has the same cooling effect as 10 room sized air conditioners – this can reduce local energy consumption by as much as 10% and reduce the urban heat island effect.</a:t>
            </a:r>
          </a:p>
          <a:p>
            <a:r>
              <a:rPr lang="en-GB" dirty="0" smtClean="0"/>
              <a:t>Trees buffer from storm water runoff and prevent erosion – 100 mature trees can capture as much as 1,137,500 litres of rainwater each year</a:t>
            </a:r>
          </a:p>
          <a:p>
            <a:endParaRPr lang="en-GB" dirty="0" smtClean="0"/>
          </a:p>
          <a:p>
            <a:r>
              <a:rPr lang="en-GB" dirty="0" smtClean="0"/>
              <a:t>Social and Environmental:</a:t>
            </a:r>
          </a:p>
          <a:p>
            <a:r>
              <a:rPr lang="en-GB" dirty="0" smtClean="0"/>
              <a:t>Trees provide historical links and community focal points</a:t>
            </a:r>
          </a:p>
          <a:p>
            <a:r>
              <a:rPr lang="en-GB" dirty="0" smtClean="0"/>
              <a:t>Road side trees can encourage careful driving and reduce incidences of speeding</a:t>
            </a:r>
          </a:p>
          <a:p>
            <a:r>
              <a:rPr lang="en-GB" dirty="0" smtClean="0"/>
              <a:t>Trees remind us of the changing seasons </a:t>
            </a:r>
          </a:p>
          <a:p>
            <a:r>
              <a:rPr lang="en-GB" dirty="0" smtClean="0"/>
              <a:t>Our trees provide wildlife habitats, refuges and food sources supporting our bat populations</a:t>
            </a:r>
          </a:p>
          <a:p>
            <a:r>
              <a:rPr lang="en-GB" dirty="0" smtClean="0"/>
              <a:t>They can provide screening and privacy or emphasize views and architecture. </a:t>
            </a:r>
          </a:p>
          <a:p>
            <a:r>
              <a:rPr lang="en-GB" dirty="0" smtClean="0"/>
              <a:t>Trees and woodlands provide opportunities for recreation and education</a:t>
            </a:r>
          </a:p>
          <a:p>
            <a:endParaRPr lang="en-GB" dirty="0" smtClean="0"/>
          </a:p>
          <a:p>
            <a:r>
              <a:rPr lang="en-GB" dirty="0" smtClean="0"/>
              <a:t>Economic :</a:t>
            </a:r>
          </a:p>
          <a:p>
            <a:r>
              <a:rPr lang="en-GB" dirty="0" smtClean="0"/>
              <a:t>The ecosystem service benefits such as carbon sequestration and air pollutant removal that trees provide is huge – a study in London has estimated the annual value of the area’s trees at £132.7 million.</a:t>
            </a:r>
          </a:p>
          <a:p>
            <a:r>
              <a:rPr lang="en-GB" dirty="0" smtClean="0"/>
              <a:t>Trees and green spaces improve residential and commercial property prices by as much as 18%</a:t>
            </a:r>
          </a:p>
          <a:p>
            <a:r>
              <a:rPr lang="en-GB" dirty="0" smtClean="0"/>
              <a:t>Every £1 spent on tree planting could save £7 of expenditure in other areas such as for fuel costs for heating or cooling buildings</a:t>
            </a:r>
          </a:p>
          <a:p>
            <a:r>
              <a:rPr lang="en-GB" dirty="0" smtClean="0"/>
              <a:t>Trees can provide employment through all aspects of the industry</a:t>
            </a:r>
          </a:p>
          <a:p>
            <a:r>
              <a:rPr lang="en-GB" dirty="0" smtClean="0"/>
              <a:t>Trees provide a sustainable source of compost and biofuel and the raw materials for businesses, encouraging inward investment and bringing in tourism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75839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93051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information relating to TPOs</a:t>
            </a:r>
            <a:r>
              <a:rPr lang="en-GB" baseline="0" dirty="0" smtClean="0"/>
              <a:t> and CAs on the public website</a:t>
            </a:r>
          </a:p>
          <a:p>
            <a:r>
              <a:rPr lang="en-GB" baseline="0" dirty="0" smtClean="0"/>
              <a:t>TPOs relate to amenity, not defined in law but relates primarily to visual contribution to consider</a:t>
            </a:r>
          </a:p>
          <a:p>
            <a:r>
              <a:rPr lang="en-GB" baseline="0" dirty="0" smtClean="0"/>
              <a:t>size and form; future potential as an amenity; rarity, cultural or historic value; contribution to, and relationship with, the landscape; and contribution to the character or appearance of a conservation area. Can also take into account nature conservation and climate change contribution</a:t>
            </a:r>
          </a:p>
          <a:p>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08566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5211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same offences apply if works or tree felling is undertaken when no application or six weeks notice has been submitted </a:t>
            </a:r>
          </a:p>
          <a:p>
            <a:endParaRPr lang="en-GB" dirty="0" smtClean="0"/>
          </a:p>
          <a:p>
            <a:r>
              <a:rPr lang="en-GB" dirty="0" smtClean="0"/>
              <a:t>The same exemptions apply : </a:t>
            </a:r>
          </a:p>
          <a:p>
            <a:r>
              <a:rPr lang="en-GB" dirty="0" smtClean="0"/>
              <a:t> - 5 days notice should be provided to the Local Planning Authority for dead or dangerous parts or whole trees</a:t>
            </a:r>
          </a:p>
          <a:p>
            <a:r>
              <a:rPr lang="en-GB" dirty="0" smtClean="0"/>
              <a:t> - Work undertaken by public utilities or to remove an obstruction from a public highway are exempt, however utility companies are encouraged to notify the Local Planning Authority of works. </a:t>
            </a:r>
          </a:p>
          <a:p>
            <a:r>
              <a:rPr lang="en-GB" dirty="0" smtClean="0"/>
              <a:t> - Actively managed hedges are exempt too but if they are within a conservation area and have not been managed and appear as a row of trees then a notification should be sent if they are to be removed or active management commenced.</a:t>
            </a:r>
          </a:p>
          <a:p>
            <a:r>
              <a:rPr lang="en-GB" dirty="0" smtClean="0"/>
              <a:t> - The authority’s consent is not required for carrying out work on a tree subject to an Order and cultivated for the production of fruit in the course of a business or trade if the work is in the interests of that business or trade.</a:t>
            </a:r>
          </a:p>
          <a:p>
            <a:r>
              <a:rPr lang="en-GB" dirty="0" smtClean="0"/>
              <a:t>The authority’s consent is otherwise generally required for carrying out prohibited activities to a fruit tree protected by an Order and not cultivated on a commercial basis. However, the authority’s consent is not needed before pruning any tree cultivated for the production of fruit, as long as the work is carried out in accordance with good horticultural practice.</a:t>
            </a:r>
          </a:p>
          <a:p>
            <a:endParaRPr lang="en-GB" dirty="0" smtClean="0"/>
          </a:p>
          <a:p>
            <a:endParaRPr lang="en-GB" dirty="0" smtClean="0"/>
          </a:p>
          <a:p>
            <a:endParaRPr lang="en-GB" dirty="0" smtClean="0"/>
          </a:p>
          <a:p>
            <a:endParaRPr lang="en-GB" dirty="0" smtClean="0"/>
          </a:p>
          <a:p>
            <a:r>
              <a:rPr lang="en-GB" dirty="0" smtClean="0"/>
              <a:t>Part VIII of the Town and Country Planning Act 1990  </a:t>
            </a:r>
          </a:p>
          <a:p>
            <a:r>
              <a:rPr lang="en-GB" dirty="0" smtClean="0"/>
              <a:t>Part II of the Planning (Listed Buildings and</a:t>
            </a:r>
            <a:r>
              <a:rPr lang="en-GB" baseline="0" dirty="0" smtClean="0"/>
              <a:t> </a:t>
            </a:r>
            <a:r>
              <a:rPr lang="en-GB" dirty="0" smtClean="0"/>
              <a:t>Conservation Areas) Act 1990</a:t>
            </a:r>
          </a:p>
          <a:p>
            <a:endParaRPr lang="en-GB" dirty="0" smtClean="0"/>
          </a:p>
          <a:p>
            <a:r>
              <a:rPr lang="en-GB" dirty="0" smtClean="0"/>
              <a:t>Offence to: cut down;</a:t>
            </a:r>
            <a:r>
              <a:rPr lang="en-GB" baseline="0" dirty="0" smtClean="0"/>
              <a:t> </a:t>
            </a:r>
            <a:r>
              <a:rPr lang="en-GB" dirty="0" smtClean="0"/>
              <a:t>top;</a:t>
            </a:r>
            <a:r>
              <a:rPr lang="en-GB" baseline="0" dirty="0" smtClean="0"/>
              <a:t> </a:t>
            </a:r>
            <a:r>
              <a:rPr lang="en-GB" dirty="0" smtClean="0"/>
              <a:t>lop;</a:t>
            </a:r>
            <a:r>
              <a:rPr lang="en-GB" baseline="0" dirty="0" smtClean="0"/>
              <a:t> </a:t>
            </a:r>
            <a:r>
              <a:rPr lang="en-GB" dirty="0" smtClean="0"/>
              <a:t>uproot;</a:t>
            </a:r>
            <a:r>
              <a:rPr lang="en-GB" baseline="0" dirty="0" smtClean="0"/>
              <a:t> </a:t>
            </a:r>
            <a:r>
              <a:rPr lang="en-GB" dirty="0" smtClean="0"/>
              <a:t>wilful damage;</a:t>
            </a:r>
            <a:r>
              <a:rPr lang="en-GB" baseline="0" dirty="0" smtClean="0"/>
              <a:t> </a:t>
            </a:r>
            <a:r>
              <a:rPr lang="en-GB" dirty="0" smtClean="0"/>
              <a:t>wilful destruction</a:t>
            </a:r>
          </a:p>
          <a:p>
            <a:endParaRPr lang="en-GB" dirty="0"/>
          </a:p>
        </p:txBody>
      </p:sp>
      <p:sp>
        <p:nvSpPr>
          <p:cNvPr id="4" name="Slide Number Placeholder 3"/>
          <p:cNvSpPr>
            <a:spLocks noGrp="1"/>
          </p:cNvSpPr>
          <p:nvPr>
            <p:ph type="sldNum" sz="quarter" idx="10"/>
          </p:nvPr>
        </p:nvSpPr>
        <p:spPr/>
        <p:txBody>
          <a:bodyPr/>
          <a:lstStyle/>
          <a:p>
            <a:fld id="{DA6B3232-B044-4887-968E-A143BC7B8255}"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82978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59414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276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70600" y="908050"/>
            <a:ext cx="1890713" cy="4968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908050"/>
            <a:ext cx="5522912" cy="49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399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7989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121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916113"/>
            <a:ext cx="3668712"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16400" y="1916113"/>
            <a:ext cx="3668713"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8477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9092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5925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99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371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863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908050"/>
            <a:ext cx="7566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95288" y="1916113"/>
            <a:ext cx="7489825"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8" name="AutoShape 8"/>
          <p:cNvSpPr>
            <a:spLocks noChangeArrowheads="1"/>
          </p:cNvSpPr>
          <p:nvPr/>
        </p:nvSpPr>
        <p:spPr bwMode="auto">
          <a:xfrm>
            <a:off x="8027988" y="5351463"/>
            <a:ext cx="720725" cy="669925"/>
          </a:xfrm>
          <a:prstGeom prst="rtTriangle">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29"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fontAlgn="base">
              <a:spcBef>
                <a:spcPct val="0"/>
              </a:spcBef>
              <a:spcAft>
                <a:spcPct val="0"/>
              </a:spcAft>
            </a:pPr>
            <a:r>
              <a:rPr lang="en-GB" dirty="0">
                <a:solidFill>
                  <a:srgbClr val="FFFFFF"/>
                </a:solidFill>
              </a:rPr>
              <a:t>Bath and  North East Somerset – </a:t>
            </a:r>
            <a:r>
              <a:rPr lang="en-GB" i="1" dirty="0">
                <a:solidFill>
                  <a:srgbClr val="FFFFFF"/>
                </a:solidFill>
              </a:rPr>
              <a:t>The</a:t>
            </a:r>
            <a:r>
              <a:rPr lang="en-GB" dirty="0">
                <a:solidFill>
                  <a:srgbClr val="FFFFFF"/>
                </a:solidFill>
              </a:rPr>
              <a:t> place to live, </a:t>
            </a:r>
            <a:r>
              <a:rPr lang="en-GB">
                <a:solidFill>
                  <a:srgbClr val="FFFFFF"/>
                </a:solidFill>
              </a:rPr>
              <a:t>work and visit</a:t>
            </a:r>
            <a:endParaRPr lang="en-GB" dirty="0">
              <a:solidFill>
                <a:srgbClr val="FFFFFF"/>
              </a:solidFill>
            </a:endParaRPr>
          </a:p>
        </p:txBody>
      </p:sp>
      <p:sp>
        <p:nvSpPr>
          <p:cNvPr id="1030" name="Text Box 15"/>
          <p:cNvSpPr txBox="1">
            <a:spLocks noChangeArrowheads="1"/>
          </p:cNvSpPr>
          <p:nvPr/>
        </p:nvSpPr>
        <p:spPr bwMode="auto">
          <a:xfrm>
            <a:off x="1258888" y="573405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endParaRPr lang="en-US" smtClean="0">
              <a:solidFill>
                <a:srgbClr val="000000"/>
              </a:solidFill>
            </a:endParaRPr>
          </a:p>
        </p:txBody>
      </p:sp>
      <p:pic>
        <p:nvPicPr>
          <p:cNvPr id="1031"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550687" y="188913"/>
            <a:ext cx="1564039"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99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fontAlgn="base">
        <a:spcBef>
          <a:spcPct val="0"/>
        </a:spcBef>
        <a:spcAft>
          <a:spcPct val="0"/>
        </a:spcAft>
        <a:defRPr sz="3600" b="1">
          <a:solidFill>
            <a:schemeClr val="tx1"/>
          </a:solidFill>
          <a:latin typeface="Arial" charset="0"/>
        </a:defRPr>
      </a:lvl6pPr>
      <a:lvl7pPr marL="914400" algn="l" rtl="0" fontAlgn="base">
        <a:spcBef>
          <a:spcPct val="0"/>
        </a:spcBef>
        <a:spcAft>
          <a:spcPct val="0"/>
        </a:spcAft>
        <a:defRPr sz="3600" b="1">
          <a:solidFill>
            <a:schemeClr val="tx1"/>
          </a:solidFill>
          <a:latin typeface="Arial" charset="0"/>
        </a:defRPr>
      </a:lvl7pPr>
      <a:lvl8pPr marL="1371600" algn="l" rtl="0" fontAlgn="base">
        <a:spcBef>
          <a:spcPct val="0"/>
        </a:spcBef>
        <a:spcAft>
          <a:spcPct val="0"/>
        </a:spcAft>
        <a:defRPr sz="3600" b="1">
          <a:solidFill>
            <a:schemeClr val="tx1"/>
          </a:solidFill>
          <a:latin typeface="Arial" charset="0"/>
        </a:defRPr>
      </a:lvl8pPr>
      <a:lvl9pPr marL="1828800" algn="l"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5pPr>
      <a:lvl6pPr marL="2514600" indent="-228600" algn="l" rtl="0" fontAlgn="base">
        <a:spcBef>
          <a:spcPct val="20000"/>
        </a:spcBef>
        <a:spcAft>
          <a:spcPct val="0"/>
        </a:spcAft>
        <a:buClr>
          <a:schemeClr val="tx1"/>
        </a:buClr>
        <a:buFont typeface="Arial" charset="0"/>
        <a:buChar char="»"/>
        <a:defRPr sz="2000">
          <a:solidFill>
            <a:schemeClr val="tx1"/>
          </a:solidFill>
          <a:latin typeface="+mn-lt"/>
        </a:defRPr>
      </a:lvl6pPr>
      <a:lvl7pPr marL="2971800" indent="-228600" algn="l" rtl="0" fontAlgn="base">
        <a:spcBef>
          <a:spcPct val="20000"/>
        </a:spcBef>
        <a:spcAft>
          <a:spcPct val="0"/>
        </a:spcAft>
        <a:buClr>
          <a:schemeClr val="tx1"/>
        </a:buClr>
        <a:buFont typeface="Arial" charset="0"/>
        <a:buChar char="»"/>
        <a:defRPr sz="2000">
          <a:solidFill>
            <a:schemeClr val="tx1"/>
          </a:solidFill>
          <a:latin typeface="+mn-lt"/>
        </a:defRPr>
      </a:lvl7pPr>
      <a:lvl8pPr marL="3429000" indent="-228600" algn="l" rtl="0" fontAlgn="base">
        <a:spcBef>
          <a:spcPct val="20000"/>
        </a:spcBef>
        <a:spcAft>
          <a:spcPct val="0"/>
        </a:spcAft>
        <a:buClr>
          <a:schemeClr val="tx1"/>
        </a:buClr>
        <a:buFont typeface="Arial" charset="0"/>
        <a:buChar char="»"/>
        <a:defRPr sz="2000">
          <a:solidFill>
            <a:schemeClr val="tx1"/>
          </a:solidFill>
          <a:latin typeface="+mn-lt"/>
        </a:defRPr>
      </a:lvl8pPr>
      <a:lvl9pPr marL="3886200" indent="-228600" algn="l" rtl="0" fontAlgn="base">
        <a:spcBef>
          <a:spcPct val="20000"/>
        </a:spcBef>
        <a:spcAft>
          <a:spcPct val="0"/>
        </a:spcAft>
        <a:buClr>
          <a:schemeClr val="tx1"/>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lvl="0" algn="r">
              <a:spcBef>
                <a:spcPct val="20000"/>
              </a:spcBef>
            </a:pPr>
            <a:r>
              <a:rPr lang="en-GB" sz="2000" dirty="0" smtClean="0">
                <a:solidFill>
                  <a:srgbClr val="0070C0"/>
                </a:solidFill>
                <a:ea typeface="+mn-ea"/>
                <a:cs typeface="+mn-cs"/>
              </a:rPr>
              <a:t/>
            </a:r>
            <a:br>
              <a:rPr lang="en-GB" sz="2000" dirty="0" smtClean="0">
                <a:solidFill>
                  <a:srgbClr val="0070C0"/>
                </a:solidFill>
                <a:ea typeface="+mn-ea"/>
                <a:cs typeface="+mn-cs"/>
              </a:rPr>
            </a:br>
            <a:r>
              <a:rPr lang="en-GB" sz="2000" dirty="0">
                <a:solidFill>
                  <a:srgbClr val="0070C0"/>
                </a:solidFill>
                <a:ea typeface="+mn-ea"/>
                <a:cs typeface="+mn-cs"/>
              </a:rPr>
              <a:t/>
            </a:r>
            <a:br>
              <a:rPr lang="en-GB" sz="2000" dirty="0">
                <a:solidFill>
                  <a:srgbClr val="0070C0"/>
                </a:solidFill>
                <a:ea typeface="+mn-ea"/>
                <a:cs typeface="+mn-cs"/>
              </a:rPr>
            </a:br>
            <a:r>
              <a:rPr lang="en-GB" sz="2800" b="0" dirty="0" smtClean="0">
                <a:solidFill>
                  <a:schemeClr val="bg1"/>
                </a:solidFill>
                <a:latin typeface="Calibri" panose="020F0502020204030204" pitchFamily="34" charset="0"/>
                <a:ea typeface="+mn-ea"/>
                <a:cs typeface="+mn-cs"/>
              </a:rPr>
              <a:t>Members </a:t>
            </a:r>
            <a:r>
              <a:rPr lang="en-GB" sz="2800" b="0" dirty="0">
                <a:solidFill>
                  <a:schemeClr val="bg1"/>
                </a:solidFill>
                <a:latin typeface="Calibri" panose="020F0502020204030204" pitchFamily="34" charset="0"/>
                <a:ea typeface="+mn-ea"/>
                <a:cs typeface="+mn-cs"/>
              </a:rPr>
              <a:t>Training - Landscape and Trees </a:t>
            </a:r>
            <a:r>
              <a:rPr lang="en-GB" sz="2000" dirty="0">
                <a:solidFill>
                  <a:schemeClr val="bg1"/>
                </a:solidFill>
                <a:ea typeface="+mn-ea"/>
                <a:cs typeface="+mn-cs"/>
              </a:rPr>
              <a:t/>
            </a:r>
            <a:br>
              <a:rPr lang="en-GB" sz="2000" dirty="0">
                <a:solidFill>
                  <a:schemeClr val="bg1"/>
                </a:solidFill>
                <a:ea typeface="+mn-ea"/>
                <a:cs typeface="+mn-cs"/>
              </a:rPr>
            </a:br>
            <a:r>
              <a:rPr lang="en-GB" sz="1800" b="0" dirty="0">
                <a:solidFill>
                  <a:schemeClr val="bg1"/>
                </a:solidFill>
                <a:latin typeface="Calibri" panose="020F0502020204030204" pitchFamily="34" charset="0"/>
                <a:ea typeface="+mn-ea"/>
                <a:cs typeface="+mn-cs"/>
              </a:rPr>
              <a:t>Andrew Sharland – </a:t>
            </a:r>
            <a:r>
              <a:rPr lang="en-GB" sz="1800" b="0" dirty="0" smtClean="0">
                <a:solidFill>
                  <a:schemeClr val="bg1"/>
                </a:solidFill>
                <a:latin typeface="Calibri" panose="020F0502020204030204" pitchFamily="34" charset="0"/>
                <a:ea typeface="+mn-ea"/>
                <a:cs typeface="+mn-cs"/>
              </a:rPr>
              <a:t>Senior Landscape Architect</a:t>
            </a:r>
            <a:r>
              <a:rPr lang="en-GB" sz="1800" b="0" dirty="0">
                <a:solidFill>
                  <a:schemeClr val="bg1"/>
                </a:solidFill>
                <a:latin typeface="Calibri" panose="020F0502020204030204" pitchFamily="34" charset="0"/>
                <a:ea typeface="+mn-ea"/>
                <a:cs typeface="+mn-cs"/>
              </a:rPr>
              <a:t/>
            </a:r>
            <a:br>
              <a:rPr lang="en-GB" sz="1800" b="0" dirty="0">
                <a:solidFill>
                  <a:schemeClr val="bg1"/>
                </a:solidFill>
                <a:latin typeface="Calibri" panose="020F0502020204030204" pitchFamily="34" charset="0"/>
                <a:ea typeface="+mn-ea"/>
                <a:cs typeface="+mn-cs"/>
              </a:rPr>
            </a:br>
            <a:r>
              <a:rPr lang="en-GB" sz="1800" b="0" dirty="0">
                <a:solidFill>
                  <a:schemeClr val="bg1"/>
                </a:solidFill>
                <a:latin typeface="Calibri" panose="020F0502020204030204" pitchFamily="34" charset="0"/>
                <a:ea typeface="+mn-ea"/>
                <a:cs typeface="+mn-cs"/>
              </a:rPr>
              <a:t>Jane Brewer – Senior Arboricultural Officer </a:t>
            </a:r>
            <a:r>
              <a:rPr lang="en-GB" sz="1800" b="0" dirty="0">
                <a:solidFill>
                  <a:srgbClr val="0070C0"/>
                </a:solidFill>
                <a:ea typeface="+mn-ea"/>
                <a:cs typeface="+mn-cs"/>
              </a:rPr>
              <a:t/>
            </a:r>
            <a:br>
              <a:rPr lang="en-GB" sz="1800" b="0" dirty="0">
                <a:solidFill>
                  <a:srgbClr val="0070C0"/>
                </a:solidFill>
                <a:ea typeface="+mn-ea"/>
                <a:cs typeface="+mn-cs"/>
              </a:rPr>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484784"/>
            <a:ext cx="3456384" cy="38023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484784"/>
            <a:ext cx="3672408" cy="3802380"/>
          </a:xfrm>
          <a:prstGeom prst="rect">
            <a:avLst/>
          </a:prstGeom>
        </p:spPr>
      </p:pic>
    </p:spTree>
    <p:extLst>
      <p:ext uri="{BB962C8B-B14F-4D97-AF65-F5344CB8AC3E}">
        <p14:creationId xmlns:p14="http://schemas.microsoft.com/office/powerpoint/2010/main" val="4099309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S:\Environment Team\Landscape\Di\Green Spaces\Landscape Greenspace policy\Methodology and Evidence NE2A\Photos\RA1s\Clutton\Area 1 Clutton tree avenue to churc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 t="452" r="12222" b="-452"/>
          <a:stretch/>
        </p:blipFill>
        <p:spPr bwMode="auto">
          <a:xfrm>
            <a:off x="755576" y="1268760"/>
            <a:ext cx="7733894" cy="2436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3933056"/>
            <a:ext cx="8093933" cy="1944588"/>
          </a:xfrm>
        </p:spPr>
        <p:txBody>
          <a:bodyPr/>
          <a:lstStyle/>
          <a:p>
            <a:pPr algn="r"/>
            <a:r>
              <a:rPr lang="en-GB" sz="2000" dirty="0">
                <a:solidFill>
                  <a:schemeClr val="bg1"/>
                </a:solidFill>
                <a:latin typeface="Calibri" panose="020F0502020204030204" pitchFamily="34" charset="0"/>
              </a:rPr>
              <a:t>Landscape </a:t>
            </a:r>
            <a:r>
              <a:rPr lang="en-GB" sz="2000" dirty="0" smtClean="0">
                <a:solidFill>
                  <a:schemeClr val="bg1"/>
                </a:solidFill>
                <a:latin typeface="Calibri" panose="020F0502020204030204" pitchFamily="34" charset="0"/>
              </a:rPr>
              <a:t>policy</a:t>
            </a:r>
            <a:endParaRPr lang="en-GB" sz="2800" dirty="0" smtClean="0">
              <a:solidFill>
                <a:schemeClr val="bg1"/>
              </a:solidFill>
              <a:latin typeface="Calibri" panose="020F0502020204030204" pitchFamily="34" charset="0"/>
            </a:endParaRPr>
          </a:p>
          <a:p>
            <a:r>
              <a:rPr lang="en-GB" sz="2800" dirty="0" smtClean="0">
                <a:solidFill>
                  <a:schemeClr val="bg1"/>
                </a:solidFill>
                <a:latin typeface="Calibri" panose="020F0502020204030204" pitchFamily="34" charset="0"/>
              </a:rPr>
              <a:t>Supporting text in </a:t>
            </a:r>
            <a:r>
              <a:rPr lang="en-GB" sz="2800" dirty="0" err="1" smtClean="0">
                <a:solidFill>
                  <a:schemeClr val="bg1"/>
                </a:solidFill>
                <a:latin typeface="Calibri" panose="020F0502020204030204" pitchFamily="34" charset="0"/>
              </a:rPr>
              <a:t>Placemaking</a:t>
            </a:r>
            <a:r>
              <a:rPr lang="en-GB" sz="2800" dirty="0" smtClean="0">
                <a:solidFill>
                  <a:schemeClr val="bg1"/>
                </a:solidFill>
                <a:latin typeface="Calibri" panose="020F0502020204030204" pitchFamily="34" charset="0"/>
              </a:rPr>
              <a:t> Plan - Policy NE2	</a:t>
            </a:r>
          </a:p>
          <a:p>
            <a:endParaRPr lang="en-GB" sz="800" dirty="0">
              <a:solidFill>
                <a:schemeClr val="bg1"/>
              </a:solidFill>
              <a:latin typeface="Calibri" panose="020F0502020204030204" pitchFamily="34" charset="0"/>
            </a:endParaRPr>
          </a:p>
          <a:p>
            <a:r>
              <a:rPr lang="en-GB" sz="2000" i="1" dirty="0">
                <a:solidFill>
                  <a:schemeClr val="bg1"/>
                </a:solidFill>
                <a:latin typeface="Calibri" panose="020F0502020204030204" pitchFamily="34" charset="0"/>
              </a:rPr>
              <a:t>‘New development will be expected to reinforce the local landscape character and make a positive contribution to views.’ </a:t>
            </a:r>
            <a:endParaRPr lang="en-GB" sz="2000" dirty="0">
              <a:solidFill>
                <a:schemeClr val="bg1"/>
              </a:solidFill>
              <a:latin typeface="Calibri" panose="020F0502020204030204" pitchFamily="34" charset="0"/>
            </a:endParaRPr>
          </a:p>
          <a:p>
            <a:endParaRPr lang="en-GB" sz="2000" dirty="0">
              <a:solidFill>
                <a:schemeClr val="bg1"/>
              </a:solidFill>
            </a:endParaRPr>
          </a:p>
        </p:txBody>
      </p:sp>
    </p:spTree>
    <p:extLst>
      <p:ext uri="{BB962C8B-B14F-4D97-AF65-F5344CB8AC3E}">
        <p14:creationId xmlns:p14="http://schemas.microsoft.com/office/powerpoint/2010/main" val="2620975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124744"/>
            <a:ext cx="8424935" cy="1944216"/>
          </a:xfrm>
        </p:spPr>
        <p:txBody>
          <a:bodyPr/>
          <a:lstStyle/>
          <a:p>
            <a:pPr marL="0" indent="0">
              <a:buNone/>
            </a:pPr>
            <a:r>
              <a:rPr lang="en-GB" sz="2000" i="1" dirty="0" smtClean="0">
                <a:solidFill>
                  <a:schemeClr val="bg1"/>
                </a:solidFill>
                <a:latin typeface="Calibri" panose="020F0502020204030204" pitchFamily="34" charset="0"/>
              </a:rPr>
              <a:t>‘</a:t>
            </a:r>
            <a:r>
              <a:rPr lang="en-GB" sz="2000" i="1" dirty="0">
                <a:solidFill>
                  <a:schemeClr val="bg1"/>
                </a:solidFill>
                <a:latin typeface="Calibri" panose="020F0502020204030204" pitchFamily="34" charset="0"/>
              </a:rPr>
              <a:t>Applicants are expected to make full use of available guidance and documents including existing landscape character assessments and relevant planning guidance, management plans, conservation area appraisals and neighbourhood plans (see list at the end of the section).’</a:t>
            </a:r>
            <a:endParaRPr lang="en-GB" sz="2000" dirty="0">
              <a:solidFill>
                <a:schemeClr val="bg1"/>
              </a:solidFill>
              <a:latin typeface="Calibri" panose="020F050202020403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2128996" cy="301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636913"/>
            <a:ext cx="2120029" cy="301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09418" y="2636913"/>
            <a:ext cx="1944216" cy="2185214"/>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Supporting text in </a:t>
            </a:r>
            <a:r>
              <a:rPr lang="en-GB" sz="2000" dirty="0" err="1" smtClean="0">
                <a:solidFill>
                  <a:schemeClr val="bg1"/>
                </a:solidFill>
                <a:latin typeface="Calibri" panose="020F0502020204030204" pitchFamily="34" charset="0"/>
              </a:rPr>
              <a:t>Placemaking</a:t>
            </a:r>
            <a:r>
              <a:rPr lang="en-GB" sz="2000" dirty="0" smtClean="0">
                <a:solidFill>
                  <a:schemeClr val="bg1"/>
                </a:solidFill>
                <a:latin typeface="Calibri" panose="020F0502020204030204" pitchFamily="34" charset="0"/>
              </a:rPr>
              <a:t> Plan - Policy NE2</a:t>
            </a:r>
          </a:p>
          <a:p>
            <a:endParaRPr lang="en-GB" sz="2800" dirty="0">
              <a:solidFill>
                <a:schemeClr val="bg1"/>
              </a:solidFill>
              <a:latin typeface="Calibri" panose="020F0502020204030204" pitchFamily="34" charset="0"/>
            </a:endParaRPr>
          </a:p>
          <a:p>
            <a:endParaRPr lang="en-GB" sz="2800" dirty="0" smtClean="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Landscape policy</a:t>
            </a:r>
            <a:endParaRPr lang="en-GB"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79646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484784"/>
            <a:ext cx="8280919" cy="4392860"/>
          </a:xfrm>
        </p:spPr>
        <p:txBody>
          <a:bodyPr/>
          <a:lstStyle/>
          <a:p>
            <a:r>
              <a:rPr lang="en-GB" sz="1600" dirty="0">
                <a:solidFill>
                  <a:schemeClr val="bg1"/>
                </a:solidFill>
                <a:latin typeface="Calibri" panose="020F0502020204030204" pitchFamily="34" charset="0"/>
              </a:rPr>
              <a:t>The second part of the </a:t>
            </a:r>
            <a:r>
              <a:rPr lang="en-GB" sz="1600" dirty="0" err="1" smtClean="0">
                <a:solidFill>
                  <a:schemeClr val="bg1"/>
                </a:solidFill>
                <a:latin typeface="Calibri" panose="020F0502020204030204" pitchFamily="34" charset="0"/>
              </a:rPr>
              <a:t>Placemaking</a:t>
            </a:r>
            <a:r>
              <a:rPr lang="en-GB" sz="1600" dirty="0" smtClean="0">
                <a:solidFill>
                  <a:schemeClr val="bg1"/>
                </a:solidFill>
                <a:latin typeface="Calibri" panose="020F0502020204030204" pitchFamily="34" charset="0"/>
              </a:rPr>
              <a:t> Plan </a:t>
            </a:r>
            <a:r>
              <a:rPr lang="en-GB" sz="1600" dirty="0">
                <a:solidFill>
                  <a:schemeClr val="bg1"/>
                </a:solidFill>
                <a:latin typeface="Calibri" panose="020F0502020204030204" pitchFamily="34" charset="0"/>
              </a:rPr>
              <a:t>policy </a:t>
            </a:r>
            <a:r>
              <a:rPr lang="en-GB" sz="1600" dirty="0" smtClean="0">
                <a:solidFill>
                  <a:schemeClr val="bg1"/>
                </a:solidFill>
                <a:latin typeface="Calibri" panose="020F0502020204030204" pitchFamily="34" charset="0"/>
              </a:rPr>
              <a:t>		</a:t>
            </a:r>
            <a:r>
              <a:rPr lang="en-GB" sz="2000" dirty="0" smtClean="0">
                <a:solidFill>
                  <a:schemeClr val="bg1"/>
                </a:solidFill>
                <a:latin typeface="Calibri" panose="020F0502020204030204" pitchFamily="34" charset="0"/>
              </a:rPr>
              <a:t>Landscape policy</a:t>
            </a:r>
            <a:r>
              <a:rPr lang="en-GB" sz="1600" dirty="0" smtClean="0">
                <a:solidFill>
                  <a:schemeClr val="bg1"/>
                </a:solidFill>
                <a:latin typeface="Calibri" panose="020F0502020204030204" pitchFamily="34" charset="0"/>
              </a:rPr>
              <a:t>	</a:t>
            </a:r>
          </a:p>
          <a:p>
            <a:r>
              <a:rPr lang="en-GB" sz="2800" dirty="0" smtClean="0">
                <a:solidFill>
                  <a:schemeClr val="bg1"/>
                </a:solidFill>
                <a:latin typeface="Calibri" panose="020F0502020204030204" pitchFamily="34" charset="0"/>
              </a:rPr>
              <a:t>NE2A</a:t>
            </a:r>
            <a:r>
              <a:rPr lang="en-GB" dirty="0" smtClean="0">
                <a:solidFill>
                  <a:schemeClr val="bg1"/>
                </a:solidFill>
                <a:latin typeface="Calibri" panose="020F0502020204030204" pitchFamily="34" charset="0"/>
              </a:rPr>
              <a:t> </a:t>
            </a:r>
          </a:p>
          <a:p>
            <a:endParaRPr lang="en-GB" dirty="0">
              <a:solidFill>
                <a:schemeClr val="bg1"/>
              </a:solidFill>
              <a:latin typeface="Calibri" panose="020F0502020204030204" pitchFamily="34" charset="0"/>
            </a:endParaRPr>
          </a:p>
          <a:p>
            <a:r>
              <a:rPr lang="en-GB" sz="1600" dirty="0" smtClean="0">
                <a:solidFill>
                  <a:schemeClr val="bg1"/>
                </a:solidFill>
                <a:latin typeface="Calibri" panose="020F0502020204030204" pitchFamily="34" charset="0"/>
              </a:rPr>
              <a:t>refers </a:t>
            </a:r>
            <a:r>
              <a:rPr lang="en-GB" sz="1600" dirty="0">
                <a:solidFill>
                  <a:schemeClr val="bg1"/>
                </a:solidFill>
                <a:latin typeface="Calibri" panose="020F0502020204030204" pitchFamily="34" charset="0"/>
              </a:rPr>
              <a:t>back to </a:t>
            </a:r>
            <a:r>
              <a:rPr lang="en-GB" sz="1600" dirty="0" smtClean="0">
                <a:solidFill>
                  <a:schemeClr val="bg1"/>
                </a:solidFill>
                <a:latin typeface="Calibri" panose="020F0502020204030204" pitchFamily="34" charset="0"/>
              </a:rPr>
              <a:t>the</a:t>
            </a:r>
          </a:p>
          <a:p>
            <a:r>
              <a:rPr lang="en-GB" sz="2800" dirty="0" smtClean="0">
                <a:solidFill>
                  <a:schemeClr val="bg1"/>
                </a:solidFill>
                <a:latin typeface="Calibri" panose="020F0502020204030204" pitchFamily="34" charset="0"/>
              </a:rPr>
              <a:t>National Planning </a:t>
            </a:r>
            <a:r>
              <a:rPr lang="en-GB" sz="2800" dirty="0">
                <a:solidFill>
                  <a:schemeClr val="bg1"/>
                </a:solidFill>
                <a:latin typeface="Calibri" panose="020F0502020204030204" pitchFamily="34" charset="0"/>
              </a:rPr>
              <a:t>Policy Framework </a:t>
            </a:r>
            <a:endParaRPr lang="en-GB" sz="2800" dirty="0" smtClean="0">
              <a:solidFill>
                <a:schemeClr val="bg1"/>
              </a:solidFill>
              <a:latin typeface="Calibri" panose="020F0502020204030204" pitchFamily="34" charset="0"/>
            </a:endParaRPr>
          </a:p>
          <a:p>
            <a:r>
              <a:rPr lang="en-GB" sz="1600" dirty="0" smtClean="0">
                <a:solidFill>
                  <a:schemeClr val="bg1"/>
                </a:solidFill>
                <a:latin typeface="Calibri" panose="020F0502020204030204" pitchFamily="34" charset="0"/>
              </a:rPr>
              <a:t>Which states:</a:t>
            </a:r>
            <a:endParaRPr lang="en-GB" sz="1600" dirty="0">
              <a:solidFill>
                <a:schemeClr val="bg1"/>
              </a:solidFill>
              <a:latin typeface="Calibri" panose="020F0502020204030204" pitchFamily="34" charset="0"/>
            </a:endParaRPr>
          </a:p>
          <a:p>
            <a:pPr marL="0" indent="0">
              <a:buNone/>
            </a:pPr>
            <a:endParaRPr lang="en-GB" dirty="0">
              <a:solidFill>
                <a:schemeClr val="bg1"/>
              </a:solidFill>
              <a:latin typeface="Calibri" panose="020F0502020204030204" pitchFamily="34" charset="0"/>
            </a:endParaRPr>
          </a:p>
          <a:p>
            <a:r>
              <a:rPr lang="en-GB" sz="2000" i="1" dirty="0">
                <a:solidFill>
                  <a:schemeClr val="bg1"/>
                </a:solidFill>
                <a:latin typeface="Calibri" panose="020F0502020204030204" pitchFamily="34" charset="0"/>
              </a:rPr>
              <a:t>‘the planning system should contribute to – protecting and enhancing valued landscapes’</a:t>
            </a:r>
          </a:p>
          <a:p>
            <a:endParaRPr lang="en-GB" dirty="0"/>
          </a:p>
        </p:txBody>
      </p:sp>
    </p:spTree>
    <p:extLst>
      <p:ext uri="{BB962C8B-B14F-4D97-AF65-F5344CB8AC3E}">
        <p14:creationId xmlns:p14="http://schemas.microsoft.com/office/powerpoint/2010/main" val="373025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6" y="3284984"/>
            <a:ext cx="8352928" cy="2520280"/>
          </a:xfrm>
        </p:spPr>
        <p:txBody>
          <a:bodyPr/>
          <a:lstStyle/>
          <a:p>
            <a:pPr algn="r">
              <a:buClr>
                <a:srgbClr val="000000"/>
              </a:buClr>
            </a:pPr>
            <a:r>
              <a:rPr lang="en-GB" sz="2000" dirty="0">
                <a:solidFill>
                  <a:srgbClr val="FFFFFF"/>
                </a:solidFill>
                <a:latin typeface="Calibri" panose="020F0502020204030204" pitchFamily="34" charset="0"/>
              </a:rPr>
              <a:t>Landscape policy</a:t>
            </a:r>
          </a:p>
          <a:p>
            <a:pPr lvl="0">
              <a:buClr>
                <a:srgbClr val="000000"/>
              </a:buClr>
            </a:pPr>
            <a:r>
              <a:rPr lang="en-GB" sz="2800" dirty="0" err="1" smtClean="0">
                <a:solidFill>
                  <a:srgbClr val="FFFFFF"/>
                </a:solidFill>
                <a:latin typeface="Calibri" panose="020F0502020204030204" pitchFamily="34" charset="0"/>
              </a:rPr>
              <a:t>Placemaking</a:t>
            </a:r>
            <a:r>
              <a:rPr lang="en-GB" sz="2800" dirty="0" smtClean="0">
                <a:solidFill>
                  <a:srgbClr val="FFFFFF"/>
                </a:solidFill>
                <a:latin typeface="Calibri" panose="020F0502020204030204" pitchFamily="34" charset="0"/>
              </a:rPr>
              <a:t> Plan Policy NE2A</a:t>
            </a:r>
            <a:r>
              <a:rPr lang="en-GB" dirty="0" smtClean="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					</a:t>
            </a:r>
            <a:endParaRPr lang="en-GB" sz="2000" dirty="0">
              <a:solidFill>
                <a:srgbClr val="FFFFFF"/>
              </a:solidFill>
              <a:latin typeface="Calibri" panose="020F0502020204030204" pitchFamily="34" charset="0"/>
            </a:endParaRPr>
          </a:p>
          <a:p>
            <a:pPr lvl="0">
              <a:buClr>
                <a:srgbClr val="000000"/>
              </a:buClr>
            </a:pPr>
            <a:r>
              <a:rPr lang="en-GB" sz="2000" i="1" dirty="0">
                <a:solidFill>
                  <a:srgbClr val="FFFFFF"/>
                </a:solidFill>
                <a:latin typeface="Calibri" panose="020F0502020204030204" pitchFamily="34" charset="0"/>
              </a:rPr>
              <a:t>‘Any development should seek to conserve and enhance the landscape setting of settlements and their landscape character, views and features. Development that would result in harm to the landscape setting of settlements will not be permitted.’</a:t>
            </a:r>
          </a:p>
        </p:txBody>
      </p:sp>
      <p:pic>
        <p:nvPicPr>
          <p:cNvPr id="3074" name="Picture 2" descr="S:\Environment Team\Landscape\Di\Green Spaces\Landscape Greenspace policy\Methodology and Evidence NE2A\Photos\RA1s\Farrington Gurney\Area 1 Farrington Gurney Chur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8064896" cy="206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55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484784"/>
            <a:ext cx="7344815" cy="4392860"/>
          </a:xfrm>
        </p:spPr>
        <p:txBody>
          <a:bodyPr/>
          <a:lstStyle/>
          <a:p>
            <a:r>
              <a:rPr lang="en-GB" sz="2000" dirty="0" smtClean="0">
                <a:solidFill>
                  <a:schemeClr val="bg1"/>
                </a:solidFill>
                <a:latin typeface="Calibri" panose="020F0502020204030204" pitchFamily="34" charset="0"/>
              </a:rPr>
              <a:t>Landscape tools </a:t>
            </a:r>
            <a:r>
              <a:rPr lang="en-GB" sz="1600" dirty="0" smtClean="0">
                <a:solidFill>
                  <a:schemeClr val="bg1"/>
                </a:solidFill>
                <a:latin typeface="Calibri" panose="020F0502020204030204" pitchFamily="34" charset="0"/>
              </a:rPr>
              <a:t>- - - </a:t>
            </a:r>
            <a:r>
              <a:rPr lang="en-GB" sz="2000" dirty="0" smtClean="0">
                <a:solidFill>
                  <a:schemeClr val="bg1"/>
                </a:solidFill>
                <a:latin typeface="Calibri" panose="020F0502020204030204" pitchFamily="34" charset="0"/>
              </a:rPr>
              <a:t>Landscape Character Assessment</a:t>
            </a:r>
          </a:p>
          <a:p>
            <a:endParaRPr lang="en-GB" sz="2800" dirty="0" smtClean="0">
              <a:solidFill>
                <a:schemeClr val="bg1"/>
              </a:solidFill>
              <a:latin typeface="Calibri" panose="020F0502020204030204" pitchFamily="34" charset="0"/>
            </a:endParaRPr>
          </a:p>
          <a:p>
            <a:r>
              <a:rPr lang="en-GB" sz="2800" dirty="0" smtClean="0">
                <a:solidFill>
                  <a:schemeClr val="bg1"/>
                </a:solidFill>
                <a:latin typeface="Calibri" panose="020F0502020204030204" pitchFamily="34" charset="0"/>
              </a:rPr>
              <a:t>National Character Areas</a:t>
            </a:r>
          </a:p>
          <a:p>
            <a:endParaRPr lang="en-GB" sz="2800" dirty="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107</a:t>
            </a:r>
            <a:r>
              <a:rPr lang="en-GB" sz="2800" dirty="0">
                <a:solidFill>
                  <a:schemeClr val="bg1"/>
                </a:solidFill>
                <a:latin typeface="Calibri" panose="020F0502020204030204" pitchFamily="34" charset="0"/>
              </a:rPr>
              <a:t>	</a:t>
            </a:r>
            <a:r>
              <a:rPr lang="en-GB" sz="2800" dirty="0" smtClean="0">
                <a:solidFill>
                  <a:schemeClr val="bg1"/>
                </a:solidFill>
                <a:latin typeface="Calibri" panose="020F0502020204030204" pitchFamily="34" charset="0"/>
              </a:rPr>
              <a:t>	</a:t>
            </a:r>
            <a:r>
              <a:rPr lang="en-GB" sz="2000" dirty="0" smtClean="0">
                <a:solidFill>
                  <a:schemeClr val="bg1"/>
                </a:solidFill>
                <a:latin typeface="Calibri" panose="020F0502020204030204" pitchFamily="34" charset="0"/>
              </a:rPr>
              <a:t>Cotswolds</a:t>
            </a:r>
          </a:p>
          <a:p>
            <a:endParaRPr lang="en-GB" sz="800" dirty="0" smtClean="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118		Bristol Avon Valleys and Ridges</a:t>
            </a:r>
          </a:p>
          <a:p>
            <a:endParaRPr lang="en-GB" sz="800" dirty="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141		Mendip Hills</a:t>
            </a:r>
            <a:endParaRPr lang="en-GB"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22576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373216"/>
            <a:ext cx="7704856" cy="45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4297685" cy="257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208" y="2924944"/>
            <a:ext cx="4062037" cy="225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04046" y="1124744"/>
            <a:ext cx="3816425" cy="1661993"/>
          </a:xfrm>
          <a:prstGeom prst="rect">
            <a:avLst/>
          </a:prstGeom>
        </p:spPr>
        <p:txBody>
          <a:bodyPr wrap="square">
            <a:spAutoFit/>
          </a:bodyPr>
          <a:lstStyle/>
          <a:p>
            <a:pPr algn="r"/>
            <a:r>
              <a:rPr lang="en-GB" sz="2000" dirty="0" smtClean="0">
                <a:solidFill>
                  <a:schemeClr val="bg1"/>
                </a:solidFill>
                <a:latin typeface="Calibri" panose="020F0502020204030204" pitchFamily="34" charset="0"/>
              </a:rPr>
              <a:t>Landscape tools</a:t>
            </a:r>
          </a:p>
          <a:p>
            <a:pPr algn="r"/>
            <a:r>
              <a:rPr lang="en-GB" dirty="0" smtClean="0">
                <a:solidFill>
                  <a:schemeClr val="bg1"/>
                </a:solidFill>
                <a:latin typeface="Calibri" panose="020F0502020204030204" pitchFamily="34" charset="0"/>
              </a:rPr>
              <a:t>Landscape </a:t>
            </a:r>
            <a:r>
              <a:rPr lang="en-GB" dirty="0">
                <a:solidFill>
                  <a:schemeClr val="bg1"/>
                </a:solidFill>
                <a:latin typeface="Calibri" panose="020F0502020204030204" pitchFamily="34" charset="0"/>
              </a:rPr>
              <a:t>Character Assessment</a:t>
            </a:r>
          </a:p>
          <a:p>
            <a:pPr algn="r"/>
            <a:r>
              <a:rPr lang="en-GB" sz="3200" dirty="0">
                <a:solidFill>
                  <a:schemeClr val="bg1"/>
                </a:solidFill>
                <a:latin typeface="Calibri" panose="020F0502020204030204" pitchFamily="34" charset="0"/>
              </a:rPr>
              <a:t>National Character Areas</a:t>
            </a:r>
          </a:p>
        </p:txBody>
      </p:sp>
      <p:sp>
        <p:nvSpPr>
          <p:cNvPr id="6" name="Rectangle 5"/>
          <p:cNvSpPr/>
          <p:nvPr/>
        </p:nvSpPr>
        <p:spPr>
          <a:xfrm>
            <a:off x="240208" y="4601233"/>
            <a:ext cx="4572000" cy="369332"/>
          </a:xfrm>
          <a:prstGeom prst="rect">
            <a:avLst/>
          </a:prstGeom>
        </p:spPr>
        <p:txBody>
          <a:bodyPr>
            <a:spAutoFit/>
          </a:bodyPr>
          <a:lstStyle/>
          <a:p>
            <a:r>
              <a:rPr lang="en-GB" dirty="0">
                <a:solidFill>
                  <a:schemeClr val="bg1"/>
                </a:solidFill>
                <a:latin typeface="Calibri" panose="020F0502020204030204" pitchFamily="34" charset="0"/>
              </a:rPr>
              <a:t>118	</a:t>
            </a:r>
            <a:r>
              <a:rPr lang="en-GB" dirty="0" smtClean="0">
                <a:solidFill>
                  <a:schemeClr val="bg1"/>
                </a:solidFill>
                <a:latin typeface="Calibri" panose="020F0502020204030204" pitchFamily="34" charset="0"/>
              </a:rPr>
              <a:t>Bristol </a:t>
            </a:r>
            <a:r>
              <a:rPr lang="en-GB" dirty="0">
                <a:solidFill>
                  <a:schemeClr val="bg1"/>
                </a:solidFill>
                <a:latin typeface="Calibri" panose="020F0502020204030204" pitchFamily="34" charset="0"/>
              </a:rPr>
              <a:t>Avon Valleys and Ridges</a:t>
            </a:r>
          </a:p>
        </p:txBody>
      </p:sp>
    </p:spTree>
    <p:extLst>
      <p:ext uri="{BB962C8B-B14F-4D97-AF65-F5344CB8AC3E}">
        <p14:creationId xmlns:p14="http://schemas.microsoft.com/office/powerpoint/2010/main" val="2788491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pic>
        <p:nvPicPr>
          <p:cNvPr id="4" name="Picture 2" descr="S:\Environment Team\Landscape\Presentations\Andrew Sharland\Presentation to NPA 26 Nov 2013\Images\Bath WHS Setting SP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5616624" cy="39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516216" y="980728"/>
            <a:ext cx="2483768" cy="4401205"/>
          </a:xfrm>
          <a:prstGeom prst="rect">
            <a:avLst/>
          </a:prstGeom>
        </p:spPr>
        <p:txBody>
          <a:bodyPr wrap="square">
            <a:spAutoFit/>
          </a:bodyPr>
          <a:lstStyle/>
          <a:p>
            <a:pPr algn="r">
              <a:spcBef>
                <a:spcPct val="0"/>
              </a:spcBef>
            </a:pPr>
            <a:r>
              <a:rPr lang="en-GB" altLang="en-US" dirty="0" smtClean="0">
                <a:solidFill>
                  <a:schemeClr val="bg1"/>
                </a:solidFill>
              </a:rPr>
              <a:t>Landscape tools</a:t>
            </a:r>
          </a:p>
          <a:p>
            <a:pPr algn="r">
              <a:spcBef>
                <a:spcPct val="0"/>
              </a:spcBef>
            </a:pPr>
            <a:endParaRPr lang="en-GB" altLang="en-US" dirty="0" smtClean="0">
              <a:solidFill>
                <a:schemeClr val="bg1"/>
              </a:solidFill>
            </a:endParaRPr>
          </a:p>
          <a:p>
            <a:pPr>
              <a:spcBef>
                <a:spcPct val="0"/>
              </a:spcBef>
            </a:pPr>
            <a:r>
              <a:rPr lang="en-GB" altLang="en-US" dirty="0" smtClean="0">
                <a:solidFill>
                  <a:schemeClr val="bg1"/>
                </a:solidFill>
              </a:rPr>
              <a:t>‘I </a:t>
            </a:r>
            <a:r>
              <a:rPr lang="en-GB" altLang="en-US" dirty="0">
                <a:solidFill>
                  <a:schemeClr val="bg1"/>
                </a:solidFill>
              </a:rPr>
              <a:t>give considerable weight to the Council’s </a:t>
            </a:r>
            <a:r>
              <a:rPr lang="en-GB" altLang="en-US" i="1" dirty="0">
                <a:solidFill>
                  <a:schemeClr val="bg1"/>
                </a:solidFill>
              </a:rPr>
              <a:t>City of Bath World Heritage Site Setting Supplementary Planning Document </a:t>
            </a:r>
            <a:r>
              <a:rPr lang="en-GB" altLang="en-US" dirty="0">
                <a:solidFill>
                  <a:schemeClr val="bg1"/>
                </a:solidFill>
              </a:rPr>
              <a:t>(SPD).  - - - </a:t>
            </a:r>
            <a:r>
              <a:rPr lang="en-GB" altLang="en-US" i="1" dirty="0">
                <a:solidFill>
                  <a:schemeClr val="bg1"/>
                </a:solidFill>
              </a:rPr>
              <a:t>The SPD contains much detailed analysis of the significance of the setting of the WHS around the City</a:t>
            </a:r>
            <a:r>
              <a:rPr lang="en-GB" altLang="en-US" dirty="0">
                <a:solidFill>
                  <a:schemeClr val="bg1"/>
                </a:solidFill>
              </a:rPr>
              <a:t>. ‘ </a:t>
            </a:r>
          </a:p>
          <a:p>
            <a:pPr>
              <a:spcBef>
                <a:spcPct val="0"/>
              </a:spcBef>
            </a:pPr>
            <a:r>
              <a:rPr lang="en-GB" altLang="en-US" sz="1400" dirty="0">
                <a:solidFill>
                  <a:schemeClr val="bg1"/>
                </a:solidFill>
              </a:rPr>
              <a:t>Core Strategy Inspector’s Report  - 24</a:t>
            </a:r>
            <a:r>
              <a:rPr lang="en-GB" altLang="en-US" sz="1400" baseline="30000" dirty="0">
                <a:solidFill>
                  <a:schemeClr val="bg1"/>
                </a:solidFill>
              </a:rPr>
              <a:t>th</a:t>
            </a:r>
            <a:r>
              <a:rPr lang="en-GB" altLang="en-US" sz="1400" dirty="0">
                <a:solidFill>
                  <a:schemeClr val="bg1"/>
                </a:solidFill>
              </a:rPr>
              <a:t> June 2014</a:t>
            </a:r>
          </a:p>
        </p:txBody>
      </p:sp>
      <p:sp>
        <p:nvSpPr>
          <p:cNvPr id="6" name="TextBox 5"/>
          <p:cNvSpPr txBox="1"/>
          <p:nvPr/>
        </p:nvSpPr>
        <p:spPr>
          <a:xfrm>
            <a:off x="458852" y="1152325"/>
            <a:ext cx="5625316" cy="400110"/>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City of Bath World Heritage Site Setting SPD</a:t>
            </a:r>
            <a:endParaRPr lang="en-GB"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18005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484784"/>
            <a:ext cx="7344815" cy="4392860"/>
          </a:xfrm>
        </p:spPr>
        <p:txBody>
          <a:bodyPr/>
          <a:lstStyle/>
          <a:p>
            <a:pPr marL="0" lvl="0" indent="0">
              <a:buClr>
                <a:srgbClr val="000000"/>
              </a:buClr>
              <a:buNone/>
            </a:pPr>
            <a:r>
              <a:rPr lang="en-GB" sz="2000" dirty="0">
                <a:solidFill>
                  <a:srgbClr val="FFFFFF"/>
                </a:solidFill>
                <a:latin typeface="Calibri" panose="020F0502020204030204" pitchFamily="34" charset="0"/>
              </a:rPr>
              <a:t>Landscape </a:t>
            </a:r>
            <a:r>
              <a:rPr lang="en-GB" sz="2000" dirty="0" smtClean="0">
                <a:solidFill>
                  <a:srgbClr val="FFFFFF"/>
                </a:solidFill>
                <a:latin typeface="Calibri" panose="020F0502020204030204" pitchFamily="34" charset="0"/>
              </a:rPr>
              <a:t>tools </a:t>
            </a:r>
            <a:r>
              <a:rPr lang="en-GB" sz="1800" dirty="0">
                <a:solidFill>
                  <a:srgbClr val="FFFFFF"/>
                </a:solidFill>
                <a:latin typeface="Calibri" panose="020F0502020204030204" pitchFamily="34" charset="0"/>
              </a:rPr>
              <a:t>- - - Landscape </a:t>
            </a:r>
            <a:r>
              <a:rPr lang="en-GB" sz="1800" dirty="0" smtClean="0">
                <a:solidFill>
                  <a:srgbClr val="FFFFFF"/>
                </a:solidFill>
                <a:latin typeface="Calibri" panose="020F0502020204030204" pitchFamily="34" charset="0"/>
              </a:rPr>
              <a:t>Sensitivity Assessment</a:t>
            </a:r>
          </a:p>
          <a:p>
            <a:pPr lvl="0">
              <a:buClr>
                <a:srgbClr val="000000"/>
              </a:buClr>
            </a:pPr>
            <a:endParaRPr lang="en-GB" sz="1800" dirty="0">
              <a:solidFill>
                <a:srgbClr val="FFFFFF"/>
              </a:solidFill>
            </a:endParaRP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83475"/>
            <a:ext cx="4982447" cy="346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777951"/>
            <a:ext cx="1756700" cy="2960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0152" y="1988840"/>
            <a:ext cx="2736304" cy="646331"/>
          </a:xfrm>
          <a:prstGeom prst="rect">
            <a:avLst/>
          </a:prstGeom>
          <a:noFill/>
        </p:spPr>
        <p:txBody>
          <a:bodyPr wrap="square" rtlCol="0">
            <a:spAutoFit/>
          </a:bodyPr>
          <a:lstStyle/>
          <a:p>
            <a:r>
              <a:rPr lang="en-GB" dirty="0" smtClean="0">
                <a:solidFill>
                  <a:schemeClr val="bg1"/>
                </a:solidFill>
                <a:latin typeface="Calibri" panose="020F0502020204030204" pitchFamily="34" charset="0"/>
              </a:rPr>
              <a:t>(Draft document due for publication in 2016)</a:t>
            </a:r>
            <a:endParaRPr lang="en-GB" dirty="0">
              <a:solidFill>
                <a:schemeClr val="bg1"/>
              </a:solidFill>
              <a:latin typeface="Calibri" panose="020F0502020204030204" pitchFamily="34" charset="0"/>
            </a:endParaRPr>
          </a:p>
        </p:txBody>
      </p:sp>
    </p:spTree>
    <p:extLst>
      <p:ext uri="{BB962C8B-B14F-4D97-AF65-F5344CB8AC3E}">
        <p14:creationId xmlns:p14="http://schemas.microsoft.com/office/powerpoint/2010/main" val="579099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467544" y="1412776"/>
            <a:ext cx="5112567" cy="4392860"/>
          </a:xfrm>
        </p:spPr>
        <p:txBody>
          <a:bodyPr/>
          <a:lstStyle/>
          <a:p>
            <a:pPr lvl="0">
              <a:buClr>
                <a:srgbClr val="000000"/>
              </a:buClr>
            </a:pPr>
            <a:r>
              <a:rPr lang="en-GB" sz="2000" dirty="0">
                <a:solidFill>
                  <a:srgbClr val="FFFFFF"/>
                </a:solidFill>
                <a:latin typeface="Calibri" panose="020F0502020204030204" pitchFamily="34" charset="0"/>
              </a:rPr>
              <a:t>Landscape </a:t>
            </a:r>
            <a:r>
              <a:rPr lang="en-GB" sz="2000" dirty="0" smtClean="0">
                <a:solidFill>
                  <a:srgbClr val="FFFFFF"/>
                </a:solidFill>
                <a:latin typeface="Calibri" panose="020F0502020204030204" pitchFamily="34" charset="0"/>
              </a:rPr>
              <a:t>tools </a:t>
            </a:r>
            <a:r>
              <a:rPr lang="en-GB" sz="2000" dirty="0">
                <a:solidFill>
                  <a:srgbClr val="FFFFFF"/>
                </a:solidFill>
                <a:latin typeface="Calibri" panose="020F0502020204030204" pitchFamily="34" charset="0"/>
              </a:rPr>
              <a:t>- - - </a:t>
            </a:r>
            <a:endParaRPr lang="en-GB" sz="2000" dirty="0" smtClean="0">
              <a:solidFill>
                <a:srgbClr val="FFFFFF"/>
              </a:solidFill>
              <a:latin typeface="Calibri" panose="020F0502020204030204" pitchFamily="34" charset="0"/>
            </a:endParaRPr>
          </a:p>
          <a:p>
            <a:pPr lvl="0">
              <a:buClr>
                <a:srgbClr val="000000"/>
              </a:buClr>
            </a:pPr>
            <a:r>
              <a:rPr lang="en-GB" sz="2000" dirty="0" smtClean="0">
                <a:solidFill>
                  <a:srgbClr val="FFFFFF"/>
                </a:solidFill>
                <a:latin typeface="Calibri" panose="020F0502020204030204" pitchFamily="34" charset="0"/>
              </a:rPr>
              <a:t>Landscape and Visual Impact Assessment</a:t>
            </a:r>
          </a:p>
          <a:p>
            <a:pPr lvl="0">
              <a:buClr>
                <a:srgbClr val="000000"/>
              </a:buClr>
            </a:pPr>
            <a:endParaRPr lang="en-GB" sz="2000" dirty="0">
              <a:solidFill>
                <a:srgbClr val="FFFFFF"/>
              </a:solidFill>
              <a:latin typeface="Calibri" panose="020F0502020204030204" pitchFamily="34" charset="0"/>
            </a:endParaRPr>
          </a:p>
          <a:p>
            <a:pPr lvl="0">
              <a:buClr>
                <a:srgbClr val="000000"/>
              </a:buClr>
            </a:pPr>
            <a:r>
              <a:rPr lang="en-GB" sz="2000" dirty="0" smtClean="0">
                <a:solidFill>
                  <a:srgbClr val="FFFFFF"/>
                </a:solidFill>
                <a:latin typeface="Calibri" panose="020F0502020204030204" pitchFamily="34" charset="0"/>
              </a:rPr>
              <a:t>Two separate assessments</a:t>
            </a:r>
          </a:p>
          <a:p>
            <a:pPr lvl="0">
              <a:buClr>
                <a:srgbClr val="000000"/>
              </a:buClr>
            </a:pPr>
            <a:endParaRPr lang="en-GB" sz="2000" dirty="0">
              <a:solidFill>
                <a:srgbClr val="FFFFFF"/>
              </a:solidFill>
              <a:latin typeface="Calibri" panose="020F0502020204030204" pitchFamily="34" charset="0"/>
            </a:endParaRPr>
          </a:p>
          <a:p>
            <a:pPr lvl="0">
              <a:buClr>
                <a:srgbClr val="000000"/>
              </a:buClr>
            </a:pPr>
            <a:r>
              <a:rPr lang="en-GB" sz="2000" dirty="0" smtClean="0">
                <a:solidFill>
                  <a:srgbClr val="FFFFFF"/>
                </a:solidFill>
                <a:latin typeface="Calibri" panose="020F0502020204030204" pitchFamily="34" charset="0"/>
              </a:rPr>
              <a:t>Effects on landscape and views should be assessed for all schemes where there is a potential impact</a:t>
            </a:r>
          </a:p>
          <a:p>
            <a:pPr lvl="0">
              <a:buClr>
                <a:srgbClr val="000000"/>
              </a:buClr>
            </a:pPr>
            <a:endParaRPr lang="en-GB" sz="2000" dirty="0">
              <a:solidFill>
                <a:srgbClr val="FFFFFF"/>
              </a:solidFill>
              <a:latin typeface="Calibri" panose="020F0502020204030204" pitchFamily="34" charset="0"/>
            </a:endParaRPr>
          </a:p>
          <a:p>
            <a:pPr lvl="0">
              <a:buClr>
                <a:srgbClr val="000000"/>
              </a:buClr>
            </a:pPr>
            <a:r>
              <a:rPr lang="en-GB" sz="2000" dirty="0" smtClean="0">
                <a:solidFill>
                  <a:srgbClr val="FFFFFF"/>
                </a:solidFill>
                <a:latin typeface="Calibri" panose="020F0502020204030204" pitchFamily="34" charset="0"/>
              </a:rPr>
              <a:t>Effect may be positive or negative</a:t>
            </a:r>
            <a:endParaRPr lang="en-GB" sz="2000" dirty="0">
              <a:solidFill>
                <a:srgbClr val="FFFFFF"/>
              </a:solidFill>
              <a:latin typeface="Calibri" panose="020F0502020204030204" pitchFamily="34" charset="0"/>
            </a:endParaRPr>
          </a:p>
          <a:p>
            <a:pPr marL="0" indent="0">
              <a:buNone/>
            </a:pP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412776"/>
            <a:ext cx="2944198" cy="3680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247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484784"/>
            <a:ext cx="8280919" cy="4392860"/>
          </a:xfrm>
        </p:spPr>
        <p:txBody>
          <a:bodyPr/>
          <a:lstStyle/>
          <a:p>
            <a:pPr algn="r"/>
            <a:r>
              <a:rPr lang="en-GB" sz="2000" dirty="0" smtClean="0">
                <a:solidFill>
                  <a:schemeClr val="bg1"/>
                </a:solidFill>
                <a:latin typeface="Calibri" panose="020F0502020204030204" pitchFamily="34" charset="0"/>
              </a:rPr>
              <a:t>What </a:t>
            </a:r>
            <a:r>
              <a:rPr lang="en-GB" sz="2000" dirty="0">
                <a:solidFill>
                  <a:schemeClr val="bg1"/>
                </a:solidFill>
                <a:latin typeface="Calibri" panose="020F0502020204030204" pitchFamily="34" charset="0"/>
              </a:rPr>
              <a:t>makes a good development?</a:t>
            </a:r>
          </a:p>
          <a:p>
            <a:endParaRPr lang="en-GB" sz="2800" dirty="0" smtClean="0">
              <a:solidFill>
                <a:schemeClr val="bg1"/>
              </a:solidFill>
              <a:latin typeface="Calibri" panose="020F0502020204030204" pitchFamily="34" charset="0"/>
            </a:endParaRPr>
          </a:p>
          <a:p>
            <a:r>
              <a:rPr lang="en-GB" sz="2800" dirty="0" smtClean="0">
                <a:solidFill>
                  <a:schemeClr val="bg1"/>
                </a:solidFill>
                <a:latin typeface="Calibri" panose="020F0502020204030204" pitchFamily="34" charset="0"/>
              </a:rPr>
              <a:t>Planning Applications 	- - - what </a:t>
            </a:r>
            <a:r>
              <a:rPr lang="en-GB" sz="2800" dirty="0">
                <a:solidFill>
                  <a:schemeClr val="bg1"/>
                </a:solidFill>
                <a:latin typeface="Calibri" panose="020F0502020204030204" pitchFamily="34" charset="0"/>
              </a:rPr>
              <a:t>to look for </a:t>
            </a:r>
            <a:endParaRPr lang="en-GB" sz="2800" dirty="0" smtClean="0">
              <a:solidFill>
                <a:schemeClr val="bg1"/>
              </a:solidFill>
              <a:latin typeface="Calibri" panose="020F0502020204030204" pitchFamily="34" charset="0"/>
            </a:endParaRPr>
          </a:p>
          <a:p>
            <a:endParaRPr lang="en-GB" sz="2000" dirty="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Effects on landscape character</a:t>
            </a:r>
          </a:p>
          <a:p>
            <a:endParaRPr lang="en-GB" sz="800" dirty="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Visual effects</a:t>
            </a:r>
          </a:p>
          <a:p>
            <a:endParaRPr lang="en-GB" sz="800" dirty="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Mitigation</a:t>
            </a:r>
          </a:p>
          <a:p>
            <a:endParaRPr lang="en-GB" sz="800" dirty="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Planning Conditions</a:t>
            </a:r>
            <a:endParaRPr lang="en-GB"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395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r>
              <a:rPr lang="en-GB" sz="2800" b="0" dirty="0">
                <a:solidFill>
                  <a:srgbClr val="FFFFFF"/>
                </a:solidFill>
                <a:latin typeface="Calibri" panose="020F0502020204030204" pitchFamily="34" charset="0"/>
              </a:rPr>
              <a:t>Members Training </a:t>
            </a:r>
            <a:r>
              <a:rPr lang="en-GB" sz="2800" b="0" dirty="0" smtClean="0">
                <a:solidFill>
                  <a:srgbClr val="FFFFFF"/>
                </a:solidFill>
                <a:latin typeface="Calibri" panose="020F0502020204030204" pitchFamily="34" charset="0"/>
              </a:rPr>
              <a:t>– </a:t>
            </a:r>
            <a:br>
              <a:rPr lang="en-GB" sz="2800" b="0" dirty="0" smtClean="0">
                <a:solidFill>
                  <a:srgbClr val="FFFFFF"/>
                </a:solidFill>
                <a:latin typeface="Calibri" panose="020F0502020204030204" pitchFamily="34" charset="0"/>
              </a:rPr>
            </a:br>
            <a:r>
              <a:rPr lang="en-GB" sz="2800" b="0" dirty="0" smtClean="0">
                <a:solidFill>
                  <a:srgbClr val="FFFFFF"/>
                </a:solidFill>
                <a:latin typeface="Calibri" panose="020F0502020204030204" pitchFamily="34" charset="0"/>
              </a:rPr>
              <a:t>Managing our Landscape </a:t>
            </a:r>
            <a:r>
              <a:rPr lang="en-GB" sz="2800" b="0" dirty="0">
                <a:solidFill>
                  <a:srgbClr val="FFFFFF"/>
                </a:solidFill>
                <a:latin typeface="Calibri" panose="020F0502020204030204" pitchFamily="34" charset="0"/>
              </a:rPr>
              <a:t>and Trees</a:t>
            </a:r>
            <a:endParaRPr lang="en-GB" sz="2800" b="0" dirty="0">
              <a:latin typeface="Calibri" panose="020F0502020204030204" pitchFamily="34" charset="0"/>
            </a:endParaRPr>
          </a:p>
        </p:txBody>
      </p:sp>
      <p:sp>
        <p:nvSpPr>
          <p:cNvPr id="3" name="Content Placeholder 2"/>
          <p:cNvSpPr>
            <a:spLocks noGrp="1"/>
          </p:cNvSpPr>
          <p:nvPr>
            <p:ph idx="1"/>
          </p:nvPr>
        </p:nvSpPr>
        <p:spPr>
          <a:xfrm>
            <a:off x="395536" y="1340768"/>
            <a:ext cx="7344815" cy="4392860"/>
          </a:xfrm>
        </p:spPr>
        <p:txBody>
          <a:bodyPr/>
          <a:lstStyle/>
          <a:p>
            <a:pPr lvl="0">
              <a:buClr>
                <a:srgbClr val="000000"/>
              </a:buClr>
            </a:pPr>
            <a:r>
              <a:rPr lang="en-GB" sz="2000" dirty="0">
                <a:solidFill>
                  <a:schemeClr val="bg1"/>
                </a:solidFill>
                <a:latin typeface="Calibri" panose="020F0502020204030204" pitchFamily="34" charset="0"/>
              </a:rPr>
              <a:t>Landscape</a:t>
            </a:r>
          </a:p>
          <a:p>
            <a:pPr lvl="0">
              <a:buClr>
                <a:srgbClr val="000000"/>
              </a:buClr>
            </a:pPr>
            <a:r>
              <a:rPr lang="en-GB" sz="2000" dirty="0">
                <a:solidFill>
                  <a:schemeClr val="bg1"/>
                </a:solidFill>
                <a:latin typeface="Calibri" panose="020F0502020204030204" pitchFamily="34" charset="0"/>
              </a:rPr>
              <a:t>1	</a:t>
            </a:r>
            <a:r>
              <a:rPr lang="en-GB" sz="2000" dirty="0" smtClean="0">
                <a:solidFill>
                  <a:schemeClr val="bg1"/>
                </a:solidFill>
                <a:latin typeface="Calibri" panose="020F0502020204030204" pitchFamily="34" charset="0"/>
              </a:rPr>
              <a:t>Why is landscape important? </a:t>
            </a:r>
          </a:p>
          <a:p>
            <a:pPr lvl="0">
              <a:buClr>
                <a:srgbClr val="000000"/>
              </a:buClr>
            </a:pPr>
            <a:r>
              <a:rPr lang="en-GB" sz="2000" dirty="0" smtClean="0">
                <a:solidFill>
                  <a:schemeClr val="bg1"/>
                </a:solidFill>
                <a:latin typeface="Calibri" panose="020F0502020204030204" pitchFamily="34" charset="0"/>
              </a:rPr>
              <a:t>2</a:t>
            </a:r>
            <a:r>
              <a:rPr lang="en-GB" sz="2000" dirty="0">
                <a:solidFill>
                  <a:schemeClr val="bg1"/>
                </a:solidFill>
                <a:latin typeface="Calibri" panose="020F0502020204030204" pitchFamily="34" charset="0"/>
              </a:rPr>
              <a:t>	Landscape policy </a:t>
            </a:r>
          </a:p>
          <a:p>
            <a:pPr lvl="0">
              <a:buClr>
                <a:srgbClr val="000000"/>
              </a:buClr>
            </a:pPr>
            <a:r>
              <a:rPr lang="en-GB" sz="2000" dirty="0">
                <a:solidFill>
                  <a:schemeClr val="bg1"/>
                </a:solidFill>
                <a:latin typeface="Calibri" panose="020F0502020204030204" pitchFamily="34" charset="0"/>
              </a:rPr>
              <a:t>3	</a:t>
            </a:r>
            <a:r>
              <a:rPr lang="en-GB" sz="2000" dirty="0" smtClean="0">
                <a:solidFill>
                  <a:schemeClr val="bg1"/>
                </a:solidFill>
                <a:latin typeface="Calibri" panose="020F0502020204030204" pitchFamily="34" charset="0"/>
              </a:rPr>
              <a:t>Landscape tools</a:t>
            </a:r>
            <a:endParaRPr lang="en-GB" sz="2000" dirty="0">
              <a:solidFill>
                <a:schemeClr val="bg1"/>
              </a:solidFill>
              <a:latin typeface="Calibri" panose="020F0502020204030204" pitchFamily="34" charset="0"/>
            </a:endParaRPr>
          </a:p>
          <a:p>
            <a:pPr lvl="0">
              <a:buClr>
                <a:srgbClr val="000000"/>
              </a:buClr>
            </a:pPr>
            <a:r>
              <a:rPr lang="en-GB" sz="2000" dirty="0">
                <a:solidFill>
                  <a:schemeClr val="bg1"/>
                </a:solidFill>
                <a:latin typeface="Calibri" panose="020F0502020204030204" pitchFamily="34" charset="0"/>
              </a:rPr>
              <a:t>4	What makes a good </a:t>
            </a:r>
            <a:r>
              <a:rPr lang="en-GB" sz="2000" dirty="0" smtClean="0">
                <a:solidFill>
                  <a:schemeClr val="bg1"/>
                </a:solidFill>
                <a:latin typeface="Calibri" panose="020F0502020204030204" pitchFamily="34" charset="0"/>
              </a:rPr>
              <a:t>development?</a:t>
            </a:r>
            <a:endParaRPr lang="en-GB" sz="2000" dirty="0">
              <a:solidFill>
                <a:schemeClr val="bg1"/>
              </a:solidFill>
              <a:latin typeface="Calibri" panose="020F0502020204030204" pitchFamily="34" charset="0"/>
            </a:endParaRPr>
          </a:p>
          <a:p>
            <a:pPr lvl="0">
              <a:buClr>
                <a:srgbClr val="000000"/>
              </a:buClr>
            </a:pPr>
            <a:endParaRPr lang="en-GB" sz="2000" dirty="0">
              <a:solidFill>
                <a:schemeClr val="bg1"/>
              </a:solidFill>
              <a:latin typeface="Calibri" panose="020F0502020204030204" pitchFamily="34" charset="0"/>
            </a:endParaRPr>
          </a:p>
          <a:p>
            <a:pPr lvl="0">
              <a:buClr>
                <a:srgbClr val="000000"/>
              </a:buClr>
            </a:pPr>
            <a:r>
              <a:rPr lang="en-GB" sz="2000" dirty="0">
                <a:solidFill>
                  <a:schemeClr val="bg1"/>
                </a:solidFill>
                <a:latin typeface="Calibri" panose="020F0502020204030204" pitchFamily="34" charset="0"/>
              </a:rPr>
              <a:t>Trees</a:t>
            </a:r>
          </a:p>
          <a:p>
            <a:pPr lvl="0">
              <a:buClr>
                <a:srgbClr val="000000"/>
              </a:buClr>
            </a:pPr>
            <a:r>
              <a:rPr lang="en-GB" sz="2000" dirty="0">
                <a:solidFill>
                  <a:schemeClr val="bg1"/>
                </a:solidFill>
                <a:latin typeface="Calibri" panose="020F0502020204030204" pitchFamily="34" charset="0"/>
              </a:rPr>
              <a:t>1 	Benefits</a:t>
            </a:r>
          </a:p>
          <a:p>
            <a:pPr lvl="0">
              <a:buClr>
                <a:srgbClr val="000000"/>
              </a:buClr>
            </a:pPr>
            <a:r>
              <a:rPr lang="en-GB" sz="2000" dirty="0">
                <a:solidFill>
                  <a:schemeClr val="bg1"/>
                </a:solidFill>
                <a:latin typeface="Calibri" panose="020F0502020204030204" pitchFamily="34" charset="0"/>
              </a:rPr>
              <a:t>2	Tree protection</a:t>
            </a:r>
          </a:p>
          <a:p>
            <a:pPr lvl="0">
              <a:buClr>
                <a:srgbClr val="000000"/>
              </a:buClr>
            </a:pPr>
            <a:r>
              <a:rPr lang="en-GB" sz="2000" dirty="0">
                <a:solidFill>
                  <a:schemeClr val="bg1"/>
                </a:solidFill>
                <a:latin typeface="Calibri" panose="020F0502020204030204" pitchFamily="34" charset="0"/>
              </a:rPr>
              <a:t>3	Trees and development</a:t>
            </a:r>
          </a:p>
          <a:p>
            <a:pPr lvl="0">
              <a:buClr>
                <a:srgbClr val="000000"/>
              </a:buClr>
            </a:pPr>
            <a:endParaRPr lang="en-GB" sz="2000" dirty="0">
              <a:solidFill>
                <a:schemeClr val="bg1"/>
              </a:solidFill>
              <a:latin typeface="Calibri" panose="020F0502020204030204" pitchFamily="34" charset="0"/>
            </a:endParaRPr>
          </a:p>
          <a:p>
            <a:pPr lvl="0">
              <a:buClr>
                <a:srgbClr val="000000"/>
              </a:buClr>
            </a:pPr>
            <a:r>
              <a:rPr lang="en-GB" sz="2000" dirty="0">
                <a:solidFill>
                  <a:schemeClr val="bg1"/>
                </a:solidFill>
                <a:latin typeface="Calibri" panose="020F0502020204030204" pitchFamily="34" charset="0"/>
              </a:rPr>
              <a:t>Questions</a:t>
            </a:r>
          </a:p>
        </p:txBody>
      </p:sp>
    </p:spTree>
    <p:extLst>
      <p:ext uri="{BB962C8B-B14F-4D97-AF65-F5344CB8AC3E}">
        <p14:creationId xmlns:p14="http://schemas.microsoft.com/office/powerpoint/2010/main" val="1627893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pic>
        <p:nvPicPr>
          <p:cNvPr id="4099" name="Picture 3" descr="S:\Environment Team\Landscape\Photos\Members Tour 23 Nov 2015\DSCF66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56992"/>
            <a:ext cx="3195188" cy="23963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nvironment Team\Landscape\Photos\Members Tour 23 Nov 2015\DSCF667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052736"/>
            <a:ext cx="4752065" cy="3564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0330" y="1052736"/>
            <a:ext cx="3800143" cy="400110"/>
          </a:xfrm>
          <a:prstGeom prst="rect">
            <a:avLst/>
          </a:prstGeom>
        </p:spPr>
        <p:txBody>
          <a:bodyPr wrap="none">
            <a:spAutoFit/>
          </a:bodyPr>
          <a:lstStyle/>
          <a:p>
            <a:pPr algn="r"/>
            <a:r>
              <a:rPr lang="en-GB" sz="2000" dirty="0">
                <a:solidFill>
                  <a:schemeClr val="bg1"/>
                </a:solidFill>
                <a:latin typeface="Calibri" panose="020F0502020204030204" pitchFamily="34" charset="0"/>
              </a:rPr>
              <a:t>What makes a good development</a:t>
            </a:r>
            <a:r>
              <a:rPr lang="en-GB" sz="2000" dirty="0" smtClean="0">
                <a:solidFill>
                  <a:schemeClr val="bg1"/>
                </a:solidFill>
                <a:latin typeface="Calibri" panose="020F0502020204030204" pitchFamily="34" charset="0"/>
              </a:rPr>
              <a:t>?</a:t>
            </a:r>
          </a:p>
        </p:txBody>
      </p:sp>
      <p:sp>
        <p:nvSpPr>
          <p:cNvPr id="3" name="TextBox 2"/>
          <p:cNvSpPr txBox="1"/>
          <p:nvPr/>
        </p:nvSpPr>
        <p:spPr>
          <a:xfrm>
            <a:off x="4067944" y="5085184"/>
            <a:ext cx="3672408" cy="707886"/>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Recent housing development at Bishops Sutton</a:t>
            </a:r>
            <a:endParaRPr lang="en-GB"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43056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pic>
        <p:nvPicPr>
          <p:cNvPr id="5122" name="Picture 2" descr="S:\Environment Team\Landscape\AS\Photos\Photos Broadmoor Lane\May 2007\Broadmoor Lane Orchard Photo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6390596" cy="42485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36297" y="1340768"/>
            <a:ext cx="1699008" cy="1015663"/>
          </a:xfrm>
          <a:prstGeom prst="rect">
            <a:avLst/>
          </a:prstGeom>
        </p:spPr>
        <p:txBody>
          <a:bodyPr wrap="square">
            <a:spAutoFit/>
          </a:bodyPr>
          <a:lstStyle/>
          <a:p>
            <a:pPr algn="r"/>
            <a:r>
              <a:rPr lang="en-GB" sz="2000" dirty="0">
                <a:solidFill>
                  <a:schemeClr val="bg1"/>
                </a:solidFill>
                <a:latin typeface="Calibri" panose="020F0502020204030204" pitchFamily="34" charset="0"/>
              </a:rPr>
              <a:t>What makes a good development?</a:t>
            </a:r>
          </a:p>
        </p:txBody>
      </p:sp>
      <p:sp>
        <p:nvSpPr>
          <p:cNvPr id="3" name="TextBox 2"/>
          <p:cNvSpPr txBox="1"/>
          <p:nvPr/>
        </p:nvSpPr>
        <p:spPr>
          <a:xfrm>
            <a:off x="7448374" y="3789040"/>
            <a:ext cx="1482984" cy="1323439"/>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Housing at Broadmoor Lane, Weston</a:t>
            </a:r>
            <a:endParaRPr lang="en-GB"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35796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96509"/>
            <a:ext cx="31146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196752"/>
            <a:ext cx="34671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452320" y="1210776"/>
            <a:ext cx="1584176" cy="2308324"/>
          </a:xfrm>
          <a:prstGeom prst="rect">
            <a:avLst/>
          </a:prstGeom>
        </p:spPr>
        <p:txBody>
          <a:bodyPr wrap="square">
            <a:spAutoFit/>
          </a:bodyPr>
          <a:lstStyle/>
          <a:p>
            <a:pPr algn="r"/>
            <a:r>
              <a:rPr lang="en-GB" dirty="0">
                <a:solidFill>
                  <a:schemeClr val="bg1"/>
                </a:solidFill>
                <a:latin typeface="Calibri" panose="020F0502020204030204" pitchFamily="34" charset="0"/>
              </a:rPr>
              <a:t>What makes a good development</a:t>
            </a:r>
            <a:r>
              <a:rPr lang="en-GB" dirty="0" smtClean="0">
                <a:solidFill>
                  <a:schemeClr val="bg1"/>
                </a:solidFill>
                <a:latin typeface="Calibri" panose="020F0502020204030204" pitchFamily="34" charset="0"/>
              </a:rPr>
              <a:t>? (integrated Sustainable Urban Drainage Scheme)</a:t>
            </a:r>
            <a:endParaRPr lang="en-GB"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70698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484784"/>
            <a:ext cx="8280919" cy="4392860"/>
          </a:xfrm>
        </p:spPr>
        <p:txBody>
          <a:bodyPr/>
          <a:lstStyle/>
          <a:p>
            <a:pPr marL="0" indent="0">
              <a:buNone/>
            </a:pPr>
            <a:r>
              <a:rPr lang="en-GB" sz="2800" dirty="0" smtClean="0">
                <a:solidFill>
                  <a:schemeClr val="bg1"/>
                </a:solidFill>
                <a:latin typeface="Calibri" panose="020F0502020204030204" pitchFamily="34" charset="0"/>
              </a:rPr>
              <a:t>Information required	</a:t>
            </a:r>
            <a:r>
              <a:rPr lang="en-GB" sz="2000" dirty="0" smtClean="0">
                <a:solidFill>
                  <a:schemeClr val="bg1"/>
                </a:solidFill>
                <a:latin typeface="Calibri" panose="020F0502020204030204" pitchFamily="34" charset="0"/>
              </a:rPr>
              <a:t>What makes a good development?</a:t>
            </a:r>
            <a:endParaRPr lang="en-GB" sz="2800" dirty="0" smtClean="0">
              <a:solidFill>
                <a:schemeClr val="bg1"/>
              </a:solidFill>
              <a:latin typeface="Calibri" panose="020F0502020204030204" pitchFamily="34" charset="0"/>
            </a:endParaRPr>
          </a:p>
          <a:p>
            <a:pPr marL="0" indent="0">
              <a:buNone/>
            </a:pPr>
            <a:endParaRPr lang="en-GB" sz="2800" dirty="0">
              <a:solidFill>
                <a:schemeClr val="bg1"/>
              </a:solidFill>
              <a:latin typeface="Calibri" panose="020F0502020204030204" pitchFamily="34" charset="0"/>
            </a:endParaRPr>
          </a:p>
          <a:p>
            <a:pPr marL="0" indent="0">
              <a:buNone/>
            </a:pPr>
            <a:r>
              <a:rPr lang="en-GB" sz="2000" dirty="0" smtClean="0">
                <a:solidFill>
                  <a:schemeClr val="bg1"/>
                </a:solidFill>
                <a:latin typeface="Calibri" panose="020F0502020204030204" pitchFamily="34" charset="0"/>
              </a:rPr>
              <a:t>Landscape and Visual Impact Assessment </a:t>
            </a:r>
          </a:p>
          <a:p>
            <a:pPr marL="0" indent="0">
              <a:buNone/>
            </a:pPr>
            <a:r>
              <a:rPr lang="en-GB" sz="1600" dirty="0" smtClean="0">
                <a:solidFill>
                  <a:schemeClr val="bg1"/>
                </a:solidFill>
                <a:latin typeface="Calibri" panose="020F0502020204030204" pitchFamily="34" charset="0"/>
              </a:rPr>
              <a:t>(the effects on landscape and views as part of EIA or as standalone document)</a:t>
            </a:r>
          </a:p>
          <a:p>
            <a:pPr marL="0" indent="0">
              <a:buNone/>
            </a:pPr>
            <a:endParaRPr lang="en-GB" sz="2000" dirty="0">
              <a:solidFill>
                <a:schemeClr val="bg1"/>
              </a:solidFill>
              <a:latin typeface="Calibri" panose="020F0502020204030204" pitchFamily="34" charset="0"/>
            </a:endParaRPr>
          </a:p>
          <a:p>
            <a:pPr marL="0" indent="0">
              <a:buNone/>
            </a:pPr>
            <a:r>
              <a:rPr lang="en-GB" sz="2000" dirty="0" smtClean="0">
                <a:solidFill>
                  <a:schemeClr val="bg1"/>
                </a:solidFill>
                <a:latin typeface="Calibri" panose="020F0502020204030204" pitchFamily="34" charset="0"/>
              </a:rPr>
              <a:t>Design and Access Statement </a:t>
            </a:r>
          </a:p>
          <a:p>
            <a:pPr marL="0" indent="0">
              <a:buNone/>
            </a:pPr>
            <a:r>
              <a:rPr lang="en-GB" sz="1600" dirty="0" smtClean="0">
                <a:solidFill>
                  <a:schemeClr val="bg1"/>
                </a:solidFill>
                <a:latin typeface="Calibri" panose="020F0502020204030204" pitchFamily="34" charset="0"/>
              </a:rPr>
              <a:t>(how the proposals fit the landscape context)</a:t>
            </a:r>
          </a:p>
          <a:p>
            <a:pPr marL="0" indent="0">
              <a:buNone/>
            </a:pPr>
            <a:endParaRPr lang="en-GB" sz="2000" dirty="0">
              <a:solidFill>
                <a:schemeClr val="bg1"/>
              </a:solidFill>
              <a:latin typeface="Calibri" panose="020F0502020204030204" pitchFamily="34" charset="0"/>
            </a:endParaRPr>
          </a:p>
          <a:p>
            <a:pPr marL="0" indent="0">
              <a:buNone/>
            </a:pPr>
            <a:r>
              <a:rPr lang="en-GB" sz="2000" dirty="0" smtClean="0">
                <a:solidFill>
                  <a:schemeClr val="bg1"/>
                </a:solidFill>
                <a:latin typeface="Calibri" panose="020F0502020204030204" pitchFamily="34" charset="0"/>
              </a:rPr>
              <a:t>Landscape Proposals </a:t>
            </a:r>
          </a:p>
          <a:p>
            <a:pPr marL="0" indent="0">
              <a:buNone/>
            </a:pPr>
            <a:r>
              <a:rPr lang="en-GB" sz="1600" dirty="0" smtClean="0">
                <a:solidFill>
                  <a:schemeClr val="bg1"/>
                </a:solidFill>
                <a:latin typeface="Calibri" panose="020F0502020204030204" pitchFamily="34" charset="0"/>
              </a:rPr>
              <a:t>(details to enable the scheme to fit with the surroundings)</a:t>
            </a:r>
            <a:endParaRPr lang="en-GB" sz="1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8009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484784"/>
            <a:ext cx="8352927" cy="4392860"/>
          </a:xfrm>
        </p:spPr>
        <p:txBody>
          <a:bodyPr/>
          <a:lstStyle/>
          <a:p>
            <a:r>
              <a:rPr lang="en-GB" sz="2000" dirty="0">
                <a:solidFill>
                  <a:schemeClr val="bg1"/>
                </a:solidFill>
                <a:latin typeface="Calibri" panose="020F0502020204030204" pitchFamily="34" charset="0"/>
              </a:rPr>
              <a:t>Conclusion</a:t>
            </a:r>
            <a:r>
              <a:rPr lang="en-GB" sz="2800" dirty="0">
                <a:solidFill>
                  <a:schemeClr val="bg1"/>
                </a:solidFill>
                <a:latin typeface="Calibri" panose="020F0502020204030204" pitchFamily="34" charset="0"/>
              </a:rPr>
              <a:t>	</a:t>
            </a:r>
            <a:endParaRPr lang="en-GB" sz="2800" dirty="0" smtClean="0">
              <a:solidFill>
                <a:schemeClr val="bg1"/>
              </a:solidFill>
              <a:latin typeface="Calibri" panose="020F0502020204030204" pitchFamily="34" charset="0"/>
            </a:endParaRPr>
          </a:p>
          <a:p>
            <a:r>
              <a:rPr lang="en-GB" sz="2800" dirty="0" smtClean="0">
                <a:solidFill>
                  <a:schemeClr val="bg1"/>
                </a:solidFill>
                <a:latin typeface="Calibri" panose="020F0502020204030204" pitchFamily="34" charset="0"/>
              </a:rPr>
              <a:t>	</a:t>
            </a:r>
            <a:endParaRPr lang="en-GB" sz="2800" dirty="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Landscape refers to both </a:t>
            </a:r>
            <a:r>
              <a:rPr lang="en-GB" sz="2000" b="1" dirty="0" smtClean="0">
                <a:solidFill>
                  <a:schemeClr val="bg1"/>
                </a:solidFill>
                <a:latin typeface="Calibri" panose="020F0502020204030204" pitchFamily="34" charset="0"/>
              </a:rPr>
              <a:t>rural and urban </a:t>
            </a:r>
            <a:r>
              <a:rPr lang="en-GB" sz="2000" dirty="0" smtClean="0">
                <a:solidFill>
                  <a:schemeClr val="bg1"/>
                </a:solidFill>
                <a:latin typeface="Calibri" panose="020F0502020204030204" pitchFamily="34" charset="0"/>
              </a:rPr>
              <a:t>- it is how people relate to their surroundings and is the interaction between natural and human factors</a:t>
            </a:r>
          </a:p>
          <a:p>
            <a:endParaRPr lang="en-GB" sz="2000" dirty="0">
              <a:solidFill>
                <a:schemeClr val="bg1"/>
              </a:solidFill>
              <a:latin typeface="Calibri" panose="020F0502020204030204" pitchFamily="34" charset="0"/>
            </a:endParaRPr>
          </a:p>
          <a:p>
            <a:r>
              <a:rPr lang="en-GB" sz="2000" b="1" dirty="0" smtClean="0">
                <a:solidFill>
                  <a:schemeClr val="bg1"/>
                </a:solidFill>
                <a:latin typeface="Calibri" panose="020F0502020204030204" pitchFamily="34" charset="0"/>
              </a:rPr>
              <a:t>All landscapes are important </a:t>
            </a:r>
            <a:r>
              <a:rPr lang="en-GB" sz="2000" dirty="0" smtClean="0">
                <a:solidFill>
                  <a:schemeClr val="bg1"/>
                </a:solidFill>
                <a:latin typeface="Calibri" panose="020F0502020204030204" pitchFamily="34" charset="0"/>
              </a:rPr>
              <a:t>and have potential to be valued by people</a:t>
            </a:r>
          </a:p>
          <a:p>
            <a:endParaRPr lang="en-GB" sz="2000" dirty="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Key principle is to aid the </a:t>
            </a:r>
            <a:r>
              <a:rPr lang="en-GB" sz="2000" b="1" dirty="0" smtClean="0">
                <a:solidFill>
                  <a:schemeClr val="bg1"/>
                </a:solidFill>
                <a:latin typeface="Calibri" panose="020F0502020204030204" pitchFamily="34" charset="0"/>
              </a:rPr>
              <a:t>management of change</a:t>
            </a:r>
            <a:r>
              <a:rPr lang="en-GB" sz="2000" dirty="0" smtClean="0">
                <a:solidFill>
                  <a:schemeClr val="bg1"/>
                </a:solidFill>
                <a:latin typeface="Calibri" panose="020F0502020204030204" pitchFamily="34" charset="0"/>
              </a:rPr>
              <a:t> recognising that changes can cause harm or be beneficial</a:t>
            </a:r>
            <a:endParaRPr lang="en-GB"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51204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124744"/>
            <a:ext cx="8424935" cy="4752900"/>
          </a:xfrm>
        </p:spPr>
        <p:txBody>
          <a:bodyPr/>
          <a:lstStyle/>
          <a:p>
            <a:pPr marL="0" indent="0">
              <a:buNone/>
            </a:pPr>
            <a:r>
              <a:rPr lang="en-GB" sz="1600" dirty="0">
                <a:solidFill>
                  <a:schemeClr val="bg1"/>
                </a:solidFill>
              </a:rPr>
              <a:t>The ministerial forward of the </a:t>
            </a:r>
            <a:r>
              <a:rPr lang="en-GB" sz="1600" dirty="0" smtClean="0">
                <a:solidFill>
                  <a:schemeClr val="bg1"/>
                </a:solidFill>
              </a:rPr>
              <a:t>				</a:t>
            </a:r>
            <a:r>
              <a:rPr lang="en-GB" sz="2000" dirty="0" smtClean="0">
                <a:solidFill>
                  <a:srgbClr val="FFFFFF"/>
                </a:solidFill>
                <a:latin typeface="Calibri" panose="020F0502020204030204" pitchFamily="34" charset="0"/>
              </a:rPr>
              <a:t>	Conclusion</a:t>
            </a:r>
            <a:endParaRPr lang="en-GB" sz="1600" dirty="0" smtClean="0">
              <a:solidFill>
                <a:schemeClr val="bg1"/>
              </a:solidFill>
            </a:endParaRPr>
          </a:p>
          <a:p>
            <a:pPr marL="0" indent="0">
              <a:buNone/>
            </a:pPr>
            <a:r>
              <a:rPr lang="en-GB" sz="2800" dirty="0" smtClean="0">
                <a:solidFill>
                  <a:schemeClr val="bg1"/>
                </a:solidFill>
              </a:rPr>
              <a:t>National </a:t>
            </a:r>
            <a:r>
              <a:rPr lang="en-GB" sz="2800" dirty="0">
                <a:solidFill>
                  <a:schemeClr val="bg1"/>
                </a:solidFill>
              </a:rPr>
              <a:t>Planning Policy Framework </a:t>
            </a:r>
            <a:r>
              <a:rPr lang="en-GB" sz="1600" dirty="0" smtClean="0">
                <a:solidFill>
                  <a:schemeClr val="bg1"/>
                </a:solidFill>
              </a:rPr>
              <a:t>states:</a:t>
            </a:r>
          </a:p>
          <a:p>
            <a:endParaRPr lang="en-GB" sz="800" dirty="0">
              <a:solidFill>
                <a:schemeClr val="bg1"/>
              </a:solidFill>
            </a:endParaRPr>
          </a:p>
          <a:p>
            <a:pPr marL="0" indent="0">
              <a:buNone/>
            </a:pPr>
            <a:r>
              <a:rPr lang="en-GB" sz="2000" i="1" dirty="0">
                <a:solidFill>
                  <a:schemeClr val="bg1"/>
                </a:solidFill>
              </a:rPr>
              <a:t>‘Our (historic) environment – buildings, landscapes, towns and villages – can better be cherished if their spirit of place thrives, rather than withers’.</a:t>
            </a:r>
            <a:endParaRPr lang="en-GB" sz="2000" dirty="0">
              <a:solidFill>
                <a:schemeClr val="bg1"/>
              </a:solidFill>
            </a:endParaRPr>
          </a:p>
          <a:p>
            <a:pPr marL="0" indent="0">
              <a:buNone/>
            </a:pPr>
            <a:endParaRPr lang="en-GB" sz="800" dirty="0" smtClean="0">
              <a:solidFill>
                <a:schemeClr val="bg1"/>
              </a:solidFill>
            </a:endParaRPr>
          </a:p>
          <a:p>
            <a:pPr marL="0" indent="0">
              <a:buNone/>
            </a:pPr>
            <a:r>
              <a:rPr lang="en-GB" sz="2000" dirty="0" smtClean="0">
                <a:solidFill>
                  <a:schemeClr val="bg1"/>
                </a:solidFill>
              </a:rPr>
              <a:t>Importance of visiting the site</a:t>
            </a:r>
            <a:endParaRPr lang="en-GB" sz="2000" dirty="0">
              <a:solidFill>
                <a:schemeClr val="bg1"/>
              </a:solidFill>
            </a:endParaRPr>
          </a:p>
        </p:txBody>
      </p:sp>
      <p:pic>
        <p:nvPicPr>
          <p:cNvPr id="11266" name="Picture 2" descr="S:\Environment Team\Landscape\Photos\landscape character assessment photos\Area 12 Cam and Wellow Brook Valleys\Combe Hay valley.jpg"/>
          <p:cNvPicPr>
            <a:picLocks noChangeAspect="1" noChangeArrowheads="1"/>
          </p:cNvPicPr>
          <p:nvPr/>
        </p:nvPicPr>
        <p:blipFill rotWithShape="1">
          <a:blip r:embed="rId2">
            <a:extLst>
              <a:ext uri="{28A0092B-C50C-407E-A947-70E740481C1C}">
                <a14:useLocalDpi xmlns:a14="http://schemas.microsoft.com/office/drawing/2010/main" val="0"/>
              </a:ext>
            </a:extLst>
          </a:blip>
          <a:srcRect t="21196" b="36297"/>
          <a:stretch/>
        </p:blipFill>
        <p:spPr bwMode="auto">
          <a:xfrm>
            <a:off x="467544" y="3461047"/>
            <a:ext cx="7344816" cy="234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422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Where would we prefer to live?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16016" y="2204864"/>
            <a:ext cx="3528392" cy="36004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198779"/>
            <a:ext cx="3672408" cy="3534477"/>
          </a:xfrm>
          <a:prstGeom prst="rect">
            <a:avLst/>
          </a:prstGeom>
        </p:spPr>
      </p:pic>
    </p:spTree>
    <p:extLst>
      <p:ext uri="{BB962C8B-B14F-4D97-AF65-F5344CB8AC3E}">
        <p14:creationId xmlns:p14="http://schemas.microsoft.com/office/powerpoint/2010/main" val="4144730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Managing our Trees</a:t>
            </a:r>
            <a:endParaRPr lang="en-GB" sz="2800" dirty="0"/>
          </a:p>
        </p:txBody>
      </p:sp>
      <p:sp>
        <p:nvSpPr>
          <p:cNvPr id="3" name="Content Placeholder 2"/>
          <p:cNvSpPr>
            <a:spLocks noGrp="1"/>
          </p:cNvSpPr>
          <p:nvPr>
            <p:ph idx="1"/>
          </p:nvPr>
        </p:nvSpPr>
        <p:spPr/>
        <p:txBody>
          <a:bodyPr/>
          <a:lstStyle/>
          <a:p>
            <a:endParaRPr lang="en-GB" sz="1800" dirty="0"/>
          </a:p>
          <a:p>
            <a:r>
              <a:rPr lang="en-GB" sz="1800" dirty="0" smtClean="0"/>
              <a:t>1 	</a:t>
            </a:r>
            <a:r>
              <a:rPr lang="en-GB" sz="2800" dirty="0" smtClean="0"/>
              <a:t>Tree benefits</a:t>
            </a:r>
          </a:p>
          <a:p>
            <a:endParaRPr lang="en-GB" sz="1800" dirty="0" smtClean="0"/>
          </a:p>
          <a:p>
            <a:r>
              <a:rPr lang="en-GB" sz="1800" dirty="0" smtClean="0"/>
              <a:t>2	</a:t>
            </a:r>
            <a:r>
              <a:rPr lang="en-GB" sz="2800" dirty="0" smtClean="0"/>
              <a:t>Tree protection</a:t>
            </a:r>
          </a:p>
          <a:p>
            <a:endParaRPr lang="en-GB" sz="1800" dirty="0" smtClean="0"/>
          </a:p>
          <a:p>
            <a:r>
              <a:rPr lang="en-GB" sz="1800" dirty="0" smtClean="0"/>
              <a:t>3	</a:t>
            </a:r>
            <a:r>
              <a:rPr lang="en-GB" sz="2800" dirty="0" smtClean="0"/>
              <a:t>Trees and development</a:t>
            </a:r>
          </a:p>
          <a:p>
            <a:endParaRPr lang="en-GB" sz="1800" dirty="0"/>
          </a:p>
          <a:p>
            <a:endParaRPr lang="en-GB" sz="1800" dirty="0"/>
          </a:p>
        </p:txBody>
      </p:sp>
    </p:spTree>
    <p:extLst>
      <p:ext uri="{BB962C8B-B14F-4D97-AF65-F5344CB8AC3E}">
        <p14:creationId xmlns:p14="http://schemas.microsoft.com/office/powerpoint/2010/main" val="339798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7421761" cy="1008111"/>
          </a:xfrm>
        </p:spPr>
        <p:txBody>
          <a:bodyPr/>
          <a:lstStyle/>
          <a:p>
            <a:pPr algn="ctr"/>
            <a:r>
              <a:rPr lang="en-GB" sz="2800" dirty="0"/>
              <a:t>Tree Benefits</a:t>
            </a:r>
            <a:br>
              <a:rPr lang="en-GB" sz="2800" dirty="0"/>
            </a:br>
            <a:endParaRPr lang="en-GB" sz="2800" dirty="0"/>
          </a:p>
        </p:txBody>
      </p:sp>
      <p:sp>
        <p:nvSpPr>
          <p:cNvPr id="3" name="Content Placeholder 2"/>
          <p:cNvSpPr>
            <a:spLocks noGrp="1"/>
          </p:cNvSpPr>
          <p:nvPr>
            <p:ph idx="1"/>
          </p:nvPr>
        </p:nvSpPr>
        <p:spPr>
          <a:xfrm>
            <a:off x="467544" y="1484784"/>
            <a:ext cx="7417569" cy="4392141"/>
          </a:xfrm>
        </p:spPr>
        <p:txBody>
          <a:bodyPr/>
          <a:lstStyle/>
          <a:p>
            <a:pPr marL="0" lvl="0" indent="0">
              <a:buClr>
                <a:srgbClr val="000000"/>
              </a:buClr>
              <a:buNone/>
            </a:pPr>
            <a:r>
              <a:rPr lang="en-GB" sz="2400" b="1" dirty="0" smtClean="0">
                <a:solidFill>
                  <a:srgbClr val="000000"/>
                </a:solidFill>
              </a:rPr>
              <a:t>Health </a:t>
            </a:r>
            <a:r>
              <a:rPr lang="en-GB" sz="2400" b="1" dirty="0">
                <a:solidFill>
                  <a:srgbClr val="000000"/>
                </a:solidFill>
              </a:rPr>
              <a:t>and </a:t>
            </a:r>
            <a:r>
              <a:rPr lang="en-GB" sz="2400" b="1" dirty="0" smtClean="0">
                <a:solidFill>
                  <a:srgbClr val="000000"/>
                </a:solidFill>
              </a:rPr>
              <a:t>Wellbeing : </a:t>
            </a:r>
            <a:r>
              <a:rPr lang="en-GB" sz="2400" dirty="0" smtClean="0">
                <a:solidFill>
                  <a:srgbClr val="000000"/>
                </a:solidFill>
              </a:rPr>
              <a:t>air quality; </a:t>
            </a:r>
            <a:r>
              <a:rPr lang="en-GB" sz="2400" dirty="0" err="1" smtClean="0">
                <a:solidFill>
                  <a:srgbClr val="000000"/>
                </a:solidFill>
              </a:rPr>
              <a:t>uv</a:t>
            </a:r>
            <a:r>
              <a:rPr lang="en-GB" sz="2400" dirty="0" smtClean="0">
                <a:solidFill>
                  <a:srgbClr val="000000"/>
                </a:solidFill>
              </a:rPr>
              <a:t> shade; learning and behaviour; patient recovery; reduction in stress and illness; recreation</a:t>
            </a:r>
            <a:endParaRPr lang="en-GB" sz="2400" dirty="0">
              <a:solidFill>
                <a:srgbClr val="000000"/>
              </a:solidFill>
            </a:endParaRPr>
          </a:p>
          <a:p>
            <a:pPr marL="0" lvl="0" indent="0">
              <a:buClr>
                <a:srgbClr val="000000"/>
              </a:buClr>
              <a:buNone/>
            </a:pPr>
            <a:r>
              <a:rPr lang="en-GB" sz="2400" b="1" dirty="0" smtClean="0">
                <a:solidFill>
                  <a:srgbClr val="000000"/>
                </a:solidFill>
              </a:rPr>
              <a:t>Climate Change: </a:t>
            </a:r>
            <a:r>
              <a:rPr lang="en-GB" sz="2400" dirty="0" smtClean="0">
                <a:solidFill>
                  <a:srgbClr val="000000"/>
                </a:solidFill>
              </a:rPr>
              <a:t>temperature moderation; SUDS; CO2 storage</a:t>
            </a:r>
            <a:endParaRPr lang="en-GB" sz="2400" dirty="0">
              <a:solidFill>
                <a:srgbClr val="000000"/>
              </a:solidFill>
            </a:endParaRPr>
          </a:p>
          <a:p>
            <a:pPr marL="0" lvl="0" indent="0">
              <a:buClr>
                <a:srgbClr val="000000"/>
              </a:buClr>
              <a:buNone/>
            </a:pPr>
            <a:r>
              <a:rPr lang="en-GB" sz="2400" b="1" dirty="0" smtClean="0">
                <a:solidFill>
                  <a:srgbClr val="000000"/>
                </a:solidFill>
              </a:rPr>
              <a:t>Social </a:t>
            </a:r>
            <a:r>
              <a:rPr lang="en-GB" sz="2400" b="1" dirty="0">
                <a:solidFill>
                  <a:srgbClr val="000000"/>
                </a:solidFill>
              </a:rPr>
              <a:t>and </a:t>
            </a:r>
            <a:r>
              <a:rPr lang="en-GB" sz="2400" b="1" dirty="0" smtClean="0">
                <a:solidFill>
                  <a:srgbClr val="000000"/>
                </a:solidFill>
              </a:rPr>
              <a:t>Environmental: </a:t>
            </a:r>
            <a:r>
              <a:rPr lang="en-GB" sz="2400" dirty="0" smtClean="0">
                <a:solidFill>
                  <a:srgbClr val="000000"/>
                </a:solidFill>
              </a:rPr>
              <a:t>historical links; community focal points; habitats; screening; privacy; </a:t>
            </a:r>
            <a:r>
              <a:rPr lang="en-GB" sz="2400" dirty="0" err="1" smtClean="0">
                <a:solidFill>
                  <a:srgbClr val="000000"/>
                </a:solidFill>
              </a:rPr>
              <a:t>architectual</a:t>
            </a:r>
            <a:r>
              <a:rPr lang="en-GB" sz="2400" dirty="0" smtClean="0">
                <a:solidFill>
                  <a:srgbClr val="000000"/>
                </a:solidFill>
              </a:rPr>
              <a:t> enhancement</a:t>
            </a:r>
          </a:p>
          <a:p>
            <a:pPr marL="0" lvl="0" indent="0">
              <a:buClr>
                <a:srgbClr val="000000"/>
              </a:buClr>
              <a:buNone/>
            </a:pPr>
            <a:r>
              <a:rPr lang="en-GB" sz="2400" b="1" dirty="0" smtClean="0">
                <a:solidFill>
                  <a:srgbClr val="000000"/>
                </a:solidFill>
              </a:rPr>
              <a:t>Economic: </a:t>
            </a:r>
            <a:r>
              <a:rPr lang="en-GB" sz="2400" dirty="0" smtClean="0">
                <a:solidFill>
                  <a:srgbClr val="000000"/>
                </a:solidFill>
              </a:rPr>
              <a:t>ecosystem services; employment; investment; sustainable resource; increase in property prices</a:t>
            </a:r>
            <a:r>
              <a:rPr lang="en-GB" sz="2400" b="1" dirty="0" smtClean="0">
                <a:solidFill>
                  <a:srgbClr val="000000"/>
                </a:solidFill>
              </a:rPr>
              <a:t> </a:t>
            </a:r>
            <a:endParaRPr lang="en-GB" sz="2400" b="1" dirty="0">
              <a:solidFill>
                <a:srgbClr val="000000"/>
              </a:solidFill>
            </a:endParaRPr>
          </a:p>
          <a:p>
            <a:pPr marL="0" lvl="0" indent="0">
              <a:buClr>
                <a:srgbClr val="000000"/>
              </a:buClr>
              <a:buNone/>
            </a:pPr>
            <a:endParaRPr lang="en-GB" sz="1200" b="1" dirty="0">
              <a:solidFill>
                <a:srgbClr val="000000"/>
              </a:solidFill>
            </a:endParaRPr>
          </a:p>
          <a:p>
            <a:endParaRPr lang="en-GB" dirty="0"/>
          </a:p>
        </p:txBody>
      </p:sp>
    </p:spTree>
    <p:extLst>
      <p:ext uri="{BB962C8B-B14F-4D97-AF65-F5344CB8AC3E}">
        <p14:creationId xmlns:p14="http://schemas.microsoft.com/office/powerpoint/2010/main" val="73614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908050"/>
            <a:ext cx="4536503" cy="4897214"/>
          </a:xfrm>
        </p:spPr>
        <p:txBody>
          <a:bodyPr/>
          <a:lstStyle/>
          <a:p>
            <a:r>
              <a:rPr lang="en-GB" sz="2000" dirty="0" smtClean="0"/>
              <a:t>These street trees will help:</a:t>
            </a:r>
            <a:r>
              <a:rPr lang="en-GB" sz="1800" dirty="0" smtClean="0"/>
              <a:t/>
            </a:r>
            <a:br>
              <a:rPr lang="en-GB" sz="1800" dirty="0" smtClean="0"/>
            </a:br>
            <a:r>
              <a:rPr lang="en-GB" sz="1800" dirty="0" smtClean="0"/>
              <a:t/>
            </a:r>
            <a:br>
              <a:rPr lang="en-GB" sz="1800" dirty="0" smtClean="0"/>
            </a:br>
            <a:r>
              <a:rPr lang="en-GB" sz="1800" dirty="0" smtClean="0"/>
              <a:t>- reduce glare</a:t>
            </a:r>
            <a:br>
              <a:rPr lang="en-GB" sz="1800" dirty="0" smtClean="0"/>
            </a:br>
            <a:r>
              <a:rPr lang="en-GB" sz="1800" dirty="0" smtClean="0"/>
              <a:t>- provide shade</a:t>
            </a:r>
            <a:br>
              <a:rPr lang="en-GB" sz="1800" dirty="0" smtClean="0"/>
            </a:br>
            <a:r>
              <a:rPr lang="en-GB" sz="1800" dirty="0" smtClean="0"/>
              <a:t>- moderate temperatures</a:t>
            </a:r>
            <a:br>
              <a:rPr lang="en-GB" sz="1800" dirty="0" smtClean="0"/>
            </a:br>
            <a:r>
              <a:rPr lang="en-GB" sz="1800" dirty="0" smtClean="0"/>
              <a:t>- improve the visual appeal and compliment and soften the hard landscaping</a:t>
            </a:r>
            <a:br>
              <a:rPr lang="en-GB" sz="1800" dirty="0" smtClean="0"/>
            </a:br>
            <a:r>
              <a:rPr lang="en-GB" sz="1800" dirty="0" smtClean="0"/>
              <a:t>- contribute towards the management of surface water runoff</a:t>
            </a:r>
            <a:br>
              <a:rPr lang="en-GB" sz="1800" dirty="0" smtClean="0"/>
            </a:br>
            <a:r>
              <a:rPr lang="en-GB" sz="1800" dirty="0" smtClean="0"/>
              <a:t>- filter and absorb airborne pollutants and particulates</a:t>
            </a:r>
            <a:br>
              <a:rPr lang="en-GB" sz="1800" dirty="0" smtClean="0"/>
            </a:br>
            <a:endParaRPr lang="en-GB" sz="1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1844824"/>
            <a:ext cx="2970609" cy="3960812"/>
          </a:xfrm>
        </p:spPr>
      </p:pic>
    </p:spTree>
    <p:extLst>
      <p:ext uri="{BB962C8B-B14F-4D97-AF65-F5344CB8AC3E}">
        <p14:creationId xmlns:p14="http://schemas.microsoft.com/office/powerpoint/2010/main" val="1588076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6" y="1484784"/>
            <a:ext cx="8280920" cy="4392860"/>
          </a:xfrm>
        </p:spPr>
        <p:txBody>
          <a:bodyPr/>
          <a:lstStyle/>
          <a:p>
            <a:pPr algn="r"/>
            <a:r>
              <a:rPr lang="en-GB" sz="2000" dirty="0" smtClean="0">
                <a:solidFill>
                  <a:schemeClr val="bg1"/>
                </a:solidFill>
                <a:latin typeface="Calibri" panose="020F0502020204030204" pitchFamily="34" charset="0"/>
                <a:ea typeface="Calibri"/>
                <a:cs typeface="Times New Roman"/>
              </a:rPr>
              <a:t>Why is landscape important?</a:t>
            </a:r>
          </a:p>
          <a:p>
            <a:r>
              <a:rPr lang="en-GB" sz="2800" dirty="0" smtClean="0">
                <a:solidFill>
                  <a:schemeClr val="bg1"/>
                </a:solidFill>
                <a:latin typeface="Calibri" panose="020F0502020204030204" pitchFamily="34" charset="0"/>
                <a:ea typeface="Calibri"/>
                <a:cs typeface="Times New Roman"/>
              </a:rPr>
              <a:t>European </a:t>
            </a:r>
            <a:r>
              <a:rPr lang="en-GB" sz="2800" dirty="0">
                <a:solidFill>
                  <a:schemeClr val="bg1"/>
                </a:solidFill>
                <a:latin typeface="Calibri" panose="020F0502020204030204" pitchFamily="34" charset="0"/>
                <a:ea typeface="Calibri"/>
                <a:cs typeface="Times New Roman"/>
              </a:rPr>
              <a:t>Landscape </a:t>
            </a:r>
            <a:r>
              <a:rPr lang="en-GB" sz="2800" dirty="0" smtClean="0">
                <a:solidFill>
                  <a:schemeClr val="bg1"/>
                </a:solidFill>
                <a:latin typeface="Calibri" panose="020F0502020204030204" pitchFamily="34" charset="0"/>
                <a:ea typeface="Calibri"/>
                <a:cs typeface="Times New Roman"/>
              </a:rPr>
              <a:t>Convention</a:t>
            </a:r>
          </a:p>
          <a:p>
            <a:endParaRPr lang="en-GB" sz="800" dirty="0">
              <a:solidFill>
                <a:schemeClr val="bg1"/>
              </a:solidFill>
              <a:latin typeface="Calibri" panose="020F0502020204030204" pitchFamily="34" charset="0"/>
              <a:ea typeface="Calibri"/>
              <a:cs typeface="Times New Roman"/>
            </a:endParaRPr>
          </a:p>
          <a:p>
            <a:r>
              <a:rPr lang="en-GB" sz="2000" dirty="0">
                <a:solidFill>
                  <a:schemeClr val="bg1"/>
                </a:solidFill>
                <a:latin typeface="Calibri" panose="020F0502020204030204" pitchFamily="34" charset="0"/>
                <a:ea typeface="Calibri"/>
                <a:cs typeface="Times New Roman"/>
              </a:rPr>
              <a:t>signed by the UK government in February </a:t>
            </a:r>
            <a:r>
              <a:rPr lang="en-GB" sz="2000" dirty="0" smtClean="0">
                <a:solidFill>
                  <a:schemeClr val="bg1"/>
                </a:solidFill>
                <a:latin typeface="Calibri" panose="020F0502020204030204" pitchFamily="34" charset="0"/>
                <a:ea typeface="Calibri"/>
                <a:cs typeface="Times New Roman"/>
              </a:rPr>
              <a:t>2006 - </a:t>
            </a:r>
            <a:r>
              <a:rPr lang="en-GB" sz="2000" dirty="0">
                <a:solidFill>
                  <a:schemeClr val="bg1"/>
                </a:solidFill>
                <a:latin typeface="Calibri" panose="020F0502020204030204" pitchFamily="34" charset="0"/>
                <a:ea typeface="Calibri"/>
              </a:rPr>
              <a:t>came into effect in March 2007 </a:t>
            </a:r>
            <a:endParaRPr lang="en-GB" sz="2000" dirty="0" smtClean="0">
              <a:solidFill>
                <a:schemeClr val="bg1"/>
              </a:solidFill>
              <a:latin typeface="Calibri" panose="020F0502020204030204" pitchFamily="34" charset="0"/>
              <a:ea typeface="Calibri"/>
            </a:endParaRPr>
          </a:p>
          <a:p>
            <a:endParaRPr lang="en-GB" sz="800" dirty="0" smtClean="0">
              <a:solidFill>
                <a:schemeClr val="bg1"/>
              </a:solidFill>
              <a:latin typeface="Calibri" panose="020F0502020204030204" pitchFamily="34" charset="0"/>
            </a:endParaRPr>
          </a:p>
          <a:p>
            <a:r>
              <a:rPr lang="en-GB" sz="2400" dirty="0" smtClean="0">
                <a:solidFill>
                  <a:schemeClr val="bg1"/>
                </a:solidFill>
                <a:latin typeface="Calibri" panose="020F0502020204030204" pitchFamily="34" charset="0"/>
              </a:rPr>
              <a:t>Key Principles</a:t>
            </a:r>
            <a:endParaRPr lang="en-GB" sz="2400" dirty="0">
              <a:solidFill>
                <a:schemeClr val="bg1"/>
              </a:solidFill>
              <a:latin typeface="Calibri" panose="020F0502020204030204" pitchFamily="34" charset="0"/>
            </a:endParaRPr>
          </a:p>
          <a:p>
            <a:endParaRPr lang="en-GB" sz="800" dirty="0">
              <a:solidFill>
                <a:schemeClr val="bg1"/>
              </a:solidFill>
              <a:latin typeface="Calibri" panose="020F0502020204030204" pitchFamily="34" charset="0"/>
            </a:endParaRPr>
          </a:p>
          <a:p>
            <a:pPr>
              <a:buFont typeface="Courier New" panose="02070309020205020404" pitchFamily="49" charset="0"/>
              <a:buChar char="o"/>
            </a:pPr>
            <a:r>
              <a:rPr lang="en-GB" sz="2000" dirty="0" smtClean="0">
                <a:solidFill>
                  <a:schemeClr val="bg1"/>
                </a:solidFill>
                <a:latin typeface="Calibri" panose="020F0502020204030204" pitchFamily="34" charset="0"/>
              </a:rPr>
              <a:t>recognises that all </a:t>
            </a:r>
            <a:r>
              <a:rPr lang="en-GB" sz="2000" dirty="0">
                <a:solidFill>
                  <a:schemeClr val="bg1"/>
                </a:solidFill>
                <a:latin typeface="Calibri" panose="020F0502020204030204" pitchFamily="34" charset="0"/>
              </a:rPr>
              <a:t>landscapes are important </a:t>
            </a:r>
            <a:endParaRPr lang="en-GB" sz="2000" dirty="0" smtClean="0">
              <a:solidFill>
                <a:schemeClr val="bg1"/>
              </a:solidFill>
              <a:latin typeface="Calibri" panose="020F0502020204030204" pitchFamily="34" charset="0"/>
            </a:endParaRPr>
          </a:p>
          <a:p>
            <a:endParaRPr lang="en-GB" sz="800" dirty="0">
              <a:solidFill>
                <a:schemeClr val="bg1"/>
              </a:solidFill>
              <a:latin typeface="Calibri" panose="020F0502020204030204" pitchFamily="34" charset="0"/>
            </a:endParaRPr>
          </a:p>
          <a:p>
            <a:r>
              <a:rPr lang="en-GB" sz="2000" dirty="0">
                <a:solidFill>
                  <a:schemeClr val="bg1"/>
                </a:solidFill>
                <a:latin typeface="Calibri" panose="020F0502020204030204" pitchFamily="34" charset="0"/>
              </a:rPr>
              <a:t>recognises the dynamic nature of landscape – with an emphasis on management of </a:t>
            </a:r>
            <a:r>
              <a:rPr lang="en-GB" sz="2000" dirty="0" smtClean="0">
                <a:solidFill>
                  <a:schemeClr val="bg1"/>
                </a:solidFill>
                <a:latin typeface="Calibri" panose="020F0502020204030204" pitchFamily="34" charset="0"/>
              </a:rPr>
              <a:t>change, creating </a:t>
            </a:r>
            <a:r>
              <a:rPr lang="en-GB" sz="2000" dirty="0">
                <a:solidFill>
                  <a:schemeClr val="bg1"/>
                </a:solidFill>
                <a:latin typeface="Calibri" panose="020F0502020204030204" pitchFamily="34" charset="0"/>
              </a:rPr>
              <a:t>new landscapes as well as managing the landscapes that we inherit.</a:t>
            </a:r>
          </a:p>
        </p:txBody>
      </p:sp>
    </p:spTree>
    <p:extLst>
      <p:ext uri="{BB962C8B-B14F-4D97-AF65-F5344CB8AC3E}">
        <p14:creationId xmlns:p14="http://schemas.microsoft.com/office/powerpoint/2010/main" val="2028548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Tree</a:t>
            </a:r>
            <a:r>
              <a:rPr lang="en-GB" dirty="0" smtClean="0"/>
              <a:t> </a:t>
            </a:r>
            <a:r>
              <a:rPr lang="en-GB" sz="2800" dirty="0" smtClean="0"/>
              <a:t>Protection</a:t>
            </a:r>
            <a:endParaRPr lang="en-GB" sz="2800" dirty="0"/>
          </a:p>
        </p:txBody>
      </p:sp>
      <p:sp>
        <p:nvSpPr>
          <p:cNvPr id="3" name="Content Placeholder 2"/>
          <p:cNvSpPr>
            <a:spLocks noGrp="1"/>
          </p:cNvSpPr>
          <p:nvPr>
            <p:ph idx="1"/>
          </p:nvPr>
        </p:nvSpPr>
        <p:spPr/>
        <p:txBody>
          <a:bodyPr/>
          <a:lstStyle/>
          <a:p>
            <a:pPr marL="0" indent="0">
              <a:buNone/>
            </a:pPr>
            <a:r>
              <a:rPr lang="en-GB" sz="2400" dirty="0" smtClean="0"/>
              <a:t>Main methods:</a:t>
            </a:r>
          </a:p>
          <a:p>
            <a:r>
              <a:rPr lang="en-GB" sz="2400" dirty="0" smtClean="0"/>
              <a:t>Tree Preservation Orders</a:t>
            </a:r>
          </a:p>
          <a:p>
            <a:r>
              <a:rPr lang="en-GB" sz="2400" dirty="0" smtClean="0"/>
              <a:t>Conservation Area Designations</a:t>
            </a:r>
          </a:p>
          <a:p>
            <a:pPr marL="0" indent="0">
              <a:buNone/>
            </a:pPr>
            <a:r>
              <a:rPr lang="en-GB" sz="2400" dirty="0" smtClean="0"/>
              <a:t>Others:</a:t>
            </a:r>
          </a:p>
          <a:p>
            <a:r>
              <a:rPr lang="en-GB" sz="2400" dirty="0" smtClean="0"/>
              <a:t>Section 106 agreements</a:t>
            </a:r>
          </a:p>
          <a:p>
            <a:r>
              <a:rPr lang="en-GB" sz="2400" dirty="0" smtClean="0"/>
              <a:t>Conditions attached to planning consents</a:t>
            </a:r>
          </a:p>
          <a:p>
            <a:r>
              <a:rPr lang="en-GB" sz="2400" dirty="0" smtClean="0"/>
              <a:t>Covenants attached to deeds ( civil )</a:t>
            </a:r>
          </a:p>
          <a:p>
            <a:endParaRPr lang="en-GB" dirty="0"/>
          </a:p>
        </p:txBody>
      </p:sp>
    </p:spTree>
    <p:extLst>
      <p:ext uri="{BB962C8B-B14F-4D97-AF65-F5344CB8AC3E}">
        <p14:creationId xmlns:p14="http://schemas.microsoft.com/office/powerpoint/2010/main" val="2853831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7992888" cy="1152128"/>
          </a:xfrm>
        </p:spPr>
        <p:txBody>
          <a:bodyPr/>
          <a:lstStyle/>
          <a:p>
            <a:pPr algn="ctr"/>
            <a:r>
              <a:rPr lang="en-GB" sz="2800" dirty="0"/>
              <a:t>T</a:t>
            </a:r>
            <a:r>
              <a:rPr lang="en-GB" sz="2800" dirty="0" smtClean="0"/>
              <a:t>he </a:t>
            </a:r>
            <a:r>
              <a:rPr lang="en-GB" sz="2800" dirty="0"/>
              <a:t>differences between a tree protected by a TPO and a tree within a conservation </a:t>
            </a:r>
            <a:r>
              <a:rPr lang="en-GB" sz="2800" dirty="0" smtClean="0"/>
              <a:t>area</a:t>
            </a:r>
            <a:endParaRPr lang="en-GB" sz="2800" dirty="0"/>
          </a:p>
        </p:txBody>
      </p:sp>
      <p:sp>
        <p:nvSpPr>
          <p:cNvPr id="3" name="Content Placeholder 2"/>
          <p:cNvSpPr>
            <a:spLocks noGrp="1"/>
          </p:cNvSpPr>
          <p:nvPr>
            <p:ph idx="1"/>
          </p:nvPr>
        </p:nvSpPr>
        <p:spPr/>
        <p:txBody>
          <a:bodyPr/>
          <a:lstStyle/>
          <a:p>
            <a:endParaRPr lang="en-GB" sz="2400" dirty="0" smtClean="0"/>
          </a:p>
          <a:p>
            <a:r>
              <a:rPr lang="en-GB" sz="2400" dirty="0" smtClean="0"/>
              <a:t>What is protected?</a:t>
            </a:r>
          </a:p>
          <a:p>
            <a:endParaRPr lang="en-GB" sz="2400" dirty="0" smtClean="0"/>
          </a:p>
          <a:p>
            <a:r>
              <a:rPr lang="en-GB" sz="2400" dirty="0" smtClean="0"/>
              <a:t>What is needed to undertake works or felling?</a:t>
            </a:r>
          </a:p>
          <a:p>
            <a:endParaRPr lang="en-GB" sz="2400" dirty="0" smtClean="0"/>
          </a:p>
          <a:p>
            <a:r>
              <a:rPr lang="en-GB" sz="2400" dirty="0" smtClean="0"/>
              <a:t>How can the Council respond?</a:t>
            </a:r>
          </a:p>
          <a:p>
            <a:endParaRPr lang="en-GB" dirty="0"/>
          </a:p>
          <a:p>
            <a:endParaRPr lang="en-GB" dirty="0"/>
          </a:p>
          <a:p>
            <a:endParaRPr lang="en-GB" dirty="0"/>
          </a:p>
        </p:txBody>
      </p:sp>
    </p:spTree>
    <p:extLst>
      <p:ext uri="{BB962C8B-B14F-4D97-AF65-F5344CB8AC3E}">
        <p14:creationId xmlns:p14="http://schemas.microsoft.com/office/powerpoint/2010/main" val="1392278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08050"/>
            <a:ext cx="7566025" cy="1296814"/>
          </a:xfrm>
        </p:spPr>
        <p:txBody>
          <a:bodyPr/>
          <a:lstStyle/>
          <a:p>
            <a:pPr algn="ctr"/>
            <a:r>
              <a:rPr lang="en-GB" sz="1800" dirty="0" smtClean="0"/>
              <a:t/>
            </a:r>
            <a:br>
              <a:rPr lang="en-GB" sz="1800" dirty="0" smtClean="0"/>
            </a:br>
            <a:r>
              <a:rPr lang="en-GB" sz="1800" dirty="0" smtClean="0"/>
              <a:t/>
            </a:r>
            <a:br>
              <a:rPr lang="en-GB" sz="1800" dirty="0" smtClean="0"/>
            </a:br>
            <a:r>
              <a:rPr lang="en-GB" sz="1800" dirty="0"/>
              <a:t/>
            </a:r>
            <a:br>
              <a:rPr lang="en-GB" sz="1800" dirty="0"/>
            </a:br>
            <a:r>
              <a:rPr lang="en-GB" sz="2800" dirty="0"/>
              <a:t>S</a:t>
            </a:r>
            <a:r>
              <a:rPr lang="en-GB" sz="2800" dirty="0" smtClean="0"/>
              <a:t>imilarities </a:t>
            </a:r>
            <a:r>
              <a:rPr lang="en-GB" sz="2800" dirty="0"/>
              <a:t>between a tree protected by a TPO and a tree within a conservation </a:t>
            </a:r>
            <a:r>
              <a:rPr lang="en-GB" sz="2800" dirty="0" smtClean="0"/>
              <a:t>area</a:t>
            </a:r>
            <a:r>
              <a:rPr lang="en-GB" dirty="0"/>
              <a:t/>
            </a:r>
            <a:br>
              <a:rPr lang="en-GB" dirty="0"/>
            </a:br>
            <a:endParaRPr lang="en-GB" dirty="0"/>
          </a:p>
        </p:txBody>
      </p:sp>
      <p:sp>
        <p:nvSpPr>
          <p:cNvPr id="3" name="Content Placeholder 2"/>
          <p:cNvSpPr>
            <a:spLocks noGrp="1"/>
          </p:cNvSpPr>
          <p:nvPr>
            <p:ph idx="1"/>
          </p:nvPr>
        </p:nvSpPr>
        <p:spPr>
          <a:xfrm>
            <a:off x="395288" y="2276871"/>
            <a:ext cx="7489825" cy="3600053"/>
          </a:xfrm>
        </p:spPr>
        <p:txBody>
          <a:bodyPr/>
          <a:lstStyle/>
          <a:p>
            <a:r>
              <a:rPr lang="en-GB" sz="1600" dirty="0" smtClean="0"/>
              <a:t>The </a:t>
            </a:r>
            <a:r>
              <a:rPr lang="en-GB" sz="1600" dirty="0"/>
              <a:t>same offences apply </a:t>
            </a:r>
            <a:endParaRPr lang="en-GB" sz="1600" dirty="0" smtClean="0"/>
          </a:p>
          <a:p>
            <a:endParaRPr lang="en-GB" sz="1600" dirty="0" smtClean="0"/>
          </a:p>
          <a:p>
            <a:r>
              <a:rPr lang="en-GB" sz="1600" dirty="0" smtClean="0"/>
              <a:t>The </a:t>
            </a:r>
            <a:r>
              <a:rPr lang="en-GB" sz="1600" dirty="0"/>
              <a:t>same exemptions </a:t>
            </a:r>
            <a:r>
              <a:rPr lang="en-GB" sz="1600" dirty="0" smtClean="0"/>
              <a:t>apply : </a:t>
            </a:r>
          </a:p>
          <a:p>
            <a:r>
              <a:rPr lang="en-GB" sz="1600" dirty="0" smtClean="0"/>
              <a:t> - dead </a:t>
            </a:r>
            <a:r>
              <a:rPr lang="en-GB" sz="1600" dirty="0"/>
              <a:t>or dangerous parts or whole trees</a:t>
            </a:r>
            <a:endParaRPr lang="en-GB" sz="1600" dirty="0" smtClean="0"/>
          </a:p>
          <a:p>
            <a:r>
              <a:rPr lang="en-GB" sz="1600" dirty="0" smtClean="0"/>
              <a:t> - Work </a:t>
            </a:r>
            <a:r>
              <a:rPr lang="en-GB" sz="1600" dirty="0"/>
              <a:t>undertaken by </a:t>
            </a:r>
            <a:r>
              <a:rPr lang="en-GB" sz="1600" dirty="0" smtClean="0"/>
              <a:t>or on behalf of public </a:t>
            </a:r>
            <a:r>
              <a:rPr lang="en-GB" sz="1600" dirty="0"/>
              <a:t>utilities or to remove an obstruction from a public highway </a:t>
            </a:r>
            <a:endParaRPr lang="en-GB" sz="1600" dirty="0" smtClean="0"/>
          </a:p>
          <a:p>
            <a:r>
              <a:rPr lang="en-GB" sz="1600" dirty="0" smtClean="0"/>
              <a:t> - Actively </a:t>
            </a:r>
            <a:r>
              <a:rPr lang="en-GB" sz="1600" dirty="0"/>
              <a:t>managed </a:t>
            </a:r>
            <a:r>
              <a:rPr lang="en-GB" sz="1600" dirty="0" smtClean="0"/>
              <a:t>hedges</a:t>
            </a:r>
          </a:p>
          <a:p>
            <a:r>
              <a:rPr lang="en-GB" sz="1600" dirty="0" smtClean="0"/>
              <a:t> - </a:t>
            </a:r>
            <a:r>
              <a:rPr lang="en-GB" sz="1600" dirty="0"/>
              <a:t>M</a:t>
            </a:r>
            <a:r>
              <a:rPr lang="en-GB" sz="1600" dirty="0" smtClean="0"/>
              <a:t>anagement of commercial orchards </a:t>
            </a:r>
          </a:p>
          <a:p>
            <a:r>
              <a:rPr lang="en-GB" sz="1600" dirty="0"/>
              <a:t> </a:t>
            </a:r>
            <a:r>
              <a:rPr lang="en-GB" sz="1600" dirty="0" smtClean="0"/>
              <a:t>- Minimum works to abate or remove an actionable nuisance in law</a:t>
            </a:r>
          </a:p>
          <a:p>
            <a:r>
              <a:rPr lang="en-GB" sz="1600" dirty="0"/>
              <a:t> </a:t>
            </a:r>
            <a:r>
              <a:rPr lang="en-GB" sz="1600" dirty="0" smtClean="0"/>
              <a:t>- Where the work is required to implement a </a:t>
            </a:r>
            <a:r>
              <a:rPr lang="en-GB" sz="1600" b="1" dirty="0" smtClean="0"/>
              <a:t>full</a:t>
            </a:r>
            <a:r>
              <a:rPr lang="en-GB" sz="1600" dirty="0" smtClean="0"/>
              <a:t> planning permission</a:t>
            </a:r>
          </a:p>
          <a:p>
            <a:endParaRPr lang="en-GB" sz="1600" dirty="0" smtClean="0"/>
          </a:p>
          <a:p>
            <a:r>
              <a:rPr lang="en-GB" sz="1600" dirty="0" smtClean="0"/>
              <a:t>The work is </a:t>
            </a:r>
            <a:r>
              <a:rPr lang="en-GB" sz="1600" dirty="0"/>
              <a:t>valid for two years from the decision notice for both.</a:t>
            </a:r>
          </a:p>
          <a:p>
            <a:endParaRPr lang="en-GB" sz="1600" dirty="0"/>
          </a:p>
        </p:txBody>
      </p:sp>
    </p:spTree>
    <p:extLst>
      <p:ext uri="{BB962C8B-B14F-4D97-AF65-F5344CB8AC3E}">
        <p14:creationId xmlns:p14="http://schemas.microsoft.com/office/powerpoint/2010/main" val="496242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7493769" cy="1080119"/>
          </a:xfrm>
        </p:spPr>
        <p:txBody>
          <a:bodyPr/>
          <a:lstStyle/>
          <a:p>
            <a:pPr algn="ctr"/>
            <a:r>
              <a:rPr lang="en-GB" sz="2800" dirty="0" smtClean="0"/>
              <a:t>Trees and Development</a:t>
            </a:r>
            <a:endParaRPr lang="en-GB" sz="2800" dirty="0"/>
          </a:p>
        </p:txBody>
      </p:sp>
      <p:sp>
        <p:nvSpPr>
          <p:cNvPr id="3" name="Content Placeholder 2"/>
          <p:cNvSpPr>
            <a:spLocks noGrp="1"/>
          </p:cNvSpPr>
          <p:nvPr>
            <p:ph idx="1"/>
          </p:nvPr>
        </p:nvSpPr>
        <p:spPr>
          <a:xfrm>
            <a:off x="395288" y="2060848"/>
            <a:ext cx="7489825" cy="3816077"/>
          </a:xfrm>
        </p:spPr>
        <p:txBody>
          <a:bodyPr/>
          <a:lstStyle/>
          <a:p>
            <a:pPr marL="0" indent="0">
              <a:buNone/>
            </a:pPr>
            <a:r>
              <a:rPr lang="en-GB" sz="1600" dirty="0" smtClean="0"/>
              <a:t>Under </a:t>
            </a:r>
            <a:r>
              <a:rPr lang="en-GB" sz="1600" dirty="0"/>
              <a:t>the UK planning system, local authorities have a statutory duty </a:t>
            </a:r>
            <a:r>
              <a:rPr lang="en-GB" sz="1600" dirty="0" smtClean="0"/>
              <a:t>to consider </a:t>
            </a:r>
            <a:r>
              <a:rPr lang="en-GB" sz="1600" dirty="0"/>
              <a:t>the protection and planting of trees when granting </a:t>
            </a:r>
            <a:r>
              <a:rPr lang="en-GB" sz="1600" dirty="0" smtClean="0"/>
              <a:t>planning permission </a:t>
            </a:r>
            <a:r>
              <a:rPr lang="en-GB" sz="1600" dirty="0"/>
              <a:t>for proposed development. </a:t>
            </a:r>
            <a:endParaRPr lang="en-GB" sz="1600" dirty="0" smtClean="0"/>
          </a:p>
          <a:p>
            <a:pPr marL="0" indent="0">
              <a:buNone/>
            </a:pPr>
            <a:r>
              <a:rPr lang="en-GB" sz="1600" b="1" dirty="0" smtClean="0"/>
              <a:t>Relevant legislation and policies:</a:t>
            </a:r>
          </a:p>
          <a:p>
            <a:pPr marL="0" indent="0">
              <a:buNone/>
            </a:pPr>
            <a:endParaRPr lang="en-GB" sz="1600" dirty="0" smtClean="0"/>
          </a:p>
          <a:p>
            <a:pPr marL="0" indent="0">
              <a:buNone/>
            </a:pPr>
            <a:r>
              <a:rPr lang="en-GB" sz="1600" dirty="0" smtClean="0"/>
              <a:t>Section197 of the Town </a:t>
            </a:r>
            <a:r>
              <a:rPr lang="en-GB" sz="1600" dirty="0"/>
              <a:t>and Country Planning Act </a:t>
            </a:r>
            <a:r>
              <a:rPr lang="en-GB" sz="1600" dirty="0" smtClean="0"/>
              <a:t>1990 as amended</a:t>
            </a:r>
          </a:p>
          <a:p>
            <a:pPr marL="0" indent="0">
              <a:buNone/>
            </a:pPr>
            <a:endParaRPr lang="en-GB" sz="1600" dirty="0"/>
          </a:p>
          <a:p>
            <a:pPr marL="0" indent="0">
              <a:buNone/>
            </a:pPr>
            <a:r>
              <a:rPr lang="en-GB" sz="1600" dirty="0"/>
              <a:t>P</a:t>
            </a:r>
            <a:r>
              <a:rPr lang="en-GB" sz="1600" dirty="0" smtClean="0"/>
              <a:t>olicy </a:t>
            </a:r>
            <a:r>
              <a:rPr lang="en-GB" sz="1600" dirty="0"/>
              <a:t>CP7 of the adopted Core </a:t>
            </a:r>
            <a:r>
              <a:rPr lang="en-GB" sz="1600" dirty="0" smtClean="0"/>
              <a:t>Strategy – trees in relation to green infrastructure</a:t>
            </a:r>
          </a:p>
          <a:p>
            <a:pPr marL="0" indent="0">
              <a:buNone/>
            </a:pPr>
            <a:endParaRPr lang="en-GB" sz="1600" dirty="0"/>
          </a:p>
          <a:p>
            <a:pPr marL="0" indent="0">
              <a:buNone/>
            </a:pPr>
            <a:r>
              <a:rPr lang="en-GB" sz="1600" dirty="0" smtClean="0"/>
              <a:t>Retained </a:t>
            </a:r>
            <a:r>
              <a:rPr lang="en-GB" sz="1600" dirty="0"/>
              <a:t>policy NE.4 of the Bath &amp; North East Somerset Local Plan (2007) </a:t>
            </a:r>
            <a:endParaRPr lang="en-GB" sz="1600" dirty="0" smtClean="0"/>
          </a:p>
          <a:p>
            <a:pPr marL="0" indent="0">
              <a:buNone/>
            </a:pPr>
            <a:endParaRPr lang="en-GB" sz="1600" dirty="0"/>
          </a:p>
          <a:p>
            <a:pPr marL="0" indent="0">
              <a:buNone/>
            </a:pPr>
            <a:r>
              <a:rPr lang="en-GB" sz="1600" dirty="0" smtClean="0"/>
              <a:t>Policy NE6  of the emerging </a:t>
            </a:r>
            <a:r>
              <a:rPr lang="en-GB" sz="1600" dirty="0" err="1" smtClean="0"/>
              <a:t>Placemaking</a:t>
            </a:r>
            <a:r>
              <a:rPr lang="en-GB" sz="1600" dirty="0" smtClean="0"/>
              <a:t> Plan</a:t>
            </a:r>
            <a:endParaRPr lang="en-GB" sz="1600" dirty="0"/>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1861046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000" dirty="0" smtClean="0"/>
              <a:t/>
            </a:r>
            <a:br>
              <a:rPr lang="en-GB" sz="2000" dirty="0" smtClean="0"/>
            </a:br>
            <a:r>
              <a:rPr lang="en-GB" sz="2000" dirty="0" smtClean="0"/>
              <a:t/>
            </a:r>
            <a:br>
              <a:rPr lang="en-GB" sz="2000" dirty="0" smtClean="0"/>
            </a:br>
            <a:r>
              <a:rPr lang="en-GB" sz="2800" dirty="0" smtClean="0"/>
              <a:t>Section 197 of the Town and Country Planning Act 1990 as amended:</a:t>
            </a:r>
            <a:r>
              <a:rPr lang="en-GB" dirty="0"/>
              <a:t/>
            </a:r>
            <a:br>
              <a:rPr lang="en-GB" dirty="0"/>
            </a:br>
            <a:endParaRPr lang="en-GB" dirty="0"/>
          </a:p>
        </p:txBody>
      </p:sp>
      <p:sp>
        <p:nvSpPr>
          <p:cNvPr id="3" name="Content Placeholder 2"/>
          <p:cNvSpPr>
            <a:spLocks noGrp="1"/>
          </p:cNvSpPr>
          <p:nvPr>
            <p:ph idx="1"/>
          </p:nvPr>
        </p:nvSpPr>
        <p:spPr/>
        <p:txBody>
          <a:bodyPr/>
          <a:lstStyle/>
          <a:p>
            <a:endParaRPr lang="en-GB" sz="2000" dirty="0" smtClean="0"/>
          </a:p>
          <a:p>
            <a:r>
              <a:rPr lang="en-GB" sz="2000" dirty="0" smtClean="0"/>
              <a:t>The </a:t>
            </a:r>
            <a:r>
              <a:rPr lang="en-GB" sz="2000" dirty="0"/>
              <a:t>local planning </a:t>
            </a:r>
            <a:r>
              <a:rPr lang="en-GB" sz="2000" dirty="0" smtClean="0"/>
              <a:t>authority has a duty — </a:t>
            </a:r>
          </a:p>
          <a:p>
            <a:endParaRPr lang="en-GB" sz="2000" dirty="0"/>
          </a:p>
          <a:p>
            <a:r>
              <a:rPr lang="en-GB" sz="2000" dirty="0"/>
              <a:t> </a:t>
            </a:r>
            <a:r>
              <a:rPr lang="en-GB" sz="2000" dirty="0" smtClean="0"/>
              <a:t>- to ensure that adequate </a:t>
            </a:r>
            <a:r>
              <a:rPr lang="en-GB" sz="2000" dirty="0"/>
              <a:t>provision is </a:t>
            </a:r>
            <a:r>
              <a:rPr lang="en-GB" sz="2000" dirty="0" smtClean="0"/>
              <a:t>made for </a:t>
            </a:r>
            <a:r>
              <a:rPr lang="en-GB" sz="2000" dirty="0"/>
              <a:t>the preservation or planting of trees; </a:t>
            </a:r>
          </a:p>
          <a:p>
            <a:endParaRPr lang="en-GB" sz="2000" dirty="0" smtClean="0"/>
          </a:p>
          <a:p>
            <a:r>
              <a:rPr lang="en-GB" sz="2000" dirty="0" smtClean="0"/>
              <a:t> - to </a:t>
            </a:r>
            <a:r>
              <a:rPr lang="en-GB" sz="2000" dirty="0"/>
              <a:t>make </a:t>
            </a:r>
            <a:r>
              <a:rPr lang="en-GB" sz="2000" dirty="0" smtClean="0"/>
              <a:t>Tree Preservation Orders as </a:t>
            </a:r>
            <a:r>
              <a:rPr lang="en-GB" sz="2000" dirty="0"/>
              <a:t>appear </a:t>
            </a:r>
            <a:r>
              <a:rPr lang="en-GB" sz="2000" dirty="0" smtClean="0"/>
              <a:t>necessary </a:t>
            </a:r>
            <a:r>
              <a:rPr lang="en-GB" sz="2000" dirty="0"/>
              <a:t>in connection with the </a:t>
            </a:r>
            <a:r>
              <a:rPr lang="en-GB" sz="2000" dirty="0" smtClean="0"/>
              <a:t>granting of planning permissions</a:t>
            </a:r>
            <a:endParaRPr lang="en-GB" dirty="0"/>
          </a:p>
        </p:txBody>
      </p:sp>
    </p:spTree>
    <p:extLst>
      <p:ext uri="{BB962C8B-B14F-4D97-AF65-F5344CB8AC3E}">
        <p14:creationId xmlns:p14="http://schemas.microsoft.com/office/powerpoint/2010/main" val="2784531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ct val="20000"/>
              </a:spcBef>
            </a:pPr>
            <a:r>
              <a:rPr lang="en-GB" sz="2000" dirty="0" smtClean="0">
                <a:solidFill>
                  <a:srgbClr val="000000"/>
                </a:solidFill>
                <a:ea typeface="+mn-ea"/>
                <a:cs typeface="+mn-cs"/>
              </a:rPr>
              <a:t/>
            </a:r>
            <a:br>
              <a:rPr lang="en-GB" sz="2000" dirty="0" smtClean="0">
                <a:solidFill>
                  <a:srgbClr val="000000"/>
                </a:solidFill>
                <a:ea typeface="+mn-ea"/>
                <a:cs typeface="+mn-cs"/>
              </a:rPr>
            </a:br>
            <a:r>
              <a:rPr lang="en-GB" sz="2800" dirty="0" smtClean="0">
                <a:solidFill>
                  <a:srgbClr val="000000"/>
                </a:solidFill>
                <a:ea typeface="+mn-ea"/>
                <a:cs typeface="+mn-cs"/>
              </a:rPr>
              <a:t>Policy </a:t>
            </a:r>
            <a:r>
              <a:rPr lang="en-GB" sz="2800" dirty="0">
                <a:solidFill>
                  <a:srgbClr val="000000"/>
                </a:solidFill>
                <a:ea typeface="+mn-ea"/>
                <a:cs typeface="+mn-cs"/>
              </a:rPr>
              <a:t>CP7 of the Core </a:t>
            </a:r>
            <a:r>
              <a:rPr lang="en-GB" sz="2800" dirty="0" smtClean="0">
                <a:solidFill>
                  <a:srgbClr val="000000"/>
                </a:solidFill>
                <a:ea typeface="+mn-ea"/>
                <a:cs typeface="+mn-cs"/>
              </a:rPr>
              <a:t>Strategy</a:t>
            </a:r>
            <a:r>
              <a:rPr lang="en-GB" sz="1800" b="0" dirty="0">
                <a:solidFill>
                  <a:srgbClr val="000000"/>
                </a:solidFill>
                <a:ea typeface="+mn-ea"/>
                <a:cs typeface="+mn-cs"/>
              </a:rPr>
              <a:t/>
            </a:r>
            <a:br>
              <a:rPr lang="en-GB" sz="1800" b="0" dirty="0">
                <a:solidFill>
                  <a:srgbClr val="000000"/>
                </a:solidFill>
                <a:ea typeface="+mn-ea"/>
                <a:cs typeface="+mn-cs"/>
              </a:rPr>
            </a:br>
            <a:endParaRPr lang="en-GB" dirty="0"/>
          </a:p>
        </p:txBody>
      </p:sp>
      <p:sp>
        <p:nvSpPr>
          <p:cNvPr id="3" name="Content Placeholder 2"/>
          <p:cNvSpPr>
            <a:spLocks noGrp="1"/>
          </p:cNvSpPr>
          <p:nvPr>
            <p:ph idx="1"/>
          </p:nvPr>
        </p:nvSpPr>
        <p:spPr/>
        <p:txBody>
          <a:bodyPr/>
          <a:lstStyle/>
          <a:p>
            <a:r>
              <a:rPr lang="en-GB" sz="1800" dirty="0" smtClean="0"/>
              <a:t>The </a:t>
            </a:r>
            <a:r>
              <a:rPr lang="en-GB" sz="1800" dirty="0"/>
              <a:t>integrity, multi-functionality, quality and connectivity of the strategic </a:t>
            </a:r>
            <a:r>
              <a:rPr lang="en-GB" sz="1800" dirty="0" smtClean="0"/>
              <a:t>Green Infrastructure </a:t>
            </a:r>
            <a:r>
              <a:rPr lang="en-GB" sz="1800" dirty="0"/>
              <a:t>(GI) network will be maintained, protected and enhanced. </a:t>
            </a:r>
            <a:endParaRPr lang="en-GB" sz="1800" dirty="0" smtClean="0"/>
          </a:p>
          <a:p>
            <a:endParaRPr lang="en-GB" sz="1800" dirty="0" smtClean="0"/>
          </a:p>
          <a:p>
            <a:r>
              <a:rPr lang="en-GB" sz="1800" dirty="0" smtClean="0"/>
              <a:t>Opportunities </a:t>
            </a:r>
            <a:r>
              <a:rPr lang="en-GB" sz="1800" dirty="0"/>
              <a:t>will be taken to connect with, improve and extend the network. </a:t>
            </a:r>
            <a:endParaRPr lang="en-GB" sz="1800" dirty="0" smtClean="0"/>
          </a:p>
          <a:p>
            <a:endParaRPr lang="en-GB" sz="1800" dirty="0" smtClean="0"/>
          </a:p>
          <a:p>
            <a:r>
              <a:rPr lang="en-GB" sz="1800" dirty="0" smtClean="0"/>
              <a:t>Existing </a:t>
            </a:r>
            <a:r>
              <a:rPr lang="en-GB" sz="1800" dirty="0"/>
              <a:t>and new </a:t>
            </a:r>
            <a:r>
              <a:rPr lang="en-GB" sz="1800" dirty="0" smtClean="0"/>
              <a:t>Green Infrastructure </a:t>
            </a:r>
            <a:r>
              <a:rPr lang="en-GB" sz="1800" dirty="0"/>
              <a:t>must be planned, delivered and managed as an integral part of creating sustainable communities.</a:t>
            </a:r>
          </a:p>
        </p:txBody>
      </p:sp>
    </p:spTree>
    <p:extLst>
      <p:ext uri="{BB962C8B-B14F-4D97-AF65-F5344CB8AC3E}">
        <p14:creationId xmlns:p14="http://schemas.microsoft.com/office/powerpoint/2010/main" val="3133527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000" dirty="0" smtClean="0"/>
              <a:t/>
            </a:r>
            <a:br>
              <a:rPr lang="en-GB" sz="2000" dirty="0" smtClean="0"/>
            </a:br>
            <a:r>
              <a:rPr lang="en-GB" sz="2000" dirty="0" smtClean="0"/>
              <a:t/>
            </a:r>
            <a:br>
              <a:rPr lang="en-GB" sz="2000" dirty="0" smtClean="0"/>
            </a:br>
            <a:r>
              <a:rPr lang="en-GB" sz="2000" dirty="0" smtClean="0"/>
              <a:t>Retained policy NE.4 of the Bath &amp; North East Somerset Local Plan (2007):</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GB" sz="1800" dirty="0" smtClean="0"/>
              <a:t>Development </a:t>
            </a:r>
            <a:r>
              <a:rPr lang="en-GB" sz="1800" dirty="0"/>
              <a:t>will only be permitted where: </a:t>
            </a:r>
          </a:p>
          <a:p>
            <a:r>
              <a:rPr lang="en-GB" sz="1800" dirty="0"/>
              <a:t>i. 	it does not have an adverse impact on trees and woodlands of wildlife, landscape, historic, amenity, productive or cultural value; and </a:t>
            </a:r>
          </a:p>
          <a:p>
            <a:r>
              <a:rPr lang="en-GB" sz="1800" dirty="0"/>
              <a:t>ii. 	it includes the appropriate retention and new planting of trees and woodlands; and </a:t>
            </a:r>
          </a:p>
          <a:p>
            <a:r>
              <a:rPr lang="en-GB" sz="1800" dirty="0"/>
              <a:t>iii 	it does not have an adverse impact on a veteran tree; </a:t>
            </a:r>
          </a:p>
          <a:p>
            <a:r>
              <a:rPr lang="en-GB" sz="1800" dirty="0"/>
              <a:t>In the case of an unavoidably adverse impact on trees and woodlands of wildlife, landscape, amenity, productive or cultural value, compensatory provision is made.</a:t>
            </a:r>
          </a:p>
          <a:p>
            <a:endParaRPr lang="en-GB" dirty="0"/>
          </a:p>
        </p:txBody>
      </p:sp>
    </p:spTree>
    <p:extLst>
      <p:ext uri="{BB962C8B-B14F-4D97-AF65-F5344CB8AC3E}">
        <p14:creationId xmlns:p14="http://schemas.microsoft.com/office/powerpoint/2010/main" val="803218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
            </a:r>
            <a:br>
              <a:rPr lang="en-GB" sz="2800" dirty="0" smtClean="0"/>
            </a:br>
            <a:r>
              <a:rPr lang="en-GB" sz="2000" dirty="0" smtClean="0"/>
              <a:t>Policy </a:t>
            </a:r>
            <a:r>
              <a:rPr lang="en-GB" sz="2000" dirty="0"/>
              <a:t>NE6  of the emerging </a:t>
            </a:r>
            <a:r>
              <a:rPr lang="en-GB" sz="2000" dirty="0" err="1"/>
              <a:t>Placemaking</a:t>
            </a:r>
            <a:r>
              <a:rPr lang="en-GB" sz="2000" dirty="0"/>
              <a:t> Plan</a:t>
            </a:r>
            <a:r>
              <a:rPr lang="en-GB" dirty="0"/>
              <a:t/>
            </a:r>
            <a:br>
              <a:rPr lang="en-GB" dirty="0"/>
            </a:br>
            <a:endParaRPr lang="en-GB" dirty="0"/>
          </a:p>
        </p:txBody>
      </p:sp>
      <p:sp>
        <p:nvSpPr>
          <p:cNvPr id="3" name="Content Placeholder 2"/>
          <p:cNvSpPr>
            <a:spLocks noGrp="1"/>
          </p:cNvSpPr>
          <p:nvPr>
            <p:ph idx="1"/>
          </p:nvPr>
        </p:nvSpPr>
        <p:spPr/>
        <p:txBody>
          <a:bodyPr/>
          <a:lstStyle/>
          <a:p>
            <a:r>
              <a:rPr lang="en-GB" sz="1800" dirty="0" smtClean="0"/>
              <a:t>1</a:t>
            </a:r>
            <a:r>
              <a:rPr lang="en-GB" sz="1800" dirty="0"/>
              <a:t>) Development will only be permitted where:</a:t>
            </a:r>
          </a:p>
          <a:p>
            <a:r>
              <a:rPr lang="en-GB" sz="1800" dirty="0"/>
              <a:t>a) it seeks to avoid any adverse impact on trees and woodlands of </a:t>
            </a:r>
            <a:r>
              <a:rPr lang="en-GB" sz="1800" dirty="0" smtClean="0"/>
              <a:t>wildlife, landscape</a:t>
            </a:r>
            <a:r>
              <a:rPr lang="en-GB" sz="1800" dirty="0"/>
              <a:t>, historic, amenity, productive or cultural value; and</a:t>
            </a:r>
          </a:p>
          <a:p>
            <a:r>
              <a:rPr lang="en-GB" sz="1800" dirty="0"/>
              <a:t>b) it includes the appropriate retention and new planting of trees </a:t>
            </a:r>
            <a:r>
              <a:rPr lang="en-GB" sz="1800" dirty="0" smtClean="0"/>
              <a:t>and woodlands</a:t>
            </a:r>
            <a:r>
              <a:rPr lang="en-GB" sz="1800" dirty="0"/>
              <a:t>; and</a:t>
            </a:r>
          </a:p>
          <a:p>
            <a:r>
              <a:rPr lang="en-GB" sz="1800" dirty="0"/>
              <a:t>2) If it is demonstrated that an adverse impact on trees is unavoidable to allow </a:t>
            </a:r>
            <a:r>
              <a:rPr lang="en-GB" sz="1800" dirty="0" smtClean="0"/>
              <a:t>for appropriate </a:t>
            </a:r>
            <a:r>
              <a:rPr lang="en-GB" sz="1800" dirty="0"/>
              <a:t>development, compensatory provision will be made in </a:t>
            </a:r>
            <a:r>
              <a:rPr lang="en-GB" sz="1800" dirty="0" smtClean="0"/>
              <a:t>accordance with </a:t>
            </a:r>
            <a:r>
              <a:rPr lang="en-GB" sz="1800" dirty="0"/>
              <a:t>guidance in the Planning Obligations SPD (or successor publication) </a:t>
            </a:r>
            <a:r>
              <a:rPr lang="en-GB" sz="1800" dirty="0" smtClean="0"/>
              <a:t>on replacement </a:t>
            </a:r>
            <a:r>
              <a:rPr lang="en-GB" sz="1800" dirty="0"/>
              <a:t>tree planting.</a:t>
            </a:r>
          </a:p>
          <a:p>
            <a:r>
              <a:rPr lang="en-GB" sz="1800" dirty="0"/>
              <a:t>3) Development proposals directly or indirectly affecting ancient woodland </a:t>
            </a:r>
            <a:r>
              <a:rPr lang="en-GB" sz="1800" dirty="0" smtClean="0"/>
              <a:t>or ancient </a:t>
            </a:r>
            <a:r>
              <a:rPr lang="en-GB" sz="1800" dirty="0"/>
              <a:t>trees will not be permitted</a:t>
            </a:r>
          </a:p>
          <a:p>
            <a:endParaRPr lang="en-GB" dirty="0"/>
          </a:p>
        </p:txBody>
      </p:sp>
    </p:spTree>
    <p:extLst>
      <p:ext uri="{BB962C8B-B14F-4D97-AF65-F5344CB8AC3E}">
        <p14:creationId xmlns:p14="http://schemas.microsoft.com/office/powerpoint/2010/main" val="582122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000" dirty="0"/>
              <a:t/>
            </a:r>
            <a:br>
              <a:rPr lang="en-GB" sz="2000" dirty="0"/>
            </a:br>
            <a:r>
              <a:rPr lang="en-GB" sz="2000" dirty="0" smtClean="0"/>
              <a:t/>
            </a:r>
            <a:br>
              <a:rPr lang="en-GB" sz="2000" dirty="0" smtClean="0"/>
            </a:br>
            <a:r>
              <a:rPr lang="en-GB" sz="2800" dirty="0" smtClean="0"/>
              <a:t>Planning Obligations Supplementary </a:t>
            </a:r>
            <a:r>
              <a:rPr lang="en-GB" sz="2800" dirty="0"/>
              <a:t>Planning </a:t>
            </a:r>
            <a:r>
              <a:rPr lang="en-GB" sz="2800" dirty="0" smtClean="0"/>
              <a:t>Document</a:t>
            </a:r>
            <a:r>
              <a:rPr lang="en-GB" sz="1800" dirty="0" smtClean="0"/>
              <a:t/>
            </a:r>
            <a:br>
              <a:rPr lang="en-GB" sz="1800" dirty="0" smtClean="0"/>
            </a:br>
            <a:r>
              <a:rPr lang="en-GB" sz="1800" dirty="0"/>
              <a:t/>
            </a:r>
            <a:br>
              <a:rPr lang="en-GB" sz="1800" dirty="0"/>
            </a:br>
            <a:r>
              <a:rPr lang="en-GB" sz="1800" dirty="0"/>
              <a:t>Section 3.5 of the document </a:t>
            </a:r>
            <a:r>
              <a:rPr lang="en-GB" sz="1800" dirty="0" smtClean="0"/>
              <a:t>provides a </a:t>
            </a:r>
            <a:r>
              <a:rPr lang="en-GB" sz="1800" dirty="0"/>
              <a:t>mechanism to secure replacement planting off site using a fixed number replacement system.</a:t>
            </a:r>
            <a:r>
              <a:rPr lang="en-GB" sz="2000" dirty="0"/>
              <a:t/>
            </a:r>
            <a:br>
              <a:rPr lang="en-GB" sz="2000" dirty="0"/>
            </a:br>
            <a:r>
              <a:rPr lang="en-GB" sz="2000" dirty="0"/>
              <a:t/>
            </a:r>
            <a:br>
              <a:rPr lang="en-GB" sz="2000" dirty="0"/>
            </a:br>
            <a:r>
              <a:rPr lang="en-GB" sz="2400" dirty="0"/>
              <a:t/>
            </a:r>
            <a:br>
              <a:rPr lang="en-GB" sz="2400" dirty="0"/>
            </a:br>
            <a:endParaRPr lang="en-GB" sz="20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3068960"/>
            <a:ext cx="4109060" cy="290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640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7493769" cy="1296144"/>
          </a:xfrm>
        </p:spPr>
        <p:txBody>
          <a:bodyPr/>
          <a:lstStyle/>
          <a:p>
            <a:pPr algn="ctr"/>
            <a:r>
              <a:rPr lang="en-GB" sz="2800" dirty="0" smtClean="0"/>
              <a:t>Risks to trees on development sites</a:t>
            </a:r>
            <a:endParaRPr lang="en-GB" sz="2800" dirty="0"/>
          </a:p>
        </p:txBody>
      </p:sp>
      <p:sp>
        <p:nvSpPr>
          <p:cNvPr id="3" name="Content Placeholder 2"/>
          <p:cNvSpPr>
            <a:spLocks noGrp="1"/>
          </p:cNvSpPr>
          <p:nvPr>
            <p:ph idx="1"/>
          </p:nvPr>
        </p:nvSpPr>
        <p:spPr>
          <a:xfrm>
            <a:off x="395288" y="2276872"/>
            <a:ext cx="7489825" cy="3600053"/>
          </a:xfrm>
        </p:spPr>
        <p:txBody>
          <a:bodyPr/>
          <a:lstStyle/>
          <a:p>
            <a:r>
              <a:rPr lang="en-GB" sz="2000" dirty="0" smtClean="0"/>
              <a:t>Felling</a:t>
            </a:r>
          </a:p>
          <a:p>
            <a:r>
              <a:rPr lang="en-GB" sz="2000" dirty="0" smtClean="0"/>
              <a:t>Unsympathetic pruning</a:t>
            </a:r>
          </a:p>
          <a:p>
            <a:r>
              <a:rPr lang="en-GB" sz="2000" dirty="0" smtClean="0"/>
              <a:t>Root severance</a:t>
            </a:r>
          </a:p>
          <a:p>
            <a:r>
              <a:rPr lang="en-GB" sz="2000" dirty="0" smtClean="0"/>
              <a:t>Trunk and canopy damage </a:t>
            </a:r>
          </a:p>
          <a:p>
            <a:r>
              <a:rPr lang="en-GB" sz="2000" dirty="0" smtClean="0"/>
              <a:t>Soil compaction </a:t>
            </a:r>
          </a:p>
          <a:p>
            <a:r>
              <a:rPr lang="en-GB" sz="2000" dirty="0" smtClean="0"/>
              <a:t>Soil contamination </a:t>
            </a:r>
          </a:p>
          <a:p>
            <a:r>
              <a:rPr lang="en-GB" sz="2000" dirty="0" smtClean="0"/>
              <a:t>Future management issues</a:t>
            </a:r>
          </a:p>
          <a:p>
            <a:endParaRPr lang="en-GB" sz="2000" dirty="0"/>
          </a:p>
          <a:p>
            <a:pPr marL="0" indent="0" algn="ctr">
              <a:buNone/>
            </a:pPr>
            <a:r>
              <a:rPr lang="en-GB" sz="2000" b="1" dirty="0" smtClean="0"/>
              <a:t>Trees can take several years to exhibit damage following completion of a development.</a:t>
            </a:r>
            <a:endParaRPr lang="en-GB" sz="2000" b="1" dirty="0"/>
          </a:p>
        </p:txBody>
      </p:sp>
    </p:spTree>
    <p:extLst>
      <p:ext uri="{BB962C8B-B14F-4D97-AF65-F5344CB8AC3E}">
        <p14:creationId xmlns:p14="http://schemas.microsoft.com/office/powerpoint/2010/main" val="3308588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484784"/>
            <a:ext cx="8280919" cy="4392860"/>
          </a:xfrm>
        </p:spPr>
        <p:txBody>
          <a:bodyPr/>
          <a:lstStyle/>
          <a:p>
            <a:pPr lvl="0" algn="r">
              <a:buClr>
                <a:srgbClr val="000000"/>
              </a:buClr>
            </a:pPr>
            <a:r>
              <a:rPr lang="en-GB" sz="2000" dirty="0">
                <a:solidFill>
                  <a:srgbClr val="FFFFFF"/>
                </a:solidFill>
                <a:latin typeface="Calibri" panose="020F0502020204030204" pitchFamily="34" charset="0"/>
                <a:ea typeface="Calibri"/>
                <a:cs typeface="Times New Roman"/>
              </a:rPr>
              <a:t>Why is </a:t>
            </a:r>
            <a:r>
              <a:rPr lang="en-GB" sz="2000" dirty="0" smtClean="0">
                <a:solidFill>
                  <a:srgbClr val="FFFFFF"/>
                </a:solidFill>
                <a:latin typeface="Calibri" panose="020F0502020204030204" pitchFamily="34" charset="0"/>
                <a:ea typeface="Calibri"/>
                <a:cs typeface="Times New Roman"/>
              </a:rPr>
              <a:t>landscape </a:t>
            </a:r>
            <a:r>
              <a:rPr lang="en-GB" sz="2000" dirty="0">
                <a:solidFill>
                  <a:srgbClr val="FFFFFF"/>
                </a:solidFill>
                <a:latin typeface="Calibri" panose="020F0502020204030204" pitchFamily="34" charset="0"/>
                <a:ea typeface="Calibri"/>
                <a:cs typeface="Times New Roman"/>
              </a:rPr>
              <a:t>important</a:t>
            </a:r>
            <a:r>
              <a:rPr lang="en-GB" sz="2000" dirty="0" smtClean="0">
                <a:solidFill>
                  <a:srgbClr val="FFFFFF"/>
                </a:solidFill>
                <a:latin typeface="Calibri" panose="020F0502020204030204" pitchFamily="34" charset="0"/>
                <a:ea typeface="Calibri"/>
                <a:cs typeface="Times New Roman"/>
              </a:rPr>
              <a:t>?</a:t>
            </a:r>
            <a:endParaRPr lang="en-GB" sz="2800" dirty="0" smtClean="0">
              <a:solidFill>
                <a:schemeClr val="bg1"/>
              </a:solidFill>
              <a:latin typeface="Calibri" panose="020F0502020204030204" pitchFamily="34" charset="0"/>
              <a:ea typeface="Calibri"/>
              <a:cs typeface="Times New Roman"/>
            </a:endParaRPr>
          </a:p>
          <a:p>
            <a:pPr>
              <a:lnSpc>
                <a:spcPct val="115000"/>
              </a:lnSpc>
              <a:spcAft>
                <a:spcPts val="1000"/>
              </a:spcAft>
            </a:pPr>
            <a:r>
              <a:rPr lang="en-GB" sz="2800" dirty="0" smtClean="0">
                <a:solidFill>
                  <a:schemeClr val="bg1"/>
                </a:solidFill>
                <a:latin typeface="Calibri" panose="020F0502020204030204" pitchFamily="34" charset="0"/>
                <a:ea typeface="Calibri"/>
                <a:cs typeface="Times New Roman"/>
              </a:rPr>
              <a:t>European </a:t>
            </a:r>
            <a:r>
              <a:rPr lang="en-GB" sz="2800" dirty="0">
                <a:solidFill>
                  <a:schemeClr val="bg1"/>
                </a:solidFill>
                <a:latin typeface="Calibri" panose="020F0502020204030204" pitchFamily="34" charset="0"/>
                <a:ea typeface="Calibri"/>
                <a:cs typeface="Times New Roman"/>
              </a:rPr>
              <a:t>Landscape </a:t>
            </a:r>
            <a:r>
              <a:rPr lang="en-GB" sz="2800" dirty="0" smtClean="0">
                <a:solidFill>
                  <a:schemeClr val="bg1"/>
                </a:solidFill>
                <a:latin typeface="Calibri" panose="020F0502020204030204" pitchFamily="34" charset="0"/>
                <a:ea typeface="Calibri"/>
                <a:cs typeface="Times New Roman"/>
              </a:rPr>
              <a:t>Convention </a:t>
            </a:r>
          </a:p>
          <a:p>
            <a:pPr>
              <a:lnSpc>
                <a:spcPct val="115000"/>
              </a:lnSpc>
              <a:spcAft>
                <a:spcPts val="1000"/>
              </a:spcAft>
            </a:pPr>
            <a:r>
              <a:rPr lang="en-GB" sz="2800" dirty="0" smtClean="0">
                <a:solidFill>
                  <a:schemeClr val="bg1"/>
                </a:solidFill>
                <a:latin typeface="Calibri" panose="020F0502020204030204" pitchFamily="34" charset="0"/>
                <a:ea typeface="Calibri"/>
                <a:cs typeface="Times New Roman"/>
              </a:rPr>
              <a:t>definition </a:t>
            </a:r>
            <a:r>
              <a:rPr lang="en-GB" sz="2800" dirty="0">
                <a:solidFill>
                  <a:schemeClr val="bg1"/>
                </a:solidFill>
                <a:latin typeface="Calibri" panose="020F0502020204030204" pitchFamily="34" charset="0"/>
                <a:ea typeface="Calibri"/>
                <a:cs typeface="Times New Roman"/>
              </a:rPr>
              <a:t>of </a:t>
            </a:r>
            <a:r>
              <a:rPr lang="en-GB" sz="2800" dirty="0" smtClean="0">
                <a:solidFill>
                  <a:schemeClr val="bg1"/>
                </a:solidFill>
                <a:latin typeface="Calibri" panose="020F0502020204030204" pitchFamily="34" charset="0"/>
                <a:ea typeface="Calibri"/>
                <a:cs typeface="Times New Roman"/>
              </a:rPr>
              <a:t>landscape</a:t>
            </a:r>
            <a:r>
              <a:rPr lang="en-GB" dirty="0" smtClean="0">
                <a:solidFill>
                  <a:schemeClr val="bg1"/>
                </a:solidFill>
                <a:latin typeface="Calibri" panose="020F0502020204030204" pitchFamily="34" charset="0"/>
                <a:ea typeface="Calibri"/>
                <a:cs typeface="Times New Roman"/>
              </a:rPr>
              <a:t>:</a:t>
            </a:r>
          </a:p>
          <a:p>
            <a:pPr>
              <a:lnSpc>
                <a:spcPct val="115000"/>
              </a:lnSpc>
              <a:spcAft>
                <a:spcPts val="1000"/>
              </a:spcAft>
            </a:pPr>
            <a:endParaRPr lang="en-GB" sz="800" dirty="0">
              <a:solidFill>
                <a:schemeClr val="bg1"/>
              </a:solidFill>
              <a:latin typeface="Calibri" panose="020F0502020204030204" pitchFamily="34" charset="0"/>
              <a:ea typeface="Calibri"/>
              <a:cs typeface="Times New Roman"/>
            </a:endParaRPr>
          </a:p>
          <a:p>
            <a:pPr>
              <a:lnSpc>
                <a:spcPct val="115000"/>
              </a:lnSpc>
              <a:spcAft>
                <a:spcPts val="1000"/>
              </a:spcAft>
            </a:pPr>
            <a:r>
              <a:rPr lang="en-GB" sz="2400" i="1" dirty="0">
                <a:solidFill>
                  <a:schemeClr val="bg1"/>
                </a:solidFill>
                <a:latin typeface="Calibri" panose="020F0502020204030204" pitchFamily="34" charset="0"/>
                <a:ea typeface="Calibri"/>
                <a:cs typeface="Times New Roman"/>
              </a:rPr>
              <a:t>‘an area, as perceived by people, whose character is the result of the action and interaction of natural and / or human factors.’</a:t>
            </a:r>
            <a:endParaRPr lang="en-GB" sz="2400" dirty="0">
              <a:solidFill>
                <a:schemeClr val="bg1"/>
              </a:solidFill>
              <a:latin typeface="Calibri" panose="020F0502020204030204" pitchFamily="34" charset="0"/>
              <a:ea typeface="Calibri"/>
              <a:cs typeface="Times New Roman"/>
            </a:endParaRPr>
          </a:p>
          <a:p>
            <a:endParaRPr lang="en-GB" dirty="0"/>
          </a:p>
        </p:txBody>
      </p:sp>
    </p:spTree>
    <p:extLst>
      <p:ext uri="{BB962C8B-B14F-4D97-AF65-F5344CB8AC3E}">
        <p14:creationId xmlns:p14="http://schemas.microsoft.com/office/powerpoint/2010/main" val="229147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No protection = </a:t>
            </a:r>
            <a:br>
              <a:rPr lang="en-GB" sz="2000" dirty="0" smtClean="0"/>
            </a:br>
            <a:r>
              <a:rPr lang="en-GB" sz="2000" dirty="0" smtClean="0"/>
              <a:t>soil compaction, root asphyxiation, trunk damage</a:t>
            </a:r>
            <a:endParaRPr lang="en-GB"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7784" y="1916113"/>
            <a:ext cx="3744415" cy="3960812"/>
          </a:xfrm>
        </p:spPr>
      </p:pic>
    </p:spTree>
    <p:extLst>
      <p:ext uri="{BB962C8B-B14F-4D97-AF65-F5344CB8AC3E}">
        <p14:creationId xmlns:p14="http://schemas.microsoft.com/office/powerpoint/2010/main" val="3295900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No protection = root severance, soil compaction</a:t>
            </a:r>
            <a:endParaRPr lang="en-GB"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2063" y="1916113"/>
            <a:ext cx="5916275" cy="3960812"/>
          </a:xfrm>
        </p:spPr>
      </p:pic>
    </p:spTree>
    <p:extLst>
      <p:ext uri="{BB962C8B-B14F-4D97-AF65-F5344CB8AC3E}">
        <p14:creationId xmlns:p14="http://schemas.microsoft.com/office/powerpoint/2010/main" val="608462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7421761" cy="936103"/>
          </a:xfrm>
        </p:spPr>
        <p:txBody>
          <a:bodyPr/>
          <a:lstStyle/>
          <a:p>
            <a:pPr algn="ctr"/>
            <a:r>
              <a:rPr lang="en-GB" sz="2800" dirty="0" smtClean="0"/>
              <a:t>The Solutions</a:t>
            </a:r>
            <a:endParaRPr lang="en-GB" sz="2800" dirty="0"/>
          </a:p>
        </p:txBody>
      </p:sp>
      <p:sp>
        <p:nvSpPr>
          <p:cNvPr id="3" name="Content Placeholder 2"/>
          <p:cNvSpPr>
            <a:spLocks noGrp="1"/>
          </p:cNvSpPr>
          <p:nvPr>
            <p:ph idx="1"/>
          </p:nvPr>
        </p:nvSpPr>
        <p:spPr/>
        <p:txBody>
          <a:bodyPr/>
          <a:lstStyle/>
          <a:p>
            <a:pPr marL="0" indent="0">
              <a:buNone/>
            </a:pPr>
            <a:r>
              <a:rPr lang="en-GB" sz="2400" dirty="0" smtClean="0"/>
              <a:t>1. Submission by the applicant of a tree survey, </a:t>
            </a:r>
            <a:r>
              <a:rPr lang="en-GB" sz="2400" dirty="0" err="1" smtClean="0"/>
              <a:t>arboricultural</a:t>
            </a:r>
            <a:r>
              <a:rPr lang="en-GB" sz="2400" dirty="0" smtClean="0"/>
              <a:t> impact assessment and </a:t>
            </a:r>
            <a:r>
              <a:rPr lang="en-GB" sz="2400" dirty="0" err="1" smtClean="0"/>
              <a:t>arboricultural</a:t>
            </a:r>
            <a:r>
              <a:rPr lang="en-GB" sz="2400" dirty="0" smtClean="0"/>
              <a:t> method statement demonstrating due consideration</a:t>
            </a:r>
          </a:p>
          <a:p>
            <a:pPr marL="0" indent="0">
              <a:buNone/>
            </a:pPr>
            <a:r>
              <a:rPr lang="en-GB" sz="2400" dirty="0" smtClean="0"/>
              <a:t>2. Making TPOs where appropriate</a:t>
            </a:r>
          </a:p>
          <a:p>
            <a:pPr marL="0" indent="0">
              <a:buNone/>
            </a:pPr>
            <a:r>
              <a:rPr lang="en-GB" sz="2400" dirty="0" smtClean="0"/>
              <a:t>3. Including appropriate conditions attached to planning consents.</a:t>
            </a:r>
          </a:p>
          <a:p>
            <a:pPr marL="0" indent="0">
              <a:buNone/>
            </a:pPr>
            <a:r>
              <a:rPr lang="en-GB" sz="2400" dirty="0" smtClean="0"/>
              <a:t>4. Enforcement</a:t>
            </a:r>
            <a:endParaRPr lang="en-GB" sz="2400" dirty="0"/>
          </a:p>
        </p:txBody>
      </p:sp>
    </p:spTree>
    <p:extLst>
      <p:ext uri="{BB962C8B-B14F-4D97-AF65-F5344CB8AC3E}">
        <p14:creationId xmlns:p14="http://schemas.microsoft.com/office/powerpoint/2010/main" val="3347343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908050"/>
            <a:ext cx="5189513" cy="648742"/>
          </a:xfrm>
        </p:spPr>
        <p:txBody>
          <a:bodyPr/>
          <a:lstStyle/>
          <a:p>
            <a:r>
              <a:rPr lang="en-GB" sz="2800" dirty="0" smtClean="0"/>
              <a:t>Available Guidance </a:t>
            </a:r>
            <a:endParaRPr lang="en-GB" sz="2800" dirty="0"/>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5128" t="11023" r="33116" b="10340"/>
          <a:stretch/>
        </p:blipFill>
        <p:spPr bwMode="auto">
          <a:xfrm>
            <a:off x="467544" y="2204864"/>
            <a:ext cx="22383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32988" t="7153" r="31903" b="7302"/>
          <a:stretch/>
        </p:blipFill>
        <p:spPr bwMode="auto">
          <a:xfrm>
            <a:off x="3131840" y="2164041"/>
            <a:ext cx="2354560" cy="322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300" t="11263" r="32911" b="10099"/>
          <a:stretch/>
        </p:blipFill>
        <p:spPr bwMode="auto">
          <a:xfrm>
            <a:off x="5940152" y="2204864"/>
            <a:ext cx="223837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941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Good tree protection</a:t>
            </a:r>
            <a:endParaRPr lang="en-GB"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01800" y="2067719"/>
            <a:ext cx="4876800" cy="3657600"/>
          </a:xfrm>
        </p:spPr>
      </p:pic>
    </p:spTree>
    <p:extLst>
      <p:ext uri="{BB962C8B-B14F-4D97-AF65-F5344CB8AC3E}">
        <p14:creationId xmlns:p14="http://schemas.microsoft.com/office/powerpoint/2010/main" val="1359181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t>Successful Retention</a:t>
            </a:r>
            <a:endParaRPr lang="en-GB"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5798" y="1916113"/>
            <a:ext cx="6328804" cy="3960812"/>
          </a:xfrm>
        </p:spPr>
      </p:pic>
    </p:spTree>
    <p:extLst>
      <p:ext uri="{BB962C8B-B14F-4D97-AF65-F5344CB8AC3E}">
        <p14:creationId xmlns:p14="http://schemas.microsoft.com/office/powerpoint/2010/main" val="3892281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2000" dirty="0" smtClean="0"/>
              <a:t>Members </a:t>
            </a:r>
            <a:r>
              <a:rPr lang="en-GB" sz="2000" dirty="0"/>
              <a:t>Training </a:t>
            </a:r>
            <a:r>
              <a:rPr lang="en-GB" sz="2000" dirty="0" smtClean="0"/>
              <a:t>– Managing our Landscape </a:t>
            </a:r>
            <a:r>
              <a:rPr lang="en-GB" sz="2000" dirty="0"/>
              <a:t>and </a:t>
            </a:r>
            <a:r>
              <a:rPr lang="en-GB" sz="2000" dirty="0" smtClean="0"/>
              <a:t>Trees</a:t>
            </a:r>
            <a:br>
              <a:rPr lang="en-GB" sz="2000" dirty="0" smtClean="0"/>
            </a:br>
            <a:r>
              <a:rPr lang="en-GB" sz="2000" dirty="0" smtClean="0"/>
              <a:t> </a:t>
            </a:r>
            <a:r>
              <a:rPr lang="en-GB" sz="1800" dirty="0"/>
              <a:t/>
            </a:r>
            <a:br>
              <a:rPr lang="en-GB" sz="1800" dirty="0"/>
            </a:br>
            <a:r>
              <a:rPr lang="en-GB" sz="1600" dirty="0"/>
              <a:t>Andrew Sharland – </a:t>
            </a:r>
            <a:r>
              <a:rPr lang="en-GB" sz="1600" dirty="0" smtClean="0"/>
              <a:t>Senior Landscape Architect </a:t>
            </a:r>
            <a:br>
              <a:rPr lang="en-GB" sz="1600" dirty="0" smtClean="0"/>
            </a:br>
            <a:r>
              <a:rPr lang="en-GB" sz="1600" dirty="0" smtClean="0"/>
              <a:t>andrew_sharland@bathnes.gov.uk</a:t>
            </a:r>
            <a:r>
              <a:rPr lang="en-GB" sz="1600" dirty="0"/>
              <a:t/>
            </a:r>
            <a:br>
              <a:rPr lang="en-GB" sz="1600" dirty="0"/>
            </a:br>
            <a:r>
              <a:rPr lang="en-GB" sz="1600" dirty="0"/>
              <a:t>Jane Brewer – Senior Arboricultural </a:t>
            </a:r>
            <a:r>
              <a:rPr lang="en-GB" sz="1600" dirty="0" smtClean="0"/>
              <a:t>Officer trees_andwoodlands@bathnes.gov.uk </a:t>
            </a:r>
            <a:r>
              <a:rPr lang="en-GB" dirty="0"/>
              <a:t/>
            </a:r>
            <a:br>
              <a:rPr lang="en-GB" dirty="0"/>
            </a:br>
            <a:r>
              <a:rPr lang="en-GB" dirty="0"/>
              <a:t/>
            </a:r>
            <a:br>
              <a:rPr lang="en-GB" dirty="0"/>
            </a:br>
            <a:r>
              <a:rPr lang="en-GB" dirty="0"/>
              <a:t/>
            </a:r>
            <a:br>
              <a:rPr lang="en-GB" dirty="0"/>
            </a:b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95936" y="2780928"/>
            <a:ext cx="3950816" cy="2963112"/>
          </a:xfrm>
        </p:spPr>
      </p:pic>
      <p:sp>
        <p:nvSpPr>
          <p:cNvPr id="3" name="Rectangle 2"/>
          <p:cNvSpPr/>
          <p:nvPr/>
        </p:nvSpPr>
        <p:spPr>
          <a:xfrm>
            <a:off x="251520" y="3244334"/>
            <a:ext cx="4996306" cy="707886"/>
          </a:xfrm>
          <a:prstGeom prst="rect">
            <a:avLst/>
          </a:prstGeom>
        </p:spPr>
        <p:txBody>
          <a:bodyPr wrap="square">
            <a:spAutoFit/>
          </a:bodyPr>
          <a:lstStyle/>
          <a:p>
            <a:r>
              <a:rPr lang="en-GB" sz="4000" dirty="0">
                <a:solidFill>
                  <a:srgbClr val="000000"/>
                </a:solidFill>
              </a:rPr>
              <a:t>Questions?</a:t>
            </a:r>
          </a:p>
        </p:txBody>
      </p:sp>
    </p:spTree>
    <p:extLst>
      <p:ext uri="{BB962C8B-B14F-4D97-AF65-F5344CB8AC3E}">
        <p14:creationId xmlns:p14="http://schemas.microsoft.com/office/powerpoint/2010/main" val="3369088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467544" y="980728"/>
            <a:ext cx="8280920" cy="4824536"/>
          </a:xfrm>
        </p:spPr>
        <p:txBody>
          <a:bodyPr/>
          <a:lstStyle/>
          <a:p>
            <a:pPr lvl="0" algn="r">
              <a:buClr>
                <a:srgbClr val="000000"/>
              </a:buClr>
            </a:pPr>
            <a:r>
              <a:rPr lang="en-GB" sz="2000" dirty="0">
                <a:solidFill>
                  <a:srgbClr val="FFFFFF"/>
                </a:solidFill>
                <a:latin typeface="Calibri" panose="020F0502020204030204" pitchFamily="34" charset="0"/>
                <a:ea typeface="Calibri"/>
                <a:cs typeface="Times New Roman"/>
              </a:rPr>
              <a:t>Why is </a:t>
            </a:r>
            <a:r>
              <a:rPr lang="en-GB" sz="2000" dirty="0" smtClean="0">
                <a:solidFill>
                  <a:srgbClr val="FFFFFF"/>
                </a:solidFill>
                <a:latin typeface="Calibri" panose="020F0502020204030204" pitchFamily="34" charset="0"/>
                <a:ea typeface="Calibri"/>
                <a:cs typeface="Times New Roman"/>
              </a:rPr>
              <a:t>landscape </a:t>
            </a:r>
            <a:r>
              <a:rPr lang="en-GB" sz="2000" dirty="0">
                <a:solidFill>
                  <a:srgbClr val="FFFFFF"/>
                </a:solidFill>
                <a:latin typeface="Calibri" panose="020F0502020204030204" pitchFamily="34" charset="0"/>
                <a:ea typeface="Calibri"/>
                <a:cs typeface="Times New Roman"/>
              </a:rPr>
              <a:t>important?</a:t>
            </a:r>
          </a:p>
          <a:p>
            <a:pPr>
              <a:lnSpc>
                <a:spcPct val="115000"/>
              </a:lnSpc>
              <a:spcAft>
                <a:spcPts val="1000"/>
              </a:spcAft>
            </a:pPr>
            <a:r>
              <a:rPr lang="en-GB" sz="1800" dirty="0" smtClean="0">
                <a:solidFill>
                  <a:schemeClr val="bg1"/>
                </a:solidFill>
                <a:latin typeface="Calibri" panose="020F0502020204030204" pitchFamily="34" charset="0"/>
                <a:ea typeface="Calibri"/>
                <a:cs typeface="Times New Roman"/>
              </a:rPr>
              <a:t>Everyone has a </a:t>
            </a:r>
            <a:r>
              <a:rPr lang="en-GB" sz="2800" dirty="0" smtClean="0">
                <a:solidFill>
                  <a:schemeClr val="bg1"/>
                </a:solidFill>
                <a:latin typeface="Calibri" panose="020F0502020204030204" pitchFamily="34" charset="0"/>
                <a:ea typeface="Calibri"/>
                <a:cs typeface="Times New Roman"/>
              </a:rPr>
              <a:t>stake in the landscape</a:t>
            </a:r>
          </a:p>
          <a:p>
            <a:pPr>
              <a:lnSpc>
                <a:spcPct val="115000"/>
              </a:lnSpc>
              <a:spcAft>
                <a:spcPts val="1000"/>
              </a:spcAft>
            </a:pPr>
            <a:r>
              <a:rPr lang="en-GB" sz="1800" dirty="0" smtClean="0">
                <a:solidFill>
                  <a:schemeClr val="bg1"/>
                </a:solidFill>
                <a:latin typeface="Calibri" panose="020F0502020204030204" pitchFamily="34" charset="0"/>
                <a:ea typeface="Calibri"/>
                <a:cs typeface="Times New Roman"/>
              </a:rPr>
              <a:t>It forms the </a:t>
            </a:r>
            <a:r>
              <a:rPr lang="en-GB" sz="2800" dirty="0" smtClean="0">
                <a:solidFill>
                  <a:schemeClr val="bg1"/>
                </a:solidFill>
                <a:latin typeface="Calibri" panose="020F0502020204030204" pitchFamily="34" charset="0"/>
                <a:ea typeface="Calibri"/>
                <a:cs typeface="Times New Roman"/>
              </a:rPr>
              <a:t>backdrop to our lives </a:t>
            </a:r>
            <a:r>
              <a:rPr lang="en-GB" sz="1800" dirty="0" smtClean="0">
                <a:solidFill>
                  <a:schemeClr val="bg1"/>
                </a:solidFill>
                <a:latin typeface="Calibri" panose="020F0502020204030204" pitchFamily="34" charset="0"/>
                <a:ea typeface="Calibri"/>
                <a:cs typeface="Times New Roman"/>
              </a:rPr>
              <a:t>and is the </a:t>
            </a:r>
            <a:r>
              <a:rPr lang="en-GB" sz="2800" dirty="0" smtClean="0">
                <a:solidFill>
                  <a:schemeClr val="bg1"/>
                </a:solidFill>
                <a:latin typeface="Calibri" panose="020F0502020204030204" pitchFamily="34" charset="0"/>
                <a:ea typeface="Calibri"/>
                <a:cs typeface="Times New Roman"/>
              </a:rPr>
              <a:t>stage set </a:t>
            </a:r>
            <a:r>
              <a:rPr lang="en-GB" sz="1800" dirty="0" smtClean="0">
                <a:solidFill>
                  <a:schemeClr val="bg1"/>
                </a:solidFill>
                <a:latin typeface="Calibri" panose="020F0502020204030204" pitchFamily="34" charset="0"/>
                <a:ea typeface="Calibri"/>
                <a:cs typeface="Times New Roman"/>
              </a:rPr>
              <a:t>in which our lives are lived out</a:t>
            </a:r>
          </a:p>
          <a:p>
            <a:pPr>
              <a:lnSpc>
                <a:spcPct val="115000"/>
              </a:lnSpc>
              <a:spcAft>
                <a:spcPts val="1000"/>
              </a:spcAft>
            </a:pPr>
            <a:r>
              <a:rPr lang="en-GB" sz="1800" dirty="0" smtClean="0">
                <a:solidFill>
                  <a:schemeClr val="bg1"/>
                </a:solidFill>
                <a:latin typeface="Calibri" panose="020F0502020204030204" pitchFamily="34" charset="0"/>
                <a:ea typeface="Calibri"/>
                <a:cs typeface="Times New Roman"/>
              </a:rPr>
              <a:t>It provides the </a:t>
            </a:r>
            <a:r>
              <a:rPr lang="en-GB" sz="2800" dirty="0" smtClean="0">
                <a:solidFill>
                  <a:schemeClr val="bg1"/>
                </a:solidFill>
                <a:latin typeface="Calibri" panose="020F0502020204030204" pitchFamily="34" charset="0"/>
                <a:ea typeface="Calibri"/>
                <a:cs typeface="Times New Roman"/>
              </a:rPr>
              <a:t>sense of place </a:t>
            </a:r>
            <a:r>
              <a:rPr lang="en-GB" sz="1800" dirty="0" smtClean="0">
                <a:solidFill>
                  <a:schemeClr val="bg1"/>
                </a:solidFill>
                <a:latin typeface="Calibri" panose="020F0502020204030204" pitchFamily="34" charset="0"/>
                <a:ea typeface="Calibri"/>
                <a:cs typeface="Times New Roman"/>
              </a:rPr>
              <a:t>enabling people to belong to and value where they live</a:t>
            </a:r>
          </a:p>
          <a:p>
            <a:pPr>
              <a:lnSpc>
                <a:spcPct val="115000"/>
              </a:lnSpc>
              <a:spcAft>
                <a:spcPts val="1000"/>
              </a:spcAft>
            </a:pPr>
            <a:r>
              <a:rPr lang="en-GB" sz="1800" dirty="0" smtClean="0">
                <a:solidFill>
                  <a:schemeClr val="bg1"/>
                </a:solidFill>
                <a:latin typeface="Calibri" panose="020F0502020204030204" pitchFamily="34" charset="0"/>
                <a:ea typeface="Calibri"/>
                <a:cs typeface="Times New Roman"/>
              </a:rPr>
              <a:t>It is central to our </a:t>
            </a:r>
            <a:r>
              <a:rPr lang="en-GB" sz="2800" dirty="0" smtClean="0">
                <a:solidFill>
                  <a:schemeClr val="bg1"/>
                </a:solidFill>
                <a:latin typeface="Calibri" panose="020F0502020204030204" pitchFamily="34" charset="0"/>
                <a:ea typeface="Calibri"/>
                <a:cs typeface="Times New Roman"/>
              </a:rPr>
              <a:t>quality of life</a:t>
            </a:r>
            <a:r>
              <a:rPr lang="en-GB" sz="2000" dirty="0" smtClean="0">
                <a:solidFill>
                  <a:schemeClr val="bg1"/>
                </a:solidFill>
                <a:latin typeface="Calibri" panose="020F0502020204030204" pitchFamily="34" charset="0"/>
                <a:ea typeface="Calibri"/>
                <a:cs typeface="Times New Roman"/>
              </a:rPr>
              <a:t> </a:t>
            </a:r>
            <a:r>
              <a:rPr lang="en-GB" sz="1800" dirty="0" smtClean="0">
                <a:solidFill>
                  <a:schemeClr val="bg1"/>
                </a:solidFill>
                <a:latin typeface="Calibri" panose="020F0502020204030204" pitchFamily="34" charset="0"/>
                <a:ea typeface="Calibri"/>
                <a:cs typeface="Times New Roman"/>
              </a:rPr>
              <a:t>where good design can be uplifting and provide the basis for healthy lifestyles</a:t>
            </a:r>
          </a:p>
          <a:p>
            <a:pPr>
              <a:lnSpc>
                <a:spcPct val="115000"/>
              </a:lnSpc>
              <a:spcAft>
                <a:spcPts val="1000"/>
              </a:spcAft>
            </a:pPr>
            <a:r>
              <a:rPr lang="en-GB" sz="1800" dirty="0" smtClean="0">
                <a:solidFill>
                  <a:schemeClr val="bg1"/>
                </a:solidFill>
                <a:latin typeface="Calibri" panose="020F0502020204030204" pitchFamily="34" charset="0"/>
                <a:ea typeface="Calibri"/>
                <a:cs typeface="Times New Roman"/>
              </a:rPr>
              <a:t>It provides a wide range of </a:t>
            </a:r>
            <a:r>
              <a:rPr lang="en-GB" sz="2800" dirty="0" smtClean="0">
                <a:solidFill>
                  <a:schemeClr val="bg1"/>
                </a:solidFill>
                <a:latin typeface="Calibri" panose="020F0502020204030204" pitchFamily="34" charset="0"/>
                <a:ea typeface="Calibri"/>
                <a:cs typeface="Times New Roman"/>
              </a:rPr>
              <a:t>services </a:t>
            </a:r>
            <a:r>
              <a:rPr lang="en-GB" sz="1800" dirty="0" smtClean="0">
                <a:solidFill>
                  <a:schemeClr val="bg1"/>
                </a:solidFill>
                <a:latin typeface="Calibri" panose="020F0502020204030204" pitchFamily="34" charset="0"/>
                <a:ea typeface="Calibri"/>
                <a:cs typeface="Times New Roman"/>
              </a:rPr>
              <a:t>such as water management</a:t>
            </a:r>
            <a:endParaRPr lang="en-GB" sz="2800" dirty="0" smtClean="0">
              <a:solidFill>
                <a:schemeClr val="bg1"/>
              </a:solidFill>
              <a:latin typeface="Calibri" panose="020F0502020204030204" pitchFamily="34" charset="0"/>
              <a:ea typeface="Calibri"/>
              <a:cs typeface="Times New Roman"/>
            </a:endParaRPr>
          </a:p>
          <a:p>
            <a:pPr>
              <a:lnSpc>
                <a:spcPct val="115000"/>
              </a:lnSpc>
              <a:spcAft>
                <a:spcPts val="1000"/>
              </a:spcAft>
            </a:pPr>
            <a:r>
              <a:rPr lang="en-GB" sz="2000" dirty="0" smtClean="0">
                <a:solidFill>
                  <a:schemeClr val="bg1"/>
                </a:solidFill>
                <a:ea typeface="Calibri"/>
                <a:cs typeface="Times New Roman"/>
              </a:rPr>
              <a:t> </a:t>
            </a:r>
          </a:p>
          <a:p>
            <a:endParaRPr lang="en-GB" dirty="0"/>
          </a:p>
        </p:txBody>
      </p:sp>
    </p:spTree>
    <p:extLst>
      <p:ext uri="{BB962C8B-B14F-4D97-AF65-F5344CB8AC3E}">
        <p14:creationId xmlns:p14="http://schemas.microsoft.com/office/powerpoint/2010/main" val="1734258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6" y="980728"/>
            <a:ext cx="8496944" cy="4824536"/>
          </a:xfrm>
        </p:spPr>
        <p:txBody>
          <a:bodyPr/>
          <a:lstStyle/>
          <a:p>
            <a:r>
              <a:rPr lang="en-GB" sz="2800" dirty="0" smtClean="0">
                <a:solidFill>
                  <a:schemeClr val="bg1"/>
                </a:solidFill>
                <a:latin typeface="Calibri" panose="020F0502020204030204" pitchFamily="34" charset="0"/>
              </a:rPr>
              <a:t>National Planning Policy Framework 	</a:t>
            </a:r>
            <a:r>
              <a:rPr lang="en-GB" sz="2000" dirty="0" smtClean="0">
                <a:solidFill>
                  <a:schemeClr val="bg1"/>
                </a:solidFill>
                <a:latin typeface="Calibri" panose="020F0502020204030204" pitchFamily="34" charset="0"/>
              </a:rPr>
              <a:t>Landscape policy</a:t>
            </a:r>
            <a:endParaRPr lang="en-GB" sz="2800" dirty="0" smtClean="0">
              <a:solidFill>
                <a:schemeClr val="bg1"/>
              </a:solidFill>
              <a:latin typeface="Calibri" panose="020F0502020204030204" pitchFamily="34" charset="0"/>
            </a:endParaRPr>
          </a:p>
          <a:p>
            <a:pPr algn="r"/>
            <a:r>
              <a:rPr lang="en-GB" sz="2000" dirty="0" smtClean="0">
                <a:solidFill>
                  <a:schemeClr val="bg1"/>
                </a:solidFill>
                <a:latin typeface="Calibri" panose="020F0502020204030204" pitchFamily="34" charset="0"/>
              </a:rPr>
              <a:t>Core Principle</a:t>
            </a:r>
            <a:endParaRPr lang="en-GB" sz="2000" dirty="0">
              <a:solidFill>
                <a:schemeClr val="bg1"/>
              </a:solidFill>
              <a:latin typeface="Calibri" panose="020F0502020204030204" pitchFamily="34" charset="0"/>
            </a:endParaRPr>
          </a:p>
          <a:p>
            <a:r>
              <a:rPr lang="en-GB" sz="2000" i="1" dirty="0">
                <a:solidFill>
                  <a:schemeClr val="bg1"/>
                </a:solidFill>
                <a:latin typeface="Calibri" panose="020F0502020204030204" pitchFamily="34" charset="0"/>
              </a:rPr>
              <a:t>‘Planning should - - - contribute to conserving and enhancing the natural environment</a:t>
            </a:r>
            <a:r>
              <a:rPr lang="en-GB" sz="2000" i="1" dirty="0" smtClean="0">
                <a:solidFill>
                  <a:schemeClr val="bg1"/>
                </a:solidFill>
                <a:latin typeface="Calibri" panose="020F0502020204030204" pitchFamily="34" charset="0"/>
              </a:rPr>
              <a:t>’</a:t>
            </a:r>
          </a:p>
          <a:p>
            <a:pPr algn="r"/>
            <a:r>
              <a:rPr lang="en-GB" sz="2000" dirty="0" smtClean="0">
                <a:solidFill>
                  <a:schemeClr val="bg1"/>
                </a:solidFill>
                <a:latin typeface="Calibri" panose="020F0502020204030204" pitchFamily="34" charset="0"/>
              </a:rPr>
              <a:t>Paragraph 109</a:t>
            </a:r>
            <a:endParaRPr lang="en-GB" sz="2000" dirty="0">
              <a:solidFill>
                <a:schemeClr val="bg1"/>
              </a:solidFill>
              <a:latin typeface="Calibri" panose="020F0502020204030204" pitchFamily="34" charset="0"/>
            </a:endParaRPr>
          </a:p>
          <a:p>
            <a:r>
              <a:rPr lang="en-GB" sz="2000" i="1" dirty="0">
                <a:solidFill>
                  <a:schemeClr val="bg1"/>
                </a:solidFill>
                <a:latin typeface="Calibri" panose="020F0502020204030204" pitchFamily="34" charset="0"/>
              </a:rPr>
              <a:t>‘the planning system should contribute to – protecting and enhancing valued landscapes</a:t>
            </a:r>
            <a:r>
              <a:rPr lang="en-GB" sz="2000" i="1" dirty="0" smtClean="0">
                <a:solidFill>
                  <a:schemeClr val="bg1"/>
                </a:solidFill>
                <a:latin typeface="Calibri" panose="020F0502020204030204" pitchFamily="34" charset="0"/>
              </a:rPr>
              <a:t>’</a:t>
            </a:r>
          </a:p>
          <a:p>
            <a:pPr algn="r"/>
            <a:r>
              <a:rPr lang="en-GB" sz="2000" dirty="0" smtClean="0">
                <a:solidFill>
                  <a:schemeClr val="bg1"/>
                </a:solidFill>
                <a:latin typeface="Calibri" panose="020F0502020204030204" pitchFamily="34" charset="0"/>
              </a:rPr>
              <a:t>Paragraph 170</a:t>
            </a:r>
            <a:endParaRPr lang="en-GB" sz="2000" dirty="0">
              <a:solidFill>
                <a:schemeClr val="bg1"/>
              </a:solidFill>
              <a:latin typeface="Calibri" panose="020F0502020204030204" pitchFamily="34" charset="0"/>
            </a:endParaRPr>
          </a:p>
          <a:p>
            <a:r>
              <a:rPr lang="en-GB" sz="2000" i="1" dirty="0">
                <a:solidFill>
                  <a:schemeClr val="bg1"/>
                </a:solidFill>
                <a:latin typeface="Calibri" panose="020F0502020204030204" pitchFamily="34" charset="0"/>
              </a:rPr>
              <a:t>‘where appropriate, landscape character assessments should – be prepared, integrated with assessment of HLC, and for areas where there are major expansion options, assessments of landscape sensitivity</a:t>
            </a:r>
            <a:r>
              <a:rPr lang="en-GB" sz="2000" i="1" dirty="0" smtClean="0">
                <a:solidFill>
                  <a:schemeClr val="bg1"/>
                </a:solidFill>
                <a:latin typeface="Calibri" panose="020F0502020204030204" pitchFamily="34" charset="0"/>
              </a:rPr>
              <a:t>’.</a:t>
            </a:r>
          </a:p>
          <a:p>
            <a:endParaRPr lang="en-GB" sz="800" dirty="0">
              <a:solidFill>
                <a:schemeClr val="bg1"/>
              </a:solidFill>
              <a:latin typeface="Calibri" panose="020F0502020204030204" pitchFamily="34" charset="0"/>
            </a:endParaRPr>
          </a:p>
          <a:p>
            <a:r>
              <a:rPr lang="en-GB" sz="1800" i="1" dirty="0" smtClean="0">
                <a:solidFill>
                  <a:schemeClr val="bg1"/>
                </a:solidFill>
              </a:rPr>
              <a:t>‘planning </a:t>
            </a:r>
            <a:r>
              <a:rPr lang="en-GB" sz="1800" i="1" dirty="0">
                <a:solidFill>
                  <a:schemeClr val="bg1"/>
                </a:solidFill>
              </a:rPr>
              <a:t>should recognise the intrinsic character and beauty of the </a:t>
            </a:r>
            <a:endParaRPr lang="en-GB" sz="1800" i="1" dirty="0" smtClean="0">
              <a:solidFill>
                <a:schemeClr val="bg1"/>
              </a:solidFill>
            </a:endParaRPr>
          </a:p>
          <a:p>
            <a:r>
              <a:rPr lang="en-GB" sz="1800" i="1" dirty="0">
                <a:solidFill>
                  <a:schemeClr val="bg1"/>
                </a:solidFill>
              </a:rPr>
              <a:t>c</a:t>
            </a:r>
            <a:r>
              <a:rPr lang="en-GB" sz="1800" i="1" dirty="0" smtClean="0">
                <a:solidFill>
                  <a:schemeClr val="bg1"/>
                </a:solidFill>
              </a:rPr>
              <a:t>ountryside’</a:t>
            </a:r>
            <a:endParaRPr lang="en-GB" sz="1800" i="1" dirty="0">
              <a:solidFill>
                <a:schemeClr val="bg1"/>
              </a:solidFill>
            </a:endParaRPr>
          </a:p>
          <a:p>
            <a:endParaRPr lang="en-GB" sz="2000" dirty="0">
              <a:solidFill>
                <a:schemeClr val="bg1"/>
              </a:solidFill>
            </a:endParaRPr>
          </a:p>
          <a:p>
            <a:endParaRPr lang="en-GB"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75520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5" name="Content Placeholder 2"/>
          <p:cNvSpPr>
            <a:spLocks noGrp="1"/>
          </p:cNvSpPr>
          <p:nvPr>
            <p:ph idx="1"/>
          </p:nvPr>
        </p:nvSpPr>
        <p:spPr>
          <a:xfrm>
            <a:off x="395536" y="1196752"/>
            <a:ext cx="8208912" cy="4608512"/>
          </a:xfrm>
        </p:spPr>
        <p:txBody>
          <a:bodyPr/>
          <a:lstStyle/>
          <a:p>
            <a:pPr marL="0" lvl="0" indent="0" algn="r">
              <a:buClr>
                <a:srgbClr val="000000"/>
              </a:buClr>
              <a:buNone/>
            </a:pPr>
            <a:r>
              <a:rPr lang="en-GB" sz="2000" dirty="0">
                <a:solidFill>
                  <a:srgbClr val="FFFFFF"/>
                </a:solidFill>
                <a:latin typeface="Calibri" panose="020F0502020204030204" pitchFamily="34" charset="0"/>
              </a:rPr>
              <a:t>Landscape </a:t>
            </a:r>
            <a:r>
              <a:rPr lang="en-GB" sz="2000" dirty="0" smtClean="0">
                <a:solidFill>
                  <a:srgbClr val="FFFFFF"/>
                </a:solidFill>
                <a:latin typeface="Calibri" panose="020F0502020204030204" pitchFamily="34" charset="0"/>
              </a:rPr>
              <a:t>policy</a:t>
            </a:r>
            <a:endParaRPr lang="en-GB" sz="2000" dirty="0" smtClean="0">
              <a:solidFill>
                <a:schemeClr val="bg1"/>
              </a:solidFill>
              <a:latin typeface="Calibri" panose="020F0502020204030204" pitchFamily="34" charset="0"/>
            </a:endParaRPr>
          </a:p>
          <a:p>
            <a:endParaRPr lang="en-GB" sz="8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75697370"/>
              </p:ext>
            </p:extLst>
          </p:nvPr>
        </p:nvGraphicFramePr>
        <p:xfrm>
          <a:off x="621156" y="1700808"/>
          <a:ext cx="8064896" cy="2377440"/>
        </p:xfrm>
        <a:graphic>
          <a:graphicData uri="http://schemas.openxmlformats.org/drawingml/2006/table">
            <a:tbl>
              <a:tblPr firstRow="1" bandRow="1">
                <a:tableStyleId>{2D5ABB26-0587-4C30-8999-92F81FD0307C}</a:tableStyleId>
              </a:tblPr>
              <a:tblGrid>
                <a:gridCol w="4032448"/>
                <a:gridCol w="4032448"/>
              </a:tblGrid>
              <a:tr h="370840">
                <a:tc>
                  <a:txBody>
                    <a:bodyPr/>
                    <a:lstStyle/>
                    <a:p>
                      <a:r>
                        <a:rPr lang="en-GB" sz="2000" dirty="0" smtClean="0">
                          <a:solidFill>
                            <a:schemeClr val="bg1"/>
                          </a:solidFill>
                          <a:latin typeface="Calibri" panose="020F0502020204030204" pitchFamily="34" charset="0"/>
                        </a:rPr>
                        <a:t>D2 design and public realm</a:t>
                      </a:r>
                      <a:endParaRPr lang="en-GB" sz="2000" dirty="0">
                        <a:solidFill>
                          <a:schemeClr val="bg1"/>
                        </a:solidFill>
                        <a:latin typeface="Calibri" panose="020F0502020204030204" pitchFamily="34" charset="0"/>
                      </a:endParaRPr>
                    </a:p>
                  </a:txBody>
                  <a:tcPr/>
                </a:tc>
                <a:tc>
                  <a:txBody>
                    <a:bodyPr/>
                    <a:lstStyle/>
                    <a:p>
                      <a:r>
                        <a:rPr lang="en-GB" sz="2000" dirty="0" smtClean="0">
                          <a:solidFill>
                            <a:schemeClr val="bg1"/>
                          </a:solidFill>
                          <a:latin typeface="Calibri" panose="020F0502020204030204" pitchFamily="34" charset="0"/>
                        </a:rPr>
                        <a:t>NE12 natural features</a:t>
                      </a:r>
                      <a:endParaRPr lang="en-GB" sz="2000" dirty="0">
                        <a:solidFill>
                          <a:schemeClr val="bg1"/>
                        </a:solidFill>
                        <a:latin typeface="Calibri" panose="020F0502020204030204" pitchFamily="34" charset="0"/>
                      </a:endParaRPr>
                    </a:p>
                  </a:txBody>
                  <a:tcPr/>
                </a:tc>
              </a:tr>
              <a:tr h="370840">
                <a:tc>
                  <a:txBody>
                    <a:bodyPr/>
                    <a:lstStyle/>
                    <a:p>
                      <a:r>
                        <a:rPr lang="en-GB" sz="2000" dirty="0" smtClean="0">
                          <a:solidFill>
                            <a:schemeClr val="bg1"/>
                          </a:solidFill>
                          <a:latin typeface="Calibri" panose="020F0502020204030204" pitchFamily="34" charset="0"/>
                        </a:rPr>
                        <a:t>D4 townscape considerations</a:t>
                      </a:r>
                      <a:endParaRPr lang="en-GB" sz="2000" dirty="0">
                        <a:solidFill>
                          <a:schemeClr val="bg1"/>
                        </a:solidFill>
                        <a:latin typeface="Calibri" panose="020F0502020204030204" pitchFamily="34" charset="0"/>
                      </a:endParaRPr>
                    </a:p>
                  </a:txBody>
                  <a:tcPr/>
                </a:tc>
                <a:tc>
                  <a:txBody>
                    <a:bodyPr/>
                    <a:lstStyle/>
                    <a:p>
                      <a:r>
                        <a:rPr lang="en-GB" sz="2000" dirty="0" smtClean="0">
                          <a:solidFill>
                            <a:schemeClr val="bg1"/>
                          </a:solidFill>
                          <a:latin typeface="Calibri" panose="020F0502020204030204" pitchFamily="34" charset="0"/>
                        </a:rPr>
                        <a:t>NE15 watercourses</a:t>
                      </a:r>
                      <a:endParaRPr lang="en-GB" sz="2000" dirty="0">
                        <a:solidFill>
                          <a:schemeClr val="bg1"/>
                        </a:solidFill>
                        <a:latin typeface="Calibri" panose="020F0502020204030204" pitchFamily="34" charset="0"/>
                      </a:endParaRPr>
                    </a:p>
                  </a:txBody>
                  <a:tcPr/>
                </a:tc>
              </a:tr>
              <a:tr h="370840">
                <a:tc>
                  <a:txBody>
                    <a:bodyPr/>
                    <a:lstStyle/>
                    <a:p>
                      <a:r>
                        <a:rPr lang="en-GB" sz="2000" dirty="0" smtClean="0">
                          <a:solidFill>
                            <a:schemeClr val="bg1"/>
                          </a:solidFill>
                          <a:latin typeface="Calibri" panose="020F0502020204030204" pitchFamily="34" charset="0"/>
                        </a:rPr>
                        <a:t>NE1 Landscape character</a:t>
                      </a:r>
                      <a:endParaRPr lang="en-GB" sz="2000" dirty="0">
                        <a:solidFill>
                          <a:schemeClr val="bg1"/>
                        </a:solidFill>
                        <a:latin typeface="Calibri" panose="020F0502020204030204" pitchFamily="34" charset="0"/>
                      </a:endParaRPr>
                    </a:p>
                  </a:txBody>
                  <a:tcPr/>
                </a:tc>
                <a:tc>
                  <a:txBody>
                    <a:bodyPr/>
                    <a:lstStyle/>
                    <a:p>
                      <a:r>
                        <a:rPr lang="en-GB" sz="2000" dirty="0" smtClean="0">
                          <a:solidFill>
                            <a:schemeClr val="bg1"/>
                          </a:solidFill>
                          <a:latin typeface="Calibri" panose="020F0502020204030204" pitchFamily="34" charset="0"/>
                        </a:rPr>
                        <a:t>GB2 amenity of the Green Belt</a:t>
                      </a:r>
                      <a:endParaRPr lang="en-GB" sz="2000" dirty="0">
                        <a:solidFill>
                          <a:schemeClr val="bg1"/>
                        </a:solidFill>
                        <a:latin typeface="Calibri" panose="020F0502020204030204" pitchFamily="34" charset="0"/>
                      </a:endParaRPr>
                    </a:p>
                  </a:txBody>
                  <a:tcPr/>
                </a:tc>
              </a:tr>
              <a:tr h="370840">
                <a:tc>
                  <a:txBody>
                    <a:bodyPr/>
                    <a:lstStyle/>
                    <a:p>
                      <a:r>
                        <a:rPr lang="en-GB" sz="2000" dirty="0" smtClean="0">
                          <a:solidFill>
                            <a:schemeClr val="bg1"/>
                          </a:solidFill>
                          <a:latin typeface="Calibri" panose="020F0502020204030204" pitchFamily="34" charset="0"/>
                        </a:rPr>
                        <a:t>NE2 AONBs</a:t>
                      </a:r>
                      <a:endParaRPr lang="en-GB" sz="2000" dirty="0">
                        <a:solidFill>
                          <a:schemeClr val="bg1"/>
                        </a:solidFill>
                        <a:latin typeface="Calibri" panose="020F0502020204030204" pitchFamily="34" charset="0"/>
                      </a:endParaRPr>
                    </a:p>
                  </a:txBody>
                  <a:tcPr/>
                </a:tc>
                <a:tc>
                  <a:txBody>
                    <a:bodyPr/>
                    <a:lstStyle/>
                    <a:p>
                      <a:r>
                        <a:rPr lang="en-GB" sz="2000" dirty="0" smtClean="0">
                          <a:solidFill>
                            <a:schemeClr val="bg1"/>
                          </a:solidFill>
                          <a:latin typeface="Calibri" panose="020F0502020204030204" pitchFamily="34" charset="0"/>
                        </a:rPr>
                        <a:t>BH6 effect on Conservation Areas</a:t>
                      </a:r>
                      <a:endParaRPr lang="en-GB" sz="2000" dirty="0">
                        <a:solidFill>
                          <a:schemeClr val="bg1"/>
                        </a:solidFill>
                        <a:latin typeface="Calibri" panose="020F0502020204030204" pitchFamily="34" charset="0"/>
                      </a:endParaRPr>
                    </a:p>
                  </a:txBody>
                  <a:tcPr/>
                </a:tc>
              </a:tr>
              <a:tr h="370840">
                <a:tc>
                  <a:txBody>
                    <a:bodyPr/>
                    <a:lstStyle/>
                    <a:p>
                      <a:r>
                        <a:rPr lang="en-GB" sz="2000" dirty="0" smtClean="0">
                          <a:solidFill>
                            <a:schemeClr val="bg1"/>
                          </a:solidFill>
                          <a:latin typeface="Calibri" panose="020F0502020204030204" pitchFamily="34" charset="0"/>
                        </a:rPr>
                        <a:t>NE3 important hillsides</a:t>
                      </a:r>
                      <a:endParaRPr lang="en-GB" sz="2000" dirty="0">
                        <a:solidFill>
                          <a:schemeClr val="bg1"/>
                        </a:solidFill>
                        <a:latin typeface="Calibri" panose="020F0502020204030204" pitchFamily="34" charset="0"/>
                      </a:endParaRPr>
                    </a:p>
                  </a:txBody>
                  <a:tcPr/>
                </a:tc>
                <a:tc>
                  <a:txBody>
                    <a:bodyPr/>
                    <a:lstStyle/>
                    <a:p>
                      <a:r>
                        <a:rPr lang="en-GB" sz="2000" dirty="0" smtClean="0">
                          <a:solidFill>
                            <a:schemeClr val="bg1"/>
                          </a:solidFill>
                          <a:latin typeface="Calibri" panose="020F0502020204030204" pitchFamily="34" charset="0"/>
                        </a:rPr>
                        <a:t>BH15 visually important open spaces</a:t>
                      </a:r>
                      <a:endParaRPr lang="en-GB" sz="2000" dirty="0">
                        <a:solidFill>
                          <a:schemeClr val="bg1"/>
                        </a:solidFill>
                        <a:latin typeface="Calibri" panose="020F0502020204030204" pitchFamily="34" charset="0"/>
                      </a:endParaRPr>
                    </a:p>
                  </a:txBody>
                  <a:tcPr/>
                </a:tc>
              </a:tr>
              <a:tr h="370840">
                <a:tc gridSpan="2">
                  <a:txBody>
                    <a:bodyPr/>
                    <a:lstStyle/>
                    <a:p>
                      <a:r>
                        <a:rPr lang="en-GB" sz="2000" dirty="0" smtClean="0">
                          <a:solidFill>
                            <a:schemeClr val="bg1"/>
                          </a:solidFill>
                          <a:latin typeface="Calibri" panose="020F0502020204030204" pitchFamily="34" charset="0"/>
                        </a:rPr>
                        <a:t>NE4 trees and woodland conservation</a:t>
                      </a:r>
                      <a:endParaRPr lang="en-GB" sz="2000" dirty="0">
                        <a:solidFill>
                          <a:schemeClr val="bg1"/>
                        </a:solidFill>
                        <a:latin typeface="Calibri" panose="020F0502020204030204" pitchFamily="34" charset="0"/>
                      </a:endParaRPr>
                    </a:p>
                  </a:txBody>
                  <a:tcPr/>
                </a:tc>
                <a:tc hMerge="1">
                  <a:txBody>
                    <a:bodyPr/>
                    <a:lstStyle/>
                    <a:p>
                      <a:endParaRPr lang="en-GB" sz="2000" dirty="0">
                        <a:solidFill>
                          <a:schemeClr val="bg1"/>
                        </a:solidFill>
                        <a:latin typeface="Calibri" panose="020F0502020204030204" pitchFamily="34" charset="0"/>
                      </a:endParaRPr>
                    </a:p>
                  </a:txBody>
                  <a:tcPr/>
                </a:tc>
              </a:tr>
            </a:tbl>
          </a:graphicData>
        </a:graphic>
      </p:graphicFrame>
      <p:sp>
        <p:nvSpPr>
          <p:cNvPr id="4" name="TextBox 3"/>
          <p:cNvSpPr txBox="1"/>
          <p:nvPr/>
        </p:nvSpPr>
        <p:spPr>
          <a:xfrm>
            <a:off x="611560" y="4437112"/>
            <a:ext cx="7272808" cy="1261884"/>
          </a:xfrm>
          <a:prstGeom prst="rect">
            <a:avLst/>
          </a:prstGeom>
          <a:noFill/>
        </p:spPr>
        <p:txBody>
          <a:bodyPr wrap="square" rtlCol="0">
            <a:spAutoFit/>
          </a:bodyPr>
          <a:lstStyle/>
          <a:p>
            <a:r>
              <a:rPr lang="en-GB" dirty="0" smtClean="0">
                <a:solidFill>
                  <a:schemeClr val="bg1"/>
                </a:solidFill>
                <a:latin typeface="Calibri" panose="020F0502020204030204" pitchFamily="34" charset="0"/>
              </a:rPr>
              <a:t>Core Strategy policy CP6</a:t>
            </a:r>
          </a:p>
          <a:p>
            <a:endParaRPr lang="en-GB" dirty="0">
              <a:solidFill>
                <a:schemeClr val="bg1"/>
              </a:solidFill>
              <a:latin typeface="Calibri" panose="020F0502020204030204" pitchFamily="34" charset="0"/>
            </a:endParaRPr>
          </a:p>
          <a:p>
            <a:r>
              <a:rPr lang="en-GB" sz="2000" i="1" dirty="0" smtClean="0">
                <a:solidFill>
                  <a:schemeClr val="bg1"/>
                </a:solidFill>
                <a:latin typeface="Calibri" panose="020F0502020204030204" pitchFamily="34" charset="0"/>
              </a:rPr>
              <a:t>‘The </a:t>
            </a:r>
            <a:r>
              <a:rPr lang="en-GB" sz="2000" i="1" dirty="0">
                <a:solidFill>
                  <a:schemeClr val="bg1"/>
                </a:solidFill>
                <a:latin typeface="Calibri" panose="020F0502020204030204" pitchFamily="34" charset="0"/>
              </a:rPr>
              <a:t>distinctive character and quality of Bath and North East Somerset’s landscapes will be conserved or enhanced’</a:t>
            </a:r>
          </a:p>
        </p:txBody>
      </p:sp>
    </p:spTree>
    <p:extLst>
      <p:ext uri="{BB962C8B-B14F-4D97-AF65-F5344CB8AC3E}">
        <p14:creationId xmlns:p14="http://schemas.microsoft.com/office/powerpoint/2010/main" val="3585198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5" name="Content Placeholder 2"/>
          <p:cNvSpPr>
            <a:spLocks noGrp="1"/>
          </p:cNvSpPr>
          <p:nvPr>
            <p:ph idx="1"/>
          </p:nvPr>
        </p:nvSpPr>
        <p:spPr>
          <a:xfrm>
            <a:off x="395536" y="1196752"/>
            <a:ext cx="8208912" cy="4608512"/>
          </a:xfrm>
        </p:spPr>
        <p:txBody>
          <a:bodyPr/>
          <a:lstStyle/>
          <a:p>
            <a:pPr lvl="0" algn="r">
              <a:buClr>
                <a:srgbClr val="000000"/>
              </a:buClr>
            </a:pPr>
            <a:r>
              <a:rPr lang="en-GB" sz="2000" dirty="0">
                <a:solidFill>
                  <a:srgbClr val="FFFFFF"/>
                </a:solidFill>
                <a:latin typeface="Calibri" panose="020F0502020204030204" pitchFamily="34" charset="0"/>
              </a:rPr>
              <a:t>Landscape </a:t>
            </a:r>
            <a:r>
              <a:rPr lang="en-GB" sz="2000" dirty="0" smtClean="0">
                <a:solidFill>
                  <a:srgbClr val="FFFFFF"/>
                </a:solidFill>
                <a:latin typeface="Calibri" panose="020F0502020204030204" pitchFamily="34" charset="0"/>
              </a:rPr>
              <a:t>policy</a:t>
            </a:r>
            <a:endParaRPr lang="en-GB" sz="2000" dirty="0" smtClean="0">
              <a:solidFill>
                <a:schemeClr val="bg1"/>
              </a:solidFill>
              <a:latin typeface="Calibri" panose="020F0502020204030204" pitchFamily="34" charset="0"/>
            </a:endParaRPr>
          </a:p>
          <a:p>
            <a:pPr marL="0" indent="0">
              <a:buNone/>
            </a:pPr>
            <a:r>
              <a:rPr lang="en-GB" sz="2000" dirty="0" err="1" smtClean="0">
                <a:solidFill>
                  <a:schemeClr val="bg1"/>
                </a:solidFill>
                <a:latin typeface="Calibri" panose="020F0502020204030204" pitchFamily="34" charset="0"/>
              </a:rPr>
              <a:t>Placemaking</a:t>
            </a:r>
            <a:r>
              <a:rPr lang="en-GB" sz="2000" dirty="0" smtClean="0">
                <a:solidFill>
                  <a:schemeClr val="bg1"/>
                </a:solidFill>
                <a:latin typeface="Calibri" panose="020F0502020204030204" pitchFamily="34" charset="0"/>
              </a:rPr>
              <a:t> Plan - Policy NE2</a:t>
            </a:r>
            <a:r>
              <a:rPr lang="en-GB" sz="2000" dirty="0">
                <a:solidFill>
                  <a:schemeClr val="bg1"/>
                </a:solidFill>
                <a:latin typeface="Calibri" panose="020F0502020204030204" pitchFamily="34" charset="0"/>
              </a:rPr>
              <a:t>	</a:t>
            </a:r>
            <a:r>
              <a:rPr lang="en-GB" sz="2000" dirty="0" smtClean="0">
                <a:solidFill>
                  <a:schemeClr val="bg1"/>
                </a:solidFill>
                <a:latin typeface="Calibri" panose="020F0502020204030204" pitchFamily="34" charset="0"/>
              </a:rPr>
              <a:t>1</a:t>
            </a:r>
            <a:r>
              <a:rPr lang="en-GB" sz="2000" dirty="0">
                <a:solidFill>
                  <a:schemeClr val="bg1"/>
                </a:solidFill>
                <a:latin typeface="Calibri" panose="020F0502020204030204" pitchFamily="34" charset="0"/>
              </a:rPr>
              <a:t> </a:t>
            </a:r>
            <a:r>
              <a:rPr lang="en-GB" sz="1800" i="1" dirty="0" smtClean="0">
                <a:solidFill>
                  <a:schemeClr val="bg1"/>
                </a:solidFill>
                <a:latin typeface="Calibri" panose="020F0502020204030204" pitchFamily="34" charset="0"/>
              </a:rPr>
              <a:t>‘Development </a:t>
            </a:r>
            <a:r>
              <a:rPr lang="en-GB" sz="1800" i="1" dirty="0">
                <a:solidFill>
                  <a:schemeClr val="bg1"/>
                </a:solidFill>
                <a:latin typeface="Calibri" panose="020F0502020204030204" pitchFamily="34" charset="0"/>
              </a:rPr>
              <a:t>will be permitted where it:</a:t>
            </a:r>
            <a:endParaRPr lang="en-GB" sz="1800" dirty="0">
              <a:solidFill>
                <a:schemeClr val="bg1"/>
              </a:solidFill>
              <a:latin typeface="Calibri" panose="020F0502020204030204" pitchFamily="34" charset="0"/>
            </a:endParaRPr>
          </a:p>
          <a:p>
            <a:pPr lvl="0"/>
            <a:r>
              <a:rPr lang="en-GB" sz="1800" i="1" dirty="0" smtClean="0">
                <a:solidFill>
                  <a:schemeClr val="bg1"/>
                </a:solidFill>
                <a:latin typeface="Calibri" panose="020F0502020204030204" pitchFamily="34" charset="0"/>
              </a:rPr>
              <a:t>A	conserves </a:t>
            </a:r>
            <a:r>
              <a:rPr lang="en-GB" sz="1800" i="1" dirty="0">
                <a:solidFill>
                  <a:schemeClr val="bg1"/>
                </a:solidFill>
                <a:latin typeface="Calibri" panose="020F0502020204030204" pitchFamily="34" charset="0"/>
              </a:rPr>
              <a:t>or enhances local landscape character, landscape features and local distinctiveness</a:t>
            </a:r>
            <a:endParaRPr lang="en-GB" sz="1800" dirty="0">
              <a:solidFill>
                <a:schemeClr val="bg1"/>
              </a:solidFill>
              <a:latin typeface="Calibri" panose="020F0502020204030204" pitchFamily="34" charset="0"/>
            </a:endParaRPr>
          </a:p>
          <a:p>
            <a:pPr lvl="0"/>
            <a:r>
              <a:rPr lang="en-GB" sz="1800" i="1" dirty="0" smtClean="0">
                <a:solidFill>
                  <a:schemeClr val="bg1"/>
                </a:solidFill>
                <a:latin typeface="Calibri" panose="020F0502020204030204" pitchFamily="34" charset="0"/>
              </a:rPr>
              <a:t>B	incorporates </a:t>
            </a:r>
            <a:r>
              <a:rPr lang="en-GB" sz="1800" i="1" dirty="0">
                <a:solidFill>
                  <a:schemeClr val="bg1"/>
                </a:solidFill>
                <a:latin typeface="Calibri" panose="020F0502020204030204" pitchFamily="34" charset="0"/>
              </a:rPr>
              <a:t>green space within the scheme that positively contributes to creating a high quality environment by enhancing landscape character and biodiversity and providing sustainable public access and other landscape benefits </a:t>
            </a:r>
            <a:endParaRPr lang="en-GB" sz="1800" dirty="0">
              <a:solidFill>
                <a:schemeClr val="bg1"/>
              </a:solidFill>
              <a:latin typeface="Calibri" panose="020F0502020204030204" pitchFamily="34" charset="0"/>
            </a:endParaRPr>
          </a:p>
          <a:p>
            <a:pPr lvl="0"/>
            <a:r>
              <a:rPr lang="en-GB" sz="1800" i="1" dirty="0" smtClean="0">
                <a:solidFill>
                  <a:schemeClr val="bg1"/>
                </a:solidFill>
                <a:latin typeface="Calibri" panose="020F0502020204030204" pitchFamily="34" charset="0"/>
              </a:rPr>
              <a:t>C	is </a:t>
            </a:r>
            <a:r>
              <a:rPr lang="en-GB" sz="1800" i="1" dirty="0">
                <a:solidFill>
                  <a:schemeClr val="bg1"/>
                </a:solidFill>
                <a:latin typeface="Calibri" panose="020F0502020204030204" pitchFamily="34" charset="0"/>
              </a:rPr>
              <a:t>demonstrated that the whole scheme, including hard landscape and planting proposals, will contribute positively to the local area including reference to relevant existing landscape assessments supplemented by any additional assessments </a:t>
            </a:r>
            <a:endParaRPr lang="en-GB" sz="1800" dirty="0">
              <a:solidFill>
                <a:schemeClr val="bg1"/>
              </a:solidFill>
              <a:latin typeface="Calibri" panose="020F0502020204030204" pitchFamily="34" charset="0"/>
            </a:endParaRPr>
          </a:p>
          <a:p>
            <a:pPr lvl="0"/>
            <a:r>
              <a:rPr lang="en-GB" sz="1800" i="1" dirty="0" smtClean="0">
                <a:solidFill>
                  <a:schemeClr val="bg1"/>
                </a:solidFill>
                <a:latin typeface="Calibri" panose="020F0502020204030204" pitchFamily="34" charset="0"/>
              </a:rPr>
              <a:t>D	conserves </a:t>
            </a:r>
            <a:r>
              <a:rPr lang="en-GB" sz="1800" i="1" dirty="0">
                <a:solidFill>
                  <a:schemeClr val="bg1"/>
                </a:solidFill>
                <a:latin typeface="Calibri" panose="020F0502020204030204" pitchFamily="34" charset="0"/>
              </a:rPr>
              <a:t>or enhances important views particularly those to significant landmarks and features and take opportunities to create new local views and vistas.</a:t>
            </a:r>
            <a:endParaRPr lang="en-GB" sz="1800" dirty="0">
              <a:solidFill>
                <a:schemeClr val="bg1"/>
              </a:solidFill>
              <a:latin typeface="Calibri" panose="020F0502020204030204" pitchFamily="34" charset="0"/>
            </a:endParaRPr>
          </a:p>
          <a:p>
            <a:endParaRPr lang="en-GB" sz="2000" dirty="0">
              <a:latin typeface="Calibri" panose="020F0502020204030204" pitchFamily="34" charset="0"/>
            </a:endParaRPr>
          </a:p>
        </p:txBody>
      </p:sp>
    </p:spTree>
    <p:extLst>
      <p:ext uri="{BB962C8B-B14F-4D97-AF65-F5344CB8AC3E}">
        <p14:creationId xmlns:p14="http://schemas.microsoft.com/office/powerpoint/2010/main" val="1571357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192688" cy="792163"/>
          </a:xfrm>
        </p:spPr>
        <p:txBody>
          <a:bodyPr/>
          <a:lstStyle/>
          <a:p>
            <a:pPr algn="r"/>
            <a:r>
              <a:rPr lang="en-GB" sz="2800" b="0" dirty="0">
                <a:solidFill>
                  <a:srgbClr val="FFFFFF"/>
                </a:solidFill>
                <a:latin typeface="Calibri" panose="020F0502020204030204" pitchFamily="34" charset="0"/>
              </a:rPr>
              <a:t>Members Training - </a:t>
            </a:r>
            <a:r>
              <a:rPr lang="en-GB" sz="2800" b="0" dirty="0" smtClean="0">
                <a:solidFill>
                  <a:srgbClr val="FFFFFF"/>
                </a:solidFill>
                <a:latin typeface="Calibri" panose="020F0502020204030204" pitchFamily="34" charset="0"/>
              </a:rPr>
              <a:t>Landscape</a:t>
            </a:r>
            <a:endParaRPr lang="en-GB" dirty="0"/>
          </a:p>
        </p:txBody>
      </p:sp>
      <p:sp>
        <p:nvSpPr>
          <p:cNvPr id="3" name="Content Placeholder 2"/>
          <p:cNvSpPr>
            <a:spLocks noGrp="1"/>
          </p:cNvSpPr>
          <p:nvPr>
            <p:ph idx="1"/>
          </p:nvPr>
        </p:nvSpPr>
        <p:spPr>
          <a:xfrm>
            <a:off x="395537" y="1484784"/>
            <a:ext cx="7344815" cy="4392860"/>
          </a:xfrm>
        </p:spPr>
        <p:txBody>
          <a:bodyPr/>
          <a:lstStyle/>
          <a:p>
            <a:pPr lvl="0" algn="r">
              <a:buClr>
                <a:srgbClr val="000000"/>
              </a:buClr>
            </a:pPr>
            <a:r>
              <a:rPr lang="en-GB" sz="2000" dirty="0">
                <a:solidFill>
                  <a:srgbClr val="FFFFFF"/>
                </a:solidFill>
                <a:latin typeface="Calibri" panose="020F0502020204030204" pitchFamily="34" charset="0"/>
              </a:rPr>
              <a:t>Landscape policy</a:t>
            </a:r>
          </a:p>
          <a:p>
            <a:pPr marL="0" lvl="0" indent="0">
              <a:buNone/>
            </a:pPr>
            <a:endParaRPr lang="en-GB" sz="1800" dirty="0" smtClean="0">
              <a:solidFill>
                <a:schemeClr val="bg1"/>
              </a:solidFill>
              <a:latin typeface="Calibri" panose="020F0502020204030204" pitchFamily="34" charset="0"/>
            </a:endParaRPr>
          </a:p>
          <a:p>
            <a:pPr marL="0" lvl="0" indent="0">
              <a:buNone/>
            </a:pPr>
            <a:r>
              <a:rPr lang="en-GB" sz="1800" dirty="0" err="1" smtClean="0">
                <a:solidFill>
                  <a:schemeClr val="bg1"/>
                </a:solidFill>
                <a:latin typeface="Calibri" panose="020F0502020204030204" pitchFamily="34" charset="0"/>
              </a:rPr>
              <a:t>Placemaking</a:t>
            </a:r>
            <a:r>
              <a:rPr lang="en-GB" sz="1800" dirty="0" smtClean="0">
                <a:solidFill>
                  <a:schemeClr val="bg1"/>
                </a:solidFill>
                <a:latin typeface="Calibri" panose="020F0502020204030204" pitchFamily="34" charset="0"/>
              </a:rPr>
              <a:t> Plan - Policy </a:t>
            </a:r>
            <a:r>
              <a:rPr lang="en-GB" sz="1800" dirty="0">
                <a:solidFill>
                  <a:schemeClr val="bg1"/>
                </a:solidFill>
                <a:latin typeface="Calibri" panose="020F0502020204030204" pitchFamily="34" charset="0"/>
              </a:rPr>
              <a:t>NE2	</a:t>
            </a:r>
            <a:endParaRPr lang="en-GB" sz="1800" i="1" dirty="0" smtClean="0">
              <a:solidFill>
                <a:schemeClr val="bg1"/>
              </a:solidFill>
              <a:latin typeface="Calibri" panose="020F0502020204030204" pitchFamily="34" charset="0"/>
            </a:endParaRPr>
          </a:p>
          <a:p>
            <a:pPr lvl="0"/>
            <a:endParaRPr lang="en-GB" sz="1800" i="1" dirty="0">
              <a:solidFill>
                <a:schemeClr val="bg1"/>
              </a:solidFill>
              <a:latin typeface="Calibri" panose="020F0502020204030204" pitchFamily="34" charset="0"/>
            </a:endParaRPr>
          </a:p>
          <a:p>
            <a:pPr lvl="0"/>
            <a:r>
              <a:rPr lang="en-GB" sz="1800" i="1" dirty="0" smtClean="0">
                <a:solidFill>
                  <a:schemeClr val="bg1"/>
                </a:solidFill>
                <a:latin typeface="Calibri" panose="020F0502020204030204" pitchFamily="34" charset="0"/>
              </a:rPr>
              <a:t>2	Development </a:t>
            </a:r>
            <a:r>
              <a:rPr lang="en-GB" sz="1800" i="1" dirty="0">
                <a:solidFill>
                  <a:schemeClr val="bg1"/>
                </a:solidFill>
                <a:latin typeface="Calibri" panose="020F0502020204030204" pitchFamily="34" charset="0"/>
              </a:rPr>
              <a:t>should seek to avoid or adequately mitigate any adverse impact on landscape. </a:t>
            </a:r>
            <a:endParaRPr lang="en-GB" sz="1800" i="1" dirty="0" smtClean="0">
              <a:solidFill>
                <a:schemeClr val="bg1"/>
              </a:solidFill>
              <a:latin typeface="Calibri" panose="020F0502020204030204" pitchFamily="34" charset="0"/>
            </a:endParaRPr>
          </a:p>
          <a:p>
            <a:pPr lvl="0"/>
            <a:endParaRPr lang="en-GB" sz="1800" dirty="0">
              <a:solidFill>
                <a:schemeClr val="bg1"/>
              </a:solidFill>
              <a:latin typeface="Calibri" panose="020F0502020204030204" pitchFamily="34" charset="0"/>
            </a:endParaRPr>
          </a:p>
          <a:p>
            <a:pPr lvl="0"/>
            <a:r>
              <a:rPr lang="en-GB" sz="1800" i="1" dirty="0" smtClean="0">
                <a:solidFill>
                  <a:schemeClr val="bg1"/>
                </a:solidFill>
                <a:latin typeface="Calibri" panose="020F0502020204030204" pitchFamily="34" charset="0"/>
              </a:rPr>
              <a:t>3	Proposals </a:t>
            </a:r>
            <a:r>
              <a:rPr lang="en-GB" sz="1800" i="1" dirty="0">
                <a:solidFill>
                  <a:schemeClr val="bg1"/>
                </a:solidFill>
                <a:latin typeface="Calibri" panose="020F0502020204030204" pitchFamily="34" charset="0"/>
              </a:rPr>
              <a:t>with potential to impact on the landscape / townscape character of an area or on views should be accompanied by a Landscape and Visual Impact Assessment undertaken by a qualified practitioner to inform the design and location of any new development’.</a:t>
            </a:r>
            <a:endParaRPr lang="en-GB" sz="1800" dirty="0">
              <a:solidFill>
                <a:schemeClr val="bg1"/>
              </a:solidFill>
              <a:latin typeface="Calibri" panose="020F0502020204030204" pitchFamily="34" charset="0"/>
            </a:endParaRPr>
          </a:p>
          <a:p>
            <a:endParaRPr lang="en-GB" sz="1800" dirty="0">
              <a:latin typeface="Calibri" panose="020F0502020204030204" pitchFamily="34" charset="0"/>
            </a:endParaRPr>
          </a:p>
        </p:txBody>
      </p:sp>
    </p:spTree>
    <p:extLst>
      <p:ext uri="{BB962C8B-B14F-4D97-AF65-F5344CB8AC3E}">
        <p14:creationId xmlns:p14="http://schemas.microsoft.com/office/powerpoint/2010/main" val="957463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2196</Words>
  <Application>Microsoft Office PowerPoint</Application>
  <PresentationFormat>On-screen Show (4:3)</PresentationFormat>
  <Paragraphs>369</Paragraphs>
  <Slides>46</Slides>
  <Notes>22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1_Office Theme</vt:lpstr>
      <vt:lpstr>  Members Training - Landscape and Trees  Andrew Sharland – Senior Landscape Architect Jane Brewer – Senior Arboricultural Officer  </vt:lpstr>
      <vt:lpstr>Members Training –  Managing our Landscape and Trees</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Members Training - Landscape</vt:lpstr>
      <vt:lpstr>Where would we prefer to live?</vt:lpstr>
      <vt:lpstr>Managing our Trees</vt:lpstr>
      <vt:lpstr>Tree Benefits </vt:lpstr>
      <vt:lpstr>These street trees will help:  - reduce glare - provide shade - moderate temperatures - improve the visual appeal and compliment and soften the hard landscaping - contribute towards the management of surface water runoff - filter and absorb airborne pollutants and particulates </vt:lpstr>
      <vt:lpstr>Tree Protection</vt:lpstr>
      <vt:lpstr>The differences between a tree protected by a TPO and a tree within a conservation area</vt:lpstr>
      <vt:lpstr>   Similarities between a tree protected by a TPO and a tree within a conservation area </vt:lpstr>
      <vt:lpstr>Trees and Development</vt:lpstr>
      <vt:lpstr>  Section 197 of the Town and Country Planning Act 1990 as amended: </vt:lpstr>
      <vt:lpstr> Policy CP7 of the Core Strategy </vt:lpstr>
      <vt:lpstr>  Retained policy NE.4 of the Bath &amp; North East Somerset Local Plan (2007): </vt:lpstr>
      <vt:lpstr> Policy NE6  of the emerging Placemaking Plan </vt:lpstr>
      <vt:lpstr>       Planning Obligations Supplementary Planning Document  Section 3.5 of the document provides a mechanism to secure replacement planting off site using a fixed number replacement system.   </vt:lpstr>
      <vt:lpstr>Risks to trees on development sites</vt:lpstr>
      <vt:lpstr>No protection =  soil compaction, root asphyxiation, trunk damage</vt:lpstr>
      <vt:lpstr>No protection = root severance, soil compaction</vt:lpstr>
      <vt:lpstr>The Solutions</vt:lpstr>
      <vt:lpstr>Available Guidance </vt:lpstr>
      <vt:lpstr>Good tree protection</vt:lpstr>
      <vt:lpstr>Successful Retention</vt:lpstr>
      <vt:lpstr>     Members Training – Managing our Landscape and Trees   Andrew Sharland – Senior Landscape Architect  andrew_sharland@bathnes.gov.uk Jane Brewer – Senior Arboricultural Officer trees_andwoodlands@bathnes.gov.uk    </vt:lpstr>
    </vt:vector>
  </TitlesOfParts>
  <Company>Bath and North East Somerset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Sharland</dc:creator>
  <cp:lastModifiedBy>John Theobald</cp:lastModifiedBy>
  <cp:revision>56</cp:revision>
  <cp:lastPrinted>2015-12-14T13:34:17Z</cp:lastPrinted>
  <dcterms:created xsi:type="dcterms:W3CDTF">2015-12-11T15:58:01Z</dcterms:created>
  <dcterms:modified xsi:type="dcterms:W3CDTF">2016-01-20T10:38:03Z</dcterms:modified>
</cp:coreProperties>
</file>