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70" r:id="rId4"/>
    <p:sldId id="271" r:id="rId5"/>
    <p:sldId id="272" r:id="rId6"/>
    <p:sldId id="273" r:id="rId7"/>
    <p:sldId id="275" r:id="rId8"/>
    <p:sldId id="281" r:id="rId9"/>
    <p:sldId id="283" r:id="rId10"/>
    <p:sldId id="278" r:id="rId11"/>
    <p:sldId id="285" r:id="rId12"/>
    <p:sldId id="284" r:id="rId13"/>
    <p:sldId id="282" r:id="rId14"/>
    <p:sldId id="286" r:id="rId15"/>
    <p:sldId id="287" r:id="rId16"/>
    <p:sldId id="288"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BBDB"/>
    <a:srgbClr val="192947"/>
    <a:srgbClr val="F18C1B"/>
    <a:srgbClr val="322D5F"/>
    <a:srgbClr val="99CC00"/>
    <a:srgbClr val="B9B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00" d="100"/>
          <a:sy n="100" d="100"/>
        </p:scale>
        <p:origin x="-1944" y="-3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42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10F71E-9AE7-494A-9C35-BC2779FB771E}" type="datetimeFigureOut">
              <a:rPr lang="en-GB" smtClean="0"/>
              <a:t>19/01/2016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40F88-1EF3-4256-A969-D0A58F4188BD}" type="slidenum">
              <a:rPr lang="en-GB" smtClean="0"/>
              <a:t>‹#›</a:t>
            </a:fld>
            <a:endParaRPr lang="en-GB"/>
          </a:p>
        </p:txBody>
      </p:sp>
    </p:spTree>
    <p:extLst>
      <p:ext uri="{BB962C8B-B14F-4D97-AF65-F5344CB8AC3E}">
        <p14:creationId xmlns:p14="http://schemas.microsoft.com/office/powerpoint/2010/main" val="286919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331973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sp>
      <p:sp>
        <p:nvSpPr>
          <p:cNvPr id="4" name="Slide Number Placeholder 3"/>
          <p:cNvSpPr>
            <a:spLocks noGrp="1"/>
          </p:cNvSpPr>
          <p:nvPr>
            <p:ph type="sldNum" sz="quarter" idx="10"/>
          </p:nvPr>
        </p:nvSpPr>
        <p:spPr/>
      </p:sp>
    </p:spTree>
    <p:extLst>
      <p:ext uri="{BB962C8B-B14F-4D97-AF65-F5344CB8AC3E}">
        <p14:creationId xmlns:p14="http://schemas.microsoft.com/office/powerpoint/2010/main" val="874047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9692" y="2348881"/>
            <a:ext cx="5544616" cy="504056"/>
          </a:xfrm>
          <a:prstGeom prst="rect">
            <a:avLst/>
          </a:prstGeom>
        </p:spPr>
        <p:txBody>
          <a:bodyPr/>
          <a:lstStyle>
            <a:lvl1pPr algn="ctr">
              <a:defRPr sz="2800">
                <a:solidFill>
                  <a:schemeClr val="tx1"/>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542326" y="3212976"/>
            <a:ext cx="4059348" cy="504056"/>
          </a:xfrm>
          <a:prstGeom prst="rect">
            <a:avLst/>
          </a:prstGeom>
        </p:spPr>
        <p:txBody>
          <a:bodyPr/>
          <a:lstStyle>
            <a:lvl1pPr marL="0" indent="0" algn="ctr">
              <a:buNone/>
              <a:defRPr sz="2000">
                <a:solidFill>
                  <a:srgbClr val="192947"/>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4901" y="476672"/>
            <a:ext cx="3654199" cy="360040"/>
          </a:xfrm>
          <a:prstGeom prst="rect">
            <a:avLst/>
          </a:prstGeom>
        </p:spPr>
      </p:pic>
      <p:cxnSp>
        <p:nvCxnSpPr>
          <p:cNvPr id="7" name="Straight Connector 6"/>
          <p:cNvCxnSpPr/>
          <p:nvPr userDrawn="1"/>
        </p:nvCxnSpPr>
        <p:spPr>
          <a:xfrm>
            <a:off x="4137720" y="3068960"/>
            <a:ext cx="864096" cy="0"/>
          </a:xfrm>
          <a:prstGeom prst="line">
            <a:avLst/>
          </a:prstGeom>
          <a:ln w="19050">
            <a:solidFill>
              <a:srgbClr val="34BBDB"/>
            </a:solidFill>
          </a:ln>
        </p:spPr>
        <p:style>
          <a:lnRef idx="1">
            <a:schemeClr val="accent1"/>
          </a:lnRef>
          <a:fillRef idx="0">
            <a:schemeClr val="accent1"/>
          </a:fillRef>
          <a:effectRef idx="0">
            <a:schemeClr val="accent1"/>
          </a:effectRef>
          <a:fontRef idx="minor">
            <a:schemeClr val="tx1"/>
          </a:fontRef>
        </p:style>
      </p:cxnSp>
      <p:sp>
        <p:nvSpPr>
          <p:cNvPr id="9" name="Oval 8"/>
          <p:cNvSpPr/>
          <p:nvPr userDrawn="1"/>
        </p:nvSpPr>
        <p:spPr>
          <a:xfrm>
            <a:off x="-335764" y="5013176"/>
            <a:ext cx="9815528" cy="10081120"/>
          </a:xfrm>
          <a:prstGeom prst="ellipse">
            <a:avLst/>
          </a:prstGeom>
          <a:solidFill>
            <a:srgbClr val="34B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8317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prstGeom prst="rect">
            <a:avLst/>
          </a:prstGeom>
        </p:spPr>
        <p:txBody>
          <a:bodyPr anchor="ctr" anchorCtr="0"/>
          <a:lstStyle>
            <a:lvl1pPr algn="l">
              <a:defRPr sz="3600" b="1">
                <a:solidFill>
                  <a:srgbClr val="192947"/>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12776"/>
            <a:ext cx="8229600" cy="4608512"/>
          </a:xfrm>
          <a:prstGeom prst="rect">
            <a:avLst/>
          </a:prstGeom>
        </p:spPr>
        <p:txBody>
          <a:bodyPr/>
          <a:lstStyle>
            <a:lvl1pPr marL="449263" indent="-449263">
              <a:spcBef>
                <a:spcPts val="0"/>
              </a:spcBef>
              <a:spcAft>
                <a:spcPts val="600"/>
              </a:spcAft>
              <a:buClr>
                <a:srgbClr val="34BBDB"/>
              </a:buClr>
              <a:buFont typeface="Arial" panose="020B0604020202020204" pitchFamily="34" charset="0"/>
              <a:buChar char="•"/>
              <a:tabLst>
                <a:tab pos="450000" algn="l"/>
                <a:tab pos="900000" algn="l"/>
                <a:tab pos="1350000" algn="l"/>
              </a:tabLst>
              <a:defRPr sz="2800">
                <a:solidFill>
                  <a:srgbClr val="192947"/>
                </a:solidFill>
                <a:latin typeface="Arial" pitchFamily="34" charset="0"/>
                <a:cs typeface="Arial" pitchFamily="34" charset="0"/>
              </a:defRPr>
            </a:lvl1pPr>
            <a:lvl2pPr marL="896938" indent="-439738">
              <a:spcBef>
                <a:spcPts val="0"/>
              </a:spcBef>
              <a:spcAft>
                <a:spcPts val="600"/>
              </a:spcAft>
              <a:buClr>
                <a:srgbClr val="34BBDB"/>
              </a:buClr>
              <a:buFont typeface="Arial" panose="020B0604020202020204" pitchFamily="34" charset="0"/>
              <a:buChar char="•"/>
              <a:tabLst>
                <a:tab pos="450000" algn="l"/>
                <a:tab pos="900000" algn="l"/>
                <a:tab pos="1350000" algn="l"/>
              </a:tabLst>
              <a:defRPr sz="2800">
                <a:solidFill>
                  <a:srgbClr val="192947"/>
                </a:solidFill>
                <a:latin typeface="Arial" pitchFamily="34" charset="0"/>
                <a:cs typeface="Arial" pitchFamily="34" charset="0"/>
              </a:defRPr>
            </a:lvl2pPr>
            <a:lvl3pPr marL="1346200" indent="-431800">
              <a:spcBef>
                <a:spcPts val="0"/>
              </a:spcBef>
              <a:spcAft>
                <a:spcPts val="600"/>
              </a:spcAft>
              <a:buClr>
                <a:srgbClr val="34BBDB"/>
              </a:buClr>
              <a:buFont typeface="Arial" panose="020B0604020202020204" pitchFamily="34" charset="0"/>
              <a:buChar char="−"/>
              <a:tabLst>
                <a:tab pos="450000" algn="l"/>
                <a:tab pos="900000" algn="l"/>
                <a:tab pos="1350000" algn="l"/>
              </a:tabLst>
              <a:defRPr>
                <a:solidFill>
                  <a:srgbClr val="192947"/>
                </a:solidFill>
                <a:latin typeface="Arial" pitchFamily="34" charset="0"/>
                <a:cs typeface="Arial" pitchFamily="34" charset="0"/>
              </a:defRPr>
            </a:lvl3pPr>
          </a:lstStyle>
          <a:p>
            <a:pPr lvl="0"/>
            <a:r>
              <a:rPr lang="en-US" smtClean="0"/>
              <a:t>Click to edit Master text styles</a:t>
            </a:r>
          </a:p>
          <a:p>
            <a:pPr lvl="1"/>
            <a:r>
              <a:rPr lang="en-US" smtClean="0"/>
              <a:t>Second level</a:t>
            </a:r>
          </a:p>
          <a:p>
            <a:pPr lvl="2"/>
            <a:r>
              <a:rPr lang="en-US" smtClean="0"/>
              <a:t>Third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3" y="6226792"/>
            <a:ext cx="383067" cy="413309"/>
          </a:xfrm>
          <a:prstGeom prst="rect">
            <a:avLst/>
          </a:prstGeom>
        </p:spPr>
      </p:pic>
    </p:spTree>
    <p:extLst>
      <p:ext uri="{BB962C8B-B14F-4D97-AF65-F5344CB8AC3E}">
        <p14:creationId xmlns:p14="http://schemas.microsoft.com/office/powerpoint/2010/main" val="8201305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1799692" y="2348881"/>
            <a:ext cx="5544616" cy="504056"/>
          </a:xfrm>
          <a:prstGeom prst="rect">
            <a:avLst/>
          </a:prstGeom>
        </p:spPr>
        <p:txBody>
          <a:bodyPr/>
          <a:lstStyle>
            <a:lvl1pPr algn="ctr">
              <a:defRPr sz="2800">
                <a:solidFill>
                  <a:schemeClr val="tx1"/>
                </a:solidFill>
                <a:latin typeface="Arial" pitchFamily="34" charset="0"/>
                <a:cs typeface="Arial" pitchFamily="34" charset="0"/>
              </a:defRPr>
            </a:lvl1pPr>
          </a:lstStyle>
          <a:p>
            <a:r>
              <a:rPr lang="en-US" smtClean="0"/>
              <a:t>Click to edit Master title style</a:t>
            </a:r>
            <a:endParaRPr lang="en-GB" dirty="0"/>
          </a:p>
        </p:txBody>
      </p:sp>
      <p:cxnSp>
        <p:nvCxnSpPr>
          <p:cNvPr id="5" name="Straight Connector 4"/>
          <p:cNvCxnSpPr/>
          <p:nvPr userDrawn="1"/>
        </p:nvCxnSpPr>
        <p:spPr>
          <a:xfrm>
            <a:off x="4139952" y="3068960"/>
            <a:ext cx="864096" cy="0"/>
          </a:xfrm>
          <a:prstGeom prst="line">
            <a:avLst/>
          </a:prstGeom>
          <a:ln w="19050">
            <a:solidFill>
              <a:srgbClr val="34BBD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3" y="6226792"/>
            <a:ext cx="383067" cy="413309"/>
          </a:xfrm>
          <a:prstGeom prst="rect">
            <a:avLst/>
          </a:prstGeom>
        </p:spPr>
      </p:pic>
    </p:spTree>
    <p:extLst>
      <p:ext uri="{BB962C8B-B14F-4D97-AF65-F5344CB8AC3E}">
        <p14:creationId xmlns:p14="http://schemas.microsoft.com/office/powerpoint/2010/main" val="1443219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922114"/>
          </a:xfrm>
          <a:prstGeom prst="rect">
            <a:avLst/>
          </a:prstGeom>
        </p:spPr>
        <p:txBody>
          <a:bodyPr anchor="ctr" anchorCtr="0"/>
          <a:lstStyle>
            <a:lvl1pPr algn="l">
              <a:defRPr sz="3600" b="1">
                <a:solidFill>
                  <a:srgbClr val="322D5F"/>
                </a:solidFill>
                <a:latin typeface="Arial" pitchFamily="34" charset="0"/>
                <a:cs typeface="Arial"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39888353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44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Olwen.dutton@bevanbritta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63688" y="1484784"/>
            <a:ext cx="5544616" cy="792089"/>
          </a:xfrm>
        </p:spPr>
        <p:txBody>
          <a:bodyPr/>
          <a:lstStyle/>
          <a:p>
            <a:r>
              <a:rPr lang="en-GB" dirty="0" smtClean="0"/>
              <a:t>Bath and North East Somerset Council </a:t>
            </a:r>
            <a:br>
              <a:rPr lang="en-GB" dirty="0" smtClean="0"/>
            </a:br>
            <a:r>
              <a:rPr lang="en-GB" dirty="0" smtClean="0"/>
              <a:t>Planning Enforcement Training</a:t>
            </a:r>
            <a:br>
              <a:rPr lang="en-GB" dirty="0" smtClean="0"/>
            </a:br>
            <a:r>
              <a:rPr lang="en-GB" dirty="0"/>
              <a:t/>
            </a:r>
            <a:br>
              <a:rPr lang="en-GB" dirty="0"/>
            </a:br>
            <a:endParaRPr lang="en-GB" dirty="0"/>
          </a:p>
        </p:txBody>
      </p:sp>
      <p:sp>
        <p:nvSpPr>
          <p:cNvPr id="5" name="Subtitle 4"/>
          <p:cNvSpPr>
            <a:spLocks noGrp="1"/>
          </p:cNvSpPr>
          <p:nvPr>
            <p:ph type="subTitle" idx="1"/>
          </p:nvPr>
        </p:nvSpPr>
        <p:spPr>
          <a:xfrm>
            <a:off x="2123728" y="3501008"/>
            <a:ext cx="5040560" cy="576064"/>
          </a:xfrm>
        </p:spPr>
        <p:txBody>
          <a:bodyPr/>
          <a:lstStyle/>
          <a:p>
            <a:r>
              <a:rPr lang="en-GB" dirty="0" smtClean="0"/>
              <a:t>Olwen Dutton  Partner, Bevan Brittan</a:t>
            </a:r>
            <a:endParaRPr lang="en-GB" dirty="0"/>
          </a:p>
        </p:txBody>
      </p:sp>
    </p:spTree>
    <p:extLst>
      <p:ext uri="{BB962C8B-B14F-4D97-AF65-F5344CB8AC3E}">
        <p14:creationId xmlns:p14="http://schemas.microsoft.com/office/powerpoint/2010/main" val="793535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Time Limits</a:t>
            </a:r>
          </a:p>
        </p:txBody>
      </p:sp>
      <p:sp>
        <p:nvSpPr>
          <p:cNvPr id="14339" name="Rectangle 3"/>
          <p:cNvSpPr>
            <a:spLocks noGrp="1" noChangeArrowheads="1"/>
          </p:cNvSpPr>
          <p:nvPr>
            <p:ph type="body" idx="1"/>
          </p:nvPr>
        </p:nvSpPr>
        <p:spPr/>
        <p:txBody>
          <a:bodyPr/>
          <a:lstStyle/>
          <a:p>
            <a:pPr eaLnBrk="1" hangingPunct="1">
              <a:lnSpc>
                <a:spcPct val="115000"/>
              </a:lnSpc>
            </a:pPr>
            <a:r>
              <a:rPr lang="en-GB" altLang="en-US" sz="1800" dirty="0" smtClean="0"/>
              <a:t>Enforcement action in respect of all breaches of planning control is subject to time limits</a:t>
            </a:r>
          </a:p>
          <a:p>
            <a:pPr eaLnBrk="1" hangingPunct="1">
              <a:lnSpc>
                <a:spcPct val="115000"/>
              </a:lnSpc>
            </a:pPr>
            <a:r>
              <a:rPr lang="en-GB" altLang="en-US" sz="1800" dirty="0" smtClean="0"/>
              <a:t>For operational development (carrying out a building engineering, mining or other operations in, on, over or under land (four years from the date on which the operations were ‘substantially completed’)</a:t>
            </a:r>
          </a:p>
          <a:p>
            <a:pPr eaLnBrk="1" hangingPunct="1">
              <a:lnSpc>
                <a:spcPct val="115000"/>
              </a:lnSpc>
            </a:pPr>
            <a:r>
              <a:rPr lang="en-GB" altLang="en-US" sz="1800" dirty="0" smtClean="0"/>
              <a:t>Breaches of planning control consisting in the change of use of any building (includes part of a building) to ‘use as a single dwelling house’ four years from the date of the breach</a:t>
            </a:r>
          </a:p>
          <a:p>
            <a:pPr eaLnBrk="1" hangingPunct="1">
              <a:lnSpc>
                <a:spcPct val="115000"/>
              </a:lnSpc>
            </a:pPr>
            <a:r>
              <a:rPr lang="en-GB" altLang="en-US" sz="1800" dirty="0" smtClean="0"/>
              <a:t>Any other breach of planning control – ten years from the date of the breach</a:t>
            </a:r>
          </a:p>
          <a:p>
            <a:pPr eaLnBrk="1" hangingPunct="1">
              <a:lnSpc>
                <a:spcPct val="115000"/>
              </a:lnSpc>
            </a:pPr>
            <a:r>
              <a:rPr lang="en-GB" altLang="en-US" sz="1800" dirty="0" smtClean="0"/>
              <a:t>The expiry of the time period does not make the development authorised; it simply means that it is immune from enforcement action                     </a:t>
            </a:r>
          </a:p>
        </p:txBody>
      </p:sp>
    </p:spTree>
    <p:extLst>
      <p:ext uri="{BB962C8B-B14F-4D97-AF65-F5344CB8AC3E}">
        <p14:creationId xmlns:p14="http://schemas.microsoft.com/office/powerpoint/2010/main" val="88074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Enforcement Orders</a:t>
            </a:r>
            <a:endParaRPr lang="en-GB" dirty="0"/>
          </a:p>
        </p:txBody>
      </p:sp>
      <p:sp>
        <p:nvSpPr>
          <p:cNvPr id="3" name="Content Placeholder 2"/>
          <p:cNvSpPr>
            <a:spLocks noGrp="1"/>
          </p:cNvSpPr>
          <p:nvPr>
            <p:ph idx="1"/>
          </p:nvPr>
        </p:nvSpPr>
        <p:spPr/>
        <p:txBody>
          <a:bodyPr/>
          <a:lstStyle/>
          <a:p>
            <a:r>
              <a:rPr lang="en-GB" dirty="0" smtClean="0"/>
              <a:t>Apply when a person deliberately conceals unauthorised development-  </a:t>
            </a:r>
            <a:r>
              <a:rPr lang="en-GB" dirty="0" err="1" smtClean="0"/>
              <a:t>eg</a:t>
            </a:r>
            <a:r>
              <a:rPr lang="en-GB" dirty="0" smtClean="0"/>
              <a:t> house hidden by bales of straw</a:t>
            </a:r>
          </a:p>
          <a:p>
            <a:r>
              <a:rPr lang="en-GB" dirty="0" smtClean="0"/>
              <a:t>Allows council to take action notwithstanding that time limits have expired; but must apply to court within 6 months of it coming to councils attention</a:t>
            </a:r>
          </a:p>
          <a:p>
            <a:r>
              <a:rPr lang="en-GB" dirty="0" smtClean="0"/>
              <a:t>Requires evidence of positive steps of concealment </a:t>
            </a:r>
            <a:endParaRPr lang="en-GB" dirty="0"/>
          </a:p>
        </p:txBody>
      </p:sp>
    </p:spTree>
    <p:extLst>
      <p:ext uri="{BB962C8B-B14F-4D97-AF65-F5344CB8AC3E}">
        <p14:creationId xmlns:p14="http://schemas.microsoft.com/office/powerpoint/2010/main" val="252210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Enforcement notices</a:t>
            </a:r>
            <a:endParaRPr lang="en-GB" dirty="0"/>
          </a:p>
        </p:txBody>
      </p:sp>
      <p:sp>
        <p:nvSpPr>
          <p:cNvPr id="3" name="Content Placeholder 2"/>
          <p:cNvSpPr>
            <a:spLocks noGrp="1"/>
          </p:cNvSpPr>
          <p:nvPr>
            <p:ph idx="1"/>
          </p:nvPr>
        </p:nvSpPr>
        <p:spPr/>
        <p:txBody>
          <a:bodyPr/>
          <a:lstStyle/>
          <a:p>
            <a:r>
              <a:rPr lang="en-GB" dirty="0" smtClean="0"/>
              <a:t>Can “under- enforce”- decide not to take actions to remedy the whole of a breach of planning control</a:t>
            </a:r>
          </a:p>
          <a:p>
            <a:r>
              <a:rPr lang="en-GB" dirty="0" smtClean="0"/>
              <a:t>There is a right of appeal against an enforcement notice</a:t>
            </a:r>
          </a:p>
          <a:p>
            <a:r>
              <a:rPr lang="en-GB" dirty="0" smtClean="0"/>
              <a:t>It is an offence not to comply with an enforcement notice once it has taken effect</a:t>
            </a:r>
          </a:p>
          <a:p>
            <a:r>
              <a:rPr lang="en-GB" dirty="0" smtClean="0"/>
              <a:t>Punishment is a fine- up to £20k or unlimited; and court will consider financial benefit arising from the offence</a:t>
            </a:r>
            <a:endParaRPr lang="en-GB" dirty="0"/>
          </a:p>
        </p:txBody>
      </p:sp>
    </p:spTree>
    <p:extLst>
      <p:ext uri="{BB962C8B-B14F-4D97-AF65-F5344CB8AC3E}">
        <p14:creationId xmlns:p14="http://schemas.microsoft.com/office/powerpoint/2010/main" val="2337130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552" y="260648"/>
            <a:ext cx="8153400" cy="914400"/>
          </a:xfrm>
        </p:spPr>
        <p:txBody>
          <a:bodyPr/>
          <a:lstStyle/>
          <a:p>
            <a:pPr eaLnBrk="1" hangingPunct="1"/>
            <a:r>
              <a:rPr lang="en-GB" altLang="en-US" dirty="0" smtClean="0"/>
              <a:t>Stop Notices</a:t>
            </a:r>
          </a:p>
        </p:txBody>
      </p:sp>
      <p:sp>
        <p:nvSpPr>
          <p:cNvPr id="18435" name="Rectangle 3"/>
          <p:cNvSpPr>
            <a:spLocks noGrp="1" noChangeArrowheads="1"/>
          </p:cNvSpPr>
          <p:nvPr>
            <p:ph type="body" idx="1"/>
          </p:nvPr>
        </p:nvSpPr>
        <p:spPr/>
        <p:txBody>
          <a:bodyPr/>
          <a:lstStyle/>
          <a:p>
            <a:pPr eaLnBrk="1" hangingPunct="1">
              <a:lnSpc>
                <a:spcPct val="105000"/>
              </a:lnSpc>
            </a:pPr>
            <a:r>
              <a:rPr lang="en-GB" altLang="en-US" sz="2000" dirty="0" smtClean="0"/>
              <a:t>A ‘stop notice’ can be served after an enforcement notice has been served and before the expiry of the period for compliance, and prohibits the carrying out of the relevant activity on the land</a:t>
            </a:r>
          </a:p>
          <a:p>
            <a:pPr eaLnBrk="1" hangingPunct="1">
              <a:lnSpc>
                <a:spcPct val="105000"/>
              </a:lnSpc>
            </a:pPr>
            <a:r>
              <a:rPr lang="en-GB" altLang="en-US" sz="2000" dirty="0" smtClean="0"/>
              <a:t>It cannot prohibit the use of any building as a dwelling house </a:t>
            </a:r>
          </a:p>
          <a:p>
            <a:pPr eaLnBrk="1" hangingPunct="1">
              <a:lnSpc>
                <a:spcPct val="105000"/>
              </a:lnSpc>
            </a:pPr>
            <a:r>
              <a:rPr lang="en-GB" altLang="en-US" sz="2000" dirty="0" smtClean="0"/>
              <a:t>Can’t be used to prohibit carrying out any activity if it has been carried on for a period of more than four years previously</a:t>
            </a:r>
          </a:p>
          <a:p>
            <a:pPr eaLnBrk="1" hangingPunct="1">
              <a:lnSpc>
                <a:spcPct val="105000"/>
              </a:lnSpc>
            </a:pPr>
            <a:r>
              <a:rPr lang="en-GB" altLang="en-US" sz="2000" dirty="0" smtClean="0"/>
              <a:t>Service of a stop notice is discretionary- must be satisfied it is necessary to safeguard amenity or public safety </a:t>
            </a:r>
          </a:p>
          <a:p>
            <a:pPr eaLnBrk="1" hangingPunct="1">
              <a:lnSpc>
                <a:spcPct val="105000"/>
              </a:lnSpc>
            </a:pPr>
            <a:r>
              <a:rPr lang="en-GB" altLang="en-US" sz="2000" dirty="0" smtClean="0"/>
              <a:t>Requires not less than 3 days notice to come into effect</a:t>
            </a:r>
          </a:p>
          <a:p>
            <a:pPr>
              <a:lnSpc>
                <a:spcPct val="105000"/>
              </a:lnSpc>
              <a:buNone/>
            </a:pPr>
            <a:r>
              <a:rPr lang="en-GB" altLang="en-US" sz="2000" dirty="0"/>
              <a:t>      Compensation can be payable </a:t>
            </a:r>
            <a:r>
              <a:rPr lang="en-GB" altLang="en-US" sz="2000" dirty="0" smtClean="0"/>
              <a:t>in some circumstances</a:t>
            </a:r>
          </a:p>
          <a:p>
            <a:pPr>
              <a:lnSpc>
                <a:spcPct val="105000"/>
              </a:lnSpc>
            </a:pPr>
            <a:r>
              <a:rPr lang="en-GB" altLang="en-US" sz="2000" dirty="0" smtClean="0"/>
              <a:t>An offence not to comply with it once it has been served</a:t>
            </a:r>
            <a:endParaRPr lang="en-GB" altLang="en-US" sz="2000" dirty="0"/>
          </a:p>
          <a:p>
            <a:pPr eaLnBrk="1" hangingPunct="1">
              <a:lnSpc>
                <a:spcPct val="105000"/>
              </a:lnSpc>
              <a:buFontTx/>
              <a:buNone/>
            </a:pPr>
            <a:endParaRPr lang="en-GB" altLang="en-US" sz="2000" dirty="0"/>
          </a:p>
          <a:p>
            <a:pPr eaLnBrk="1" hangingPunct="1">
              <a:lnSpc>
                <a:spcPct val="105000"/>
              </a:lnSpc>
            </a:pPr>
            <a:endParaRPr lang="en-GB" altLang="en-US" sz="2000" dirty="0" smtClean="0"/>
          </a:p>
        </p:txBody>
      </p:sp>
    </p:spTree>
    <p:extLst>
      <p:ext uri="{BB962C8B-B14F-4D97-AF65-F5344CB8AC3E}">
        <p14:creationId xmlns:p14="http://schemas.microsoft.com/office/powerpoint/2010/main" val="760586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Temporary Stop Notice</a:t>
            </a:r>
            <a:endParaRPr lang="en-GB" dirty="0"/>
          </a:p>
        </p:txBody>
      </p:sp>
      <p:sp>
        <p:nvSpPr>
          <p:cNvPr id="3" name="Content Placeholder 2"/>
          <p:cNvSpPr>
            <a:spLocks noGrp="1"/>
          </p:cNvSpPr>
          <p:nvPr>
            <p:ph idx="1"/>
          </p:nvPr>
        </p:nvSpPr>
        <p:spPr/>
        <p:txBody>
          <a:bodyPr/>
          <a:lstStyle/>
          <a:p>
            <a:r>
              <a:rPr lang="en-GB" dirty="0" smtClean="0"/>
              <a:t>Requires the breach of planning control to stop immediately </a:t>
            </a:r>
          </a:p>
          <a:p>
            <a:r>
              <a:rPr lang="en-GB" dirty="0" smtClean="0"/>
              <a:t>Cant be used to prohibit use of a building as a dwelling house</a:t>
            </a:r>
          </a:p>
          <a:p>
            <a:r>
              <a:rPr lang="en-GB" dirty="0" smtClean="0"/>
              <a:t>Can require and activity to cease, reduce or be minimised.</a:t>
            </a:r>
          </a:p>
          <a:p>
            <a:r>
              <a:rPr lang="en-GB" dirty="0" smtClean="0"/>
              <a:t>Authority should be able to assess implications of issuing- only prohibit what is necessary to safeguard amenity or public safety or prevent serious or irreversible harm</a:t>
            </a:r>
          </a:p>
          <a:p>
            <a:endParaRPr lang="en-GB" dirty="0"/>
          </a:p>
        </p:txBody>
      </p:sp>
    </p:spTree>
    <p:extLst>
      <p:ext uri="{BB962C8B-B14F-4D97-AF65-F5344CB8AC3E}">
        <p14:creationId xmlns:p14="http://schemas.microsoft.com/office/powerpoint/2010/main" val="2059910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complaints</a:t>
            </a:r>
            <a:endParaRPr lang="en-GB" dirty="0"/>
          </a:p>
        </p:txBody>
      </p:sp>
      <p:sp>
        <p:nvSpPr>
          <p:cNvPr id="3" name="Content Placeholder 2"/>
          <p:cNvSpPr>
            <a:spLocks noGrp="1"/>
          </p:cNvSpPr>
          <p:nvPr>
            <p:ph idx="1"/>
          </p:nvPr>
        </p:nvSpPr>
        <p:spPr/>
        <p:txBody>
          <a:bodyPr/>
          <a:lstStyle/>
          <a:p>
            <a:r>
              <a:rPr lang="en-GB" dirty="0" smtClean="0"/>
              <a:t>Complaints are dealt with on a strictly confidential basis</a:t>
            </a:r>
          </a:p>
          <a:p>
            <a:r>
              <a:rPr lang="en-GB" dirty="0" smtClean="0"/>
              <a:t>Have to comply with Data Protection Act requirements- can’t reveal details of a complainant</a:t>
            </a:r>
          </a:p>
          <a:p>
            <a:r>
              <a:rPr lang="en-GB" dirty="0" smtClean="0"/>
              <a:t>Not subject to FOI</a:t>
            </a:r>
          </a:p>
          <a:p>
            <a:r>
              <a:rPr lang="en-GB" dirty="0" smtClean="0"/>
              <a:t>Notices are public documents once served on local authority has to keep a register</a:t>
            </a:r>
          </a:p>
          <a:p>
            <a:pPr marL="0" indent="0">
              <a:buNone/>
            </a:pPr>
            <a:endParaRPr lang="en-GB" dirty="0"/>
          </a:p>
        </p:txBody>
      </p:sp>
    </p:spTree>
    <p:extLst>
      <p:ext uri="{BB962C8B-B14F-4D97-AF65-F5344CB8AC3E}">
        <p14:creationId xmlns:p14="http://schemas.microsoft.com/office/powerpoint/2010/main" val="108786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Enforcement is an important tool for the planning authority</a:t>
            </a:r>
          </a:p>
          <a:p>
            <a:r>
              <a:rPr lang="en-GB" dirty="0" smtClean="0"/>
              <a:t>Action is always discretionary</a:t>
            </a:r>
          </a:p>
          <a:p>
            <a:r>
              <a:rPr lang="en-GB" dirty="0" smtClean="0"/>
              <a:t>Action has to be reasonable and proportionate</a:t>
            </a:r>
          </a:p>
          <a:p>
            <a:r>
              <a:rPr lang="en-GB" dirty="0" smtClean="0"/>
              <a:t>Service of notices is the last resort</a:t>
            </a:r>
            <a:endParaRPr lang="en-GB" dirty="0"/>
          </a:p>
        </p:txBody>
      </p:sp>
    </p:spTree>
    <p:extLst>
      <p:ext uri="{BB962C8B-B14F-4D97-AF65-F5344CB8AC3E}">
        <p14:creationId xmlns:p14="http://schemas.microsoft.com/office/powerpoint/2010/main" val="1107352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63688" y="1484784"/>
            <a:ext cx="5544616" cy="792089"/>
          </a:xfrm>
        </p:spPr>
        <p:txBody>
          <a:bodyPr/>
          <a:lstStyle/>
          <a:p>
            <a:r>
              <a:rPr lang="en-GB" dirty="0" smtClean="0"/>
              <a:t>Bath and North East Somerset Council </a:t>
            </a:r>
            <a:br>
              <a:rPr lang="en-GB" dirty="0" smtClean="0"/>
            </a:br>
            <a:r>
              <a:rPr lang="en-GB" dirty="0" smtClean="0"/>
              <a:t>Planning Enforcement Training</a:t>
            </a:r>
            <a:br>
              <a:rPr lang="en-GB" dirty="0" smtClean="0"/>
            </a:br>
            <a:r>
              <a:rPr lang="en-GB" dirty="0"/>
              <a:t/>
            </a:r>
            <a:br>
              <a:rPr lang="en-GB" dirty="0"/>
            </a:br>
            <a:endParaRPr lang="en-GB" dirty="0"/>
          </a:p>
        </p:txBody>
      </p:sp>
      <p:sp>
        <p:nvSpPr>
          <p:cNvPr id="5" name="Subtitle 4"/>
          <p:cNvSpPr>
            <a:spLocks noGrp="1"/>
          </p:cNvSpPr>
          <p:nvPr>
            <p:ph type="subTitle" idx="1"/>
          </p:nvPr>
        </p:nvSpPr>
        <p:spPr>
          <a:xfrm>
            <a:off x="2123728" y="3501008"/>
            <a:ext cx="5040560" cy="576064"/>
          </a:xfrm>
        </p:spPr>
        <p:txBody>
          <a:bodyPr/>
          <a:lstStyle/>
          <a:p>
            <a:r>
              <a:rPr lang="en-GB" dirty="0" smtClean="0"/>
              <a:t>Olwen Dutton  Partner, Bevan Brittan</a:t>
            </a:r>
          </a:p>
          <a:p>
            <a:r>
              <a:rPr lang="en-GB" dirty="0" smtClean="0">
                <a:hlinkClick r:id="rId2"/>
              </a:rPr>
              <a:t>Olwen.dutton@bevanbrittan.com</a:t>
            </a:r>
            <a:endParaRPr lang="en-GB" dirty="0" smtClean="0"/>
          </a:p>
          <a:p>
            <a:r>
              <a:rPr lang="en-GB" dirty="0" smtClean="0"/>
              <a:t>07500 060 858/0370 194 5006</a:t>
            </a:r>
            <a:endParaRPr lang="en-GB" dirty="0"/>
          </a:p>
        </p:txBody>
      </p:sp>
    </p:spTree>
    <p:extLst>
      <p:ext uri="{BB962C8B-B14F-4D97-AF65-F5344CB8AC3E}">
        <p14:creationId xmlns:p14="http://schemas.microsoft.com/office/powerpoint/2010/main" val="3831207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to cover</a:t>
            </a:r>
            <a:endParaRPr lang="en-GB" dirty="0"/>
          </a:p>
        </p:txBody>
      </p:sp>
      <p:sp>
        <p:nvSpPr>
          <p:cNvPr id="3" name="Content Placeholder 2"/>
          <p:cNvSpPr>
            <a:spLocks noGrp="1"/>
          </p:cNvSpPr>
          <p:nvPr>
            <p:ph idx="1"/>
          </p:nvPr>
        </p:nvSpPr>
        <p:spPr/>
        <p:txBody>
          <a:bodyPr/>
          <a:lstStyle/>
          <a:p>
            <a:r>
              <a:rPr lang="en-GB" dirty="0" smtClean="0"/>
              <a:t>Why is planning permission needed?</a:t>
            </a:r>
          </a:p>
          <a:p>
            <a:r>
              <a:rPr lang="en-GB" dirty="0" smtClean="0"/>
              <a:t>Balancing public interests and private interests</a:t>
            </a:r>
          </a:p>
          <a:p>
            <a:r>
              <a:rPr lang="en-GB" dirty="0" smtClean="0"/>
              <a:t>What is a breach of planning control?</a:t>
            </a:r>
          </a:p>
          <a:p>
            <a:r>
              <a:rPr lang="en-GB" dirty="0" smtClean="0"/>
              <a:t>Unauthorised developments</a:t>
            </a:r>
          </a:p>
          <a:p>
            <a:r>
              <a:rPr lang="en-GB" dirty="0" smtClean="0"/>
              <a:t>Time limits</a:t>
            </a:r>
          </a:p>
          <a:p>
            <a:r>
              <a:rPr lang="en-GB" dirty="0" smtClean="0"/>
              <a:t>Local Enforcement Plan</a:t>
            </a:r>
          </a:p>
          <a:p>
            <a:r>
              <a:rPr lang="en-GB" dirty="0" smtClean="0"/>
              <a:t>Enforcement action</a:t>
            </a:r>
          </a:p>
          <a:p>
            <a:r>
              <a:rPr lang="en-GB" dirty="0" smtClean="0"/>
              <a:t>Stop notices</a:t>
            </a:r>
          </a:p>
          <a:p>
            <a:r>
              <a:rPr lang="en-GB" dirty="0" smtClean="0"/>
              <a:t>Dealing with complaints</a:t>
            </a:r>
          </a:p>
        </p:txBody>
      </p:sp>
    </p:spTree>
    <p:extLst>
      <p:ext uri="{BB962C8B-B14F-4D97-AF65-F5344CB8AC3E}">
        <p14:creationId xmlns:p14="http://schemas.microsoft.com/office/powerpoint/2010/main" val="305172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enforcement</a:t>
            </a:r>
            <a:endParaRPr lang="en-GB" dirty="0"/>
          </a:p>
        </p:txBody>
      </p:sp>
      <p:sp>
        <p:nvSpPr>
          <p:cNvPr id="3" name="Content Placeholder 2"/>
          <p:cNvSpPr>
            <a:spLocks noGrp="1"/>
          </p:cNvSpPr>
          <p:nvPr>
            <p:ph idx="1"/>
          </p:nvPr>
        </p:nvSpPr>
        <p:spPr>
          <a:xfrm>
            <a:off x="457200" y="1196752"/>
            <a:ext cx="8229600" cy="4824536"/>
          </a:xfrm>
        </p:spPr>
        <p:txBody>
          <a:bodyPr/>
          <a:lstStyle/>
          <a:p>
            <a:pPr>
              <a:buFont typeface="Arial"/>
              <a:buChar char="•"/>
            </a:pPr>
            <a:r>
              <a:rPr lang="en-US" sz="2400" dirty="0" smtClean="0"/>
              <a:t>Failing to get planning permission is not a criminal offence </a:t>
            </a:r>
          </a:p>
          <a:p>
            <a:pPr>
              <a:buFont typeface="Arial"/>
              <a:buChar char="•"/>
            </a:pPr>
            <a:r>
              <a:rPr lang="en-US" sz="2400" dirty="0" smtClean="0"/>
              <a:t>Local authorities have discretion about when to take enforcement action and should act proportionately in doing so </a:t>
            </a:r>
          </a:p>
          <a:p>
            <a:pPr>
              <a:buFont typeface="Arial"/>
              <a:buChar char="•"/>
            </a:pPr>
            <a:r>
              <a:rPr lang="en-US" sz="2400" dirty="0" smtClean="0"/>
              <a:t>If there is the carrying out of development without the required planning permission; or </a:t>
            </a:r>
          </a:p>
          <a:p>
            <a:pPr>
              <a:buFont typeface="Arial"/>
              <a:buChar char="•"/>
            </a:pPr>
            <a:r>
              <a:rPr lang="en-US" sz="2400" dirty="0" smtClean="0"/>
              <a:t>A failure to </a:t>
            </a:r>
            <a:r>
              <a:rPr lang="en-US" sz="2400" dirty="0"/>
              <a:t>comply with any condition or limitation subject </a:t>
            </a:r>
            <a:r>
              <a:rPr lang="en-US" sz="2400" dirty="0" smtClean="0"/>
              <a:t>to which planning </a:t>
            </a:r>
            <a:r>
              <a:rPr lang="en-US" sz="2400" dirty="0"/>
              <a:t>permission has been </a:t>
            </a:r>
            <a:r>
              <a:rPr lang="en-US" sz="2400" dirty="0" smtClean="0"/>
              <a:t>granted </a:t>
            </a:r>
          </a:p>
          <a:p>
            <a:pPr>
              <a:buFont typeface="Arial"/>
              <a:buChar char="•"/>
            </a:pPr>
            <a:r>
              <a:rPr lang="en-US" sz="2400" dirty="0" smtClean="0"/>
              <a:t>There can then be enforcement action by the Council if it is expedient to do so having regard to the development plan and other material considerations</a:t>
            </a:r>
          </a:p>
          <a:p>
            <a:pPr marL="0" indent="0">
              <a:buNone/>
            </a:pPr>
            <a:endParaRPr lang="en-US" dirty="0"/>
          </a:p>
          <a:p>
            <a:endParaRPr lang="en-GB" dirty="0"/>
          </a:p>
        </p:txBody>
      </p:sp>
    </p:spTree>
    <p:extLst>
      <p:ext uri="{BB962C8B-B14F-4D97-AF65-F5344CB8AC3E}">
        <p14:creationId xmlns:p14="http://schemas.microsoft.com/office/powerpoint/2010/main" val="123661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Powers</a:t>
            </a:r>
            <a:endParaRPr lang="en-GB" dirty="0"/>
          </a:p>
        </p:txBody>
      </p:sp>
      <p:sp>
        <p:nvSpPr>
          <p:cNvPr id="3" name="Content Placeholder 2"/>
          <p:cNvSpPr>
            <a:spLocks noGrp="1"/>
          </p:cNvSpPr>
          <p:nvPr>
            <p:ph idx="1"/>
          </p:nvPr>
        </p:nvSpPr>
        <p:spPr>
          <a:xfrm>
            <a:off x="467544" y="1196752"/>
            <a:ext cx="8229600" cy="4752528"/>
          </a:xfrm>
        </p:spPr>
        <p:txBody>
          <a:bodyPr/>
          <a:lstStyle/>
          <a:p>
            <a:r>
              <a:rPr lang="en-GB" sz="2400" dirty="0" smtClean="0"/>
              <a:t>Local Planning Authorities have responsibility for taking enforcement action if they consider that it is necessary in the public interest</a:t>
            </a:r>
          </a:p>
          <a:p>
            <a:pPr lvl="0"/>
            <a:r>
              <a:rPr lang="en-GB" sz="2400" dirty="0" smtClean="0"/>
              <a:t>Effective enforcement helps  to maintain </a:t>
            </a:r>
            <a:r>
              <a:rPr lang="en-GB" sz="2400" dirty="0"/>
              <a:t>the integrity of the decision making process and helps to ensure public acceptance of the planning process.</a:t>
            </a:r>
          </a:p>
          <a:p>
            <a:r>
              <a:rPr lang="en-GB" sz="2400" dirty="0" smtClean="0"/>
              <a:t>Local authorities have limited ( and shrinking ) resources and have to prioritise  enforcement actions with their other functions and duties</a:t>
            </a:r>
          </a:p>
          <a:p>
            <a:r>
              <a:rPr lang="en-GB" sz="2400" dirty="0" smtClean="0"/>
              <a:t>But appropriate and effective and proportionate enforcement is important.</a:t>
            </a:r>
          </a:p>
          <a:p>
            <a:r>
              <a:rPr lang="en-GB" sz="2400" dirty="0" smtClean="0"/>
              <a:t>Local enforcement plan</a:t>
            </a:r>
            <a:endParaRPr lang="en-GB" sz="2400" dirty="0"/>
          </a:p>
        </p:txBody>
      </p:sp>
    </p:spTree>
    <p:extLst>
      <p:ext uri="{BB962C8B-B14F-4D97-AF65-F5344CB8AC3E}">
        <p14:creationId xmlns:p14="http://schemas.microsoft.com/office/powerpoint/2010/main" val="363903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General approach to enforcement</a:t>
            </a:r>
          </a:p>
        </p:txBody>
      </p:sp>
      <p:sp>
        <p:nvSpPr>
          <p:cNvPr id="8195" name="Rectangle 3"/>
          <p:cNvSpPr>
            <a:spLocks noGrp="1" noChangeArrowheads="1"/>
          </p:cNvSpPr>
          <p:nvPr>
            <p:ph type="body" idx="1"/>
          </p:nvPr>
        </p:nvSpPr>
        <p:spPr>
          <a:xfrm>
            <a:off x="533400" y="1124745"/>
            <a:ext cx="8229600" cy="4464844"/>
          </a:xfrm>
        </p:spPr>
        <p:txBody>
          <a:bodyPr/>
          <a:lstStyle/>
          <a:p>
            <a:pPr eaLnBrk="1" hangingPunct="1"/>
            <a:r>
              <a:rPr lang="en-GB" altLang="en-US" sz="2400" dirty="0" smtClean="0"/>
              <a:t>LPAs have the primary responsibility for taking whatever enforcement action may be necessary in the public interest in their area</a:t>
            </a:r>
          </a:p>
          <a:p>
            <a:pPr eaLnBrk="1" hangingPunct="1"/>
            <a:r>
              <a:rPr lang="en-GB" altLang="en-US" sz="2400" dirty="0" smtClean="0"/>
              <a:t>The Ombudsman has found that there is mal-administration if an authority fails to take effective enforcement action which was plainly necessary; usually delays</a:t>
            </a:r>
          </a:p>
          <a:p>
            <a:pPr eaLnBrk="1" hangingPunct="1"/>
            <a:r>
              <a:rPr lang="en-GB" altLang="en-US" sz="2400" dirty="0" smtClean="0"/>
              <a:t>No </a:t>
            </a:r>
            <a:r>
              <a:rPr lang="en-GB" altLang="en-US" sz="2400" dirty="0" err="1" smtClean="0"/>
              <a:t>maladminstration</a:t>
            </a:r>
            <a:r>
              <a:rPr lang="en-GB" altLang="en-US" sz="2400" dirty="0" smtClean="0"/>
              <a:t> if the Council has responded reasonably and effectively</a:t>
            </a:r>
          </a:p>
          <a:p>
            <a:pPr eaLnBrk="1" hangingPunct="1"/>
            <a:r>
              <a:rPr lang="en-GB" altLang="en-US" sz="2400" dirty="0" smtClean="0"/>
              <a:t>Ombudsman doesn’t decide if a council should take enforcement action</a:t>
            </a:r>
          </a:p>
        </p:txBody>
      </p:sp>
    </p:spTree>
    <p:extLst>
      <p:ext uri="{BB962C8B-B14F-4D97-AF65-F5344CB8AC3E}">
        <p14:creationId xmlns:p14="http://schemas.microsoft.com/office/powerpoint/2010/main" val="1295820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z="3200" smtClean="0"/>
              <a:t>Key Considerations </a:t>
            </a:r>
          </a:p>
        </p:txBody>
      </p:sp>
      <p:sp>
        <p:nvSpPr>
          <p:cNvPr id="9219" name="Rectangle 3"/>
          <p:cNvSpPr>
            <a:spLocks noGrp="1" noChangeArrowheads="1"/>
          </p:cNvSpPr>
          <p:nvPr>
            <p:ph type="body" idx="1"/>
          </p:nvPr>
        </p:nvSpPr>
        <p:spPr>
          <a:xfrm>
            <a:off x="457200" y="1124744"/>
            <a:ext cx="8229600" cy="4896544"/>
          </a:xfrm>
        </p:spPr>
        <p:txBody>
          <a:bodyPr/>
          <a:lstStyle/>
          <a:p>
            <a:pPr eaLnBrk="1" hangingPunct="1">
              <a:lnSpc>
                <a:spcPct val="105000"/>
              </a:lnSpc>
            </a:pPr>
            <a:r>
              <a:rPr lang="en-GB" altLang="en-US" sz="2400" b="1" u="sng" dirty="0" smtClean="0"/>
              <a:t>Decisive issue</a:t>
            </a:r>
            <a:r>
              <a:rPr lang="en-GB" altLang="en-US" sz="2400" dirty="0" smtClean="0"/>
              <a:t> – Does a breach of control unacceptably affect public amenity or the existing use of land and buildings meriting protection in public interest</a:t>
            </a:r>
          </a:p>
          <a:p>
            <a:pPr eaLnBrk="1" hangingPunct="1">
              <a:lnSpc>
                <a:spcPct val="105000"/>
              </a:lnSpc>
            </a:pPr>
            <a:r>
              <a:rPr lang="en-GB" altLang="en-US" sz="2400" dirty="0" smtClean="0"/>
              <a:t>The power to issue an enforcement notice should only be used where the LPA is satisfied that there has been a breach of planning control and is </a:t>
            </a:r>
            <a:r>
              <a:rPr lang="en-GB" altLang="en-US" sz="2400" b="1" u="sng" dirty="0" smtClean="0"/>
              <a:t>expedient </a:t>
            </a:r>
            <a:r>
              <a:rPr lang="en-GB" altLang="en-US" sz="2400" dirty="0" smtClean="0"/>
              <a:t>to issue a notice</a:t>
            </a:r>
          </a:p>
          <a:p>
            <a:pPr eaLnBrk="1" hangingPunct="1">
              <a:lnSpc>
                <a:spcPct val="105000"/>
              </a:lnSpc>
            </a:pPr>
            <a:r>
              <a:rPr lang="en-GB" altLang="en-US" sz="2400" dirty="0" err="1" smtClean="0"/>
              <a:t>Wednesbury</a:t>
            </a:r>
            <a:r>
              <a:rPr lang="en-GB" altLang="en-US" sz="2400" dirty="0" smtClean="0"/>
              <a:t> principles will apply, i.e. ‘reasonableness’</a:t>
            </a:r>
          </a:p>
          <a:p>
            <a:pPr eaLnBrk="1" hangingPunct="1">
              <a:lnSpc>
                <a:spcPct val="105000"/>
              </a:lnSpc>
            </a:pPr>
            <a:r>
              <a:rPr lang="en-GB" altLang="en-US" sz="2400" dirty="0" smtClean="0"/>
              <a:t>The cost and time taking enforcement proceedings should be balanced against the prospect of success</a:t>
            </a:r>
            <a:endParaRPr lang="en-GB" altLang="en-US" sz="2400" u="sng" dirty="0" smtClean="0"/>
          </a:p>
        </p:txBody>
      </p:sp>
    </p:spTree>
    <p:extLst>
      <p:ext uri="{BB962C8B-B14F-4D97-AF65-F5344CB8AC3E}">
        <p14:creationId xmlns:p14="http://schemas.microsoft.com/office/powerpoint/2010/main" val="1904992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Other Considerations</a:t>
            </a:r>
          </a:p>
        </p:txBody>
      </p:sp>
      <p:sp>
        <p:nvSpPr>
          <p:cNvPr id="11267" name="Rectangle 3"/>
          <p:cNvSpPr>
            <a:spLocks noGrp="1" noChangeArrowheads="1"/>
          </p:cNvSpPr>
          <p:nvPr>
            <p:ph type="body" idx="1"/>
          </p:nvPr>
        </p:nvSpPr>
        <p:spPr/>
        <p:txBody>
          <a:bodyPr/>
          <a:lstStyle/>
          <a:p>
            <a:pPr eaLnBrk="1" hangingPunct="1"/>
            <a:r>
              <a:rPr lang="en-GB" altLang="en-US" sz="2400" dirty="0" smtClean="0"/>
              <a:t>It is generally ‘unreasonable’ for the LPA to issue an enforcement notice solely to remedy the absence of valid planning permission if there is no significant planning objection to the breach of control (carries a risk of costs)</a:t>
            </a:r>
          </a:p>
          <a:p>
            <a:pPr eaLnBrk="1" hangingPunct="1"/>
            <a:r>
              <a:rPr lang="en-GB" altLang="en-US" sz="2400" dirty="0" smtClean="0"/>
              <a:t>Where it is likely that unconditional planning permission will be granted for development which has already taken place the correct approach is to suggest that a retrospective planning application should be submitted – the same relates where an unauthorised development can be made acceptable by the imposition of conditions                                                                                  </a:t>
            </a:r>
          </a:p>
        </p:txBody>
      </p:sp>
    </p:spTree>
    <p:extLst>
      <p:ext uri="{BB962C8B-B14F-4D97-AF65-F5344CB8AC3E}">
        <p14:creationId xmlns:p14="http://schemas.microsoft.com/office/powerpoint/2010/main" val="3469430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might enforcement be inappropriate ?</a:t>
            </a:r>
            <a:endParaRPr lang="en-GB" dirty="0"/>
          </a:p>
        </p:txBody>
      </p:sp>
      <p:sp>
        <p:nvSpPr>
          <p:cNvPr id="3" name="Content Placeholder 2"/>
          <p:cNvSpPr>
            <a:spLocks noGrp="1"/>
          </p:cNvSpPr>
          <p:nvPr>
            <p:ph idx="1"/>
          </p:nvPr>
        </p:nvSpPr>
        <p:spPr/>
        <p:txBody>
          <a:bodyPr/>
          <a:lstStyle/>
          <a:p>
            <a:r>
              <a:rPr lang="en-GB" dirty="0" smtClean="0"/>
              <a:t>A trivial or technical breach which causes no material harm or adverse impact on amenity</a:t>
            </a:r>
          </a:p>
          <a:p>
            <a:r>
              <a:rPr lang="en-GB" dirty="0" smtClean="0"/>
              <a:t>Development  is acceptable in planning terms</a:t>
            </a:r>
          </a:p>
          <a:p>
            <a:r>
              <a:rPr lang="en-GB" dirty="0" smtClean="0"/>
              <a:t>Local authority think that an application is the best way to resolve the situation , for example when conditions may need to be imposed</a:t>
            </a:r>
          </a:p>
          <a:p>
            <a:r>
              <a:rPr lang="en-GB" dirty="0" smtClean="0"/>
              <a:t>Can invite a retrospective application- although can’t assume that this will be granted.</a:t>
            </a:r>
          </a:p>
          <a:p>
            <a:endParaRPr lang="en-GB" dirty="0"/>
          </a:p>
        </p:txBody>
      </p:sp>
    </p:spTree>
    <p:extLst>
      <p:ext uri="{BB962C8B-B14F-4D97-AF65-F5344CB8AC3E}">
        <p14:creationId xmlns:p14="http://schemas.microsoft.com/office/powerpoint/2010/main" val="441280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Particular issues</a:t>
            </a:r>
            <a:endParaRPr lang="en-GB" dirty="0"/>
          </a:p>
        </p:txBody>
      </p:sp>
      <p:sp>
        <p:nvSpPr>
          <p:cNvPr id="3" name="Content Placeholder 2"/>
          <p:cNvSpPr>
            <a:spLocks noGrp="1"/>
          </p:cNvSpPr>
          <p:nvPr>
            <p:ph idx="1"/>
          </p:nvPr>
        </p:nvSpPr>
        <p:spPr/>
        <p:txBody>
          <a:bodyPr/>
          <a:lstStyle/>
          <a:p>
            <a:r>
              <a:rPr lang="en-GB" dirty="0" smtClean="0"/>
              <a:t>Large development sites</a:t>
            </a:r>
          </a:p>
          <a:p>
            <a:r>
              <a:rPr lang="en-GB" dirty="0" smtClean="0"/>
              <a:t>What is expedient and in the overall public interest?</a:t>
            </a:r>
          </a:p>
          <a:p>
            <a:r>
              <a:rPr lang="en-GB" dirty="0" smtClean="0"/>
              <a:t>Remember the requirements for proportionality and expediency</a:t>
            </a:r>
          </a:p>
          <a:p>
            <a:r>
              <a:rPr lang="en-GB" dirty="0" smtClean="0"/>
              <a:t>Need to negotiate</a:t>
            </a:r>
          </a:p>
          <a:p>
            <a:r>
              <a:rPr lang="en-GB" dirty="0" smtClean="0"/>
              <a:t>Planning Officers experience and skills</a:t>
            </a:r>
          </a:p>
          <a:p>
            <a:r>
              <a:rPr lang="en-GB" dirty="0" smtClean="0"/>
              <a:t>Formal Enforcement notices are the last resort</a:t>
            </a:r>
          </a:p>
          <a:p>
            <a:pPr marL="0" indent="0">
              <a:buNone/>
            </a:pPr>
            <a:endParaRPr lang="en-GB" dirty="0"/>
          </a:p>
        </p:txBody>
      </p:sp>
    </p:spTree>
    <p:extLst>
      <p:ext uri="{BB962C8B-B14F-4D97-AF65-F5344CB8AC3E}">
        <p14:creationId xmlns:p14="http://schemas.microsoft.com/office/powerpoint/2010/main" val="2735067634"/>
      </p:ext>
    </p:extLst>
  </p:cSld>
  <p:clrMapOvr>
    <a:masterClrMapping/>
  </p:clrMapOvr>
</p:sld>
</file>

<file path=ppt/theme/theme1.xml><?xml version="1.0" encoding="utf-8"?>
<a:theme xmlns:a="http://schemas.openxmlformats.org/drawingml/2006/main" name="blank">
  <a:themeElements>
    <a:clrScheme name="Bevan Brittan">
      <a:dk1>
        <a:sysClr val="windowText" lastClr="000000"/>
      </a:dk1>
      <a:lt1>
        <a:sysClr val="window" lastClr="FFFFFF"/>
      </a:lt1>
      <a:dk2>
        <a:srgbClr val="322D5F"/>
      </a:dk2>
      <a:lt2>
        <a:srgbClr val="91BA4B"/>
      </a:lt2>
      <a:accent1>
        <a:srgbClr val="594C99"/>
      </a:accent1>
      <a:accent2>
        <a:srgbClr val="E32589"/>
      </a:accent2>
      <a:accent3>
        <a:srgbClr val="91BA4B"/>
      </a:accent3>
      <a:accent4>
        <a:srgbClr val="322D5F"/>
      </a:accent4>
      <a:accent5>
        <a:srgbClr val="32B4AF"/>
      </a:accent5>
      <a:accent6>
        <a:srgbClr val="FA7828"/>
      </a:accent6>
      <a:hlink>
        <a:srgbClr val="0000FF"/>
      </a:hlink>
      <a:folHlink>
        <a:srgbClr val="800080"/>
      </a:folHlink>
    </a:clrScheme>
    <a:fontScheme name="Bevan Britt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1088</Words>
  <Application>Microsoft Office PowerPoint</Application>
  <PresentationFormat>On-screen Show (4:3)</PresentationFormat>
  <Paragraphs>91</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vt:lpstr>
      <vt:lpstr>Bath and North East Somerset Council  Planning Enforcement Training  </vt:lpstr>
      <vt:lpstr>Issues to cover</vt:lpstr>
      <vt:lpstr>Planning enforcement</vt:lpstr>
      <vt:lpstr>Powers</vt:lpstr>
      <vt:lpstr>General approach to enforcement</vt:lpstr>
      <vt:lpstr>Key Considerations </vt:lpstr>
      <vt:lpstr>Other Considerations</vt:lpstr>
      <vt:lpstr>When might enforcement be inappropriate ?</vt:lpstr>
      <vt:lpstr>Particular issues</vt:lpstr>
      <vt:lpstr>Time Limits</vt:lpstr>
      <vt:lpstr>Planning Enforcement Orders</vt:lpstr>
      <vt:lpstr>Enforcement notices</vt:lpstr>
      <vt:lpstr>Stop Notices</vt:lpstr>
      <vt:lpstr>Temporary Stop Notice</vt:lpstr>
      <vt:lpstr>Dealing with complaints</vt:lpstr>
      <vt:lpstr>Summary</vt:lpstr>
      <vt:lpstr>Bath and North East Somerset Council  Planning Enforcement Training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Bath and North East Somerset Council  Planning Enforcement Training</dc:title>
  <dc:creator>John Theobald</dc:creator>
  <cp:lastModifiedBy>John Theobald</cp:lastModifiedBy>
  <cp:revision>3</cp:revision>
  <dcterms:modified xsi:type="dcterms:W3CDTF">2016-01-19T15:53:45Z</dcterms:modified>
</cp:coreProperties>
</file>