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4" r:id="rId5"/>
    <p:sldId id="265" r:id="rId6"/>
    <p:sldId id="266" r:id="rId7"/>
    <p:sldId id="259" r:id="rId8"/>
    <p:sldId id="267" r:id="rId9"/>
    <p:sldId id="26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42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39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15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9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8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62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08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57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19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06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55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17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E84FB-158A-42AF-8AC1-E4DF63A25DF7}" type="datetimeFigureOut">
              <a:rPr lang="en-GB" smtClean="0"/>
              <a:t>10/01/2017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0277F-D4DB-4C75-A7B0-C41FB379FA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66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nsult.education.gov.uk/funding-policy-unit/high-needs-funding-reform-2/" TargetMode="External"/><Relationship Id="rId4" Type="http://schemas.openxmlformats.org/officeDocument/2006/relationships/hyperlink" Target="https://consult.education.gov.uk/funding-policy-unit/schools-national-funding-formula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ea typeface="ＭＳ Ｐゴシック" charset="-128"/>
              </a:rPr>
              <a:t>The </a:t>
            </a:r>
            <a:r>
              <a:rPr lang="en-GB" dirty="0">
                <a:ea typeface="ＭＳ Ｐゴシック" charset="-128"/>
              </a:rPr>
              <a:t>E</a:t>
            </a:r>
            <a:r>
              <a:rPr lang="en-GB" dirty="0" smtClean="0">
                <a:ea typeface="ＭＳ Ｐゴシック" charset="-128"/>
              </a:rPr>
              <a:t>ffect on Schools in Bath and North East Somerset</a:t>
            </a:r>
            <a:r>
              <a:rPr lang="en-GB" dirty="0">
                <a:ea typeface="ＭＳ Ｐゴシック" charset="-128"/>
              </a:rPr>
              <a:t/>
            </a:r>
            <a:br>
              <a:rPr lang="en-GB" dirty="0">
                <a:ea typeface="ＭＳ Ｐゴシック" charset="-128"/>
              </a:rPr>
            </a:br>
            <a:r>
              <a:rPr lang="en-GB" dirty="0" smtClean="0">
                <a:ea typeface="ＭＳ Ｐゴシック" charset="-128"/>
              </a:rPr>
              <a:t/>
            </a:r>
            <a:br>
              <a:rPr lang="en-GB" dirty="0" smtClean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979613" y="333375"/>
            <a:ext cx="655161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 dirty="0" smtClean="0">
                <a:solidFill>
                  <a:srgbClr val="3366FF"/>
                </a:solidFill>
              </a:rPr>
              <a:t>National Funding Formula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3200" b="1" dirty="0" smtClean="0">
                <a:solidFill>
                  <a:srgbClr val="3366FF"/>
                </a:solidFill>
              </a:rPr>
              <a:t>Stage 2</a:t>
            </a:r>
            <a:endParaRPr lang="en-GB" sz="3200" b="1" dirty="0">
              <a:solidFill>
                <a:srgbClr val="3366FF"/>
              </a:solidFill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052513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172399" y="476672"/>
            <a:ext cx="576313" cy="411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6.1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3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052513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9228"/>
            <a:ext cx="8485652" cy="644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76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24" y="3508248"/>
            <a:ext cx="2173224" cy="19293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144" y="5937504"/>
            <a:ext cx="387096" cy="3200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6384" y="420624"/>
            <a:ext cx="7540752" cy="417576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570"/>
              </a:lnSpc>
            </a:pPr>
            <a:r>
              <a:rPr lang="en-GB" sz="3200" b="1" dirty="0">
                <a:solidFill>
                  <a:srgbClr val="124E76"/>
                </a:solidFill>
                <a:latin typeface="Arial"/>
              </a:rPr>
              <a:t>Fairer funding - school formula factors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00784" y="2017776"/>
            <a:ext cx="938784" cy="124968"/>
          </a:xfrm>
          <a:prstGeom prst="rect">
            <a:avLst/>
          </a:prstGeom>
          <a:solidFill>
            <a:srgbClr val="0F4F75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060"/>
              </a:lnSpc>
            </a:pPr>
            <a:r>
              <a:rPr lang="en-GB" sz="950" b="1" dirty="0">
                <a:solidFill>
                  <a:srgbClr val="FFFFFF"/>
                </a:solidFill>
                <a:latin typeface="Arial"/>
              </a:rPr>
              <a:t>Per pupil costs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949952" y="2011680"/>
            <a:ext cx="1572768" cy="170688"/>
          </a:xfrm>
          <a:prstGeom prst="rect">
            <a:avLst/>
          </a:prstGeom>
          <a:solidFill>
            <a:srgbClr val="0F4F75"/>
          </a:solidFill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1060"/>
              </a:lnSpc>
            </a:pPr>
            <a:r>
              <a:rPr lang="en-GB" sz="950" b="1" dirty="0">
                <a:solidFill>
                  <a:srgbClr val="FFFFFF"/>
                </a:solidFill>
                <a:latin typeface="Arial"/>
              </a:rPr>
              <a:t>Basic per-pupil funding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1700784" y="2962656"/>
            <a:ext cx="1066800" cy="97536"/>
          </a:xfrm>
          <a:prstGeom prst="rect">
            <a:avLst/>
          </a:prstGeom>
          <a:solidFill>
            <a:srgbClr val="8A2529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060"/>
              </a:lnSpc>
            </a:pPr>
            <a:r>
              <a:rPr lang="en-GB" sz="950" b="1" dirty="0">
                <a:solidFill>
                  <a:srgbClr val="FFFFFF"/>
                </a:solidFill>
                <a:latin typeface="Arial"/>
              </a:rPr>
              <a:t>Additional needs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03448" y="2481072"/>
          <a:ext cx="5062728" cy="2999232"/>
        </p:xfrm>
        <a:graphic>
          <a:graphicData uri="http://schemas.openxmlformats.org/drawingml/2006/table">
            <a:tbl>
              <a:tblPr/>
              <a:tblGrid>
                <a:gridCol w="1447800"/>
                <a:gridCol w="1216152"/>
                <a:gridCol w="1359408"/>
                <a:gridCol w="1039368"/>
              </a:tblGrid>
              <a:tr h="1039368">
                <a:tc>
                  <a:txBody>
                    <a:bodyPr/>
                    <a:lstStyle/>
                    <a:p>
                      <a:pPr marL="495300" indent="0">
                        <a:lnSpc>
                          <a:spcPts val="1060"/>
                        </a:lnSpc>
                      </a:pP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Deprivation</a:t>
                      </a:r>
                    </a:p>
                  </a:txBody>
                  <a:tcPr marL="0" marR="0" marT="0" marB="0" anchor="ctr">
                    <a:solidFill>
                      <a:srgbClr val="8A252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336800" indent="0">
                        <a:lnSpc>
                          <a:spcPts val="624"/>
                        </a:lnSpc>
                      </a:pP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English as an</a:t>
                      </a:r>
                    </a:p>
                    <a:p>
                      <a:pPr marL="444500" indent="0">
                        <a:lnSpc>
                          <a:spcPts val="624"/>
                        </a:lnSpc>
                      </a:pP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Low prior attainment</a:t>
                      </a:r>
                    </a:p>
                    <a:p>
                      <a:pPr marL="2133600" indent="0">
                        <a:lnSpc>
                          <a:spcPts val="624"/>
                        </a:lnSpc>
                      </a:pP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additional language</a:t>
                      </a:r>
                    </a:p>
                  </a:txBody>
                  <a:tcPr marL="0" marR="0" marT="0" marB="0" anchor="ctr">
                    <a:solidFill>
                      <a:srgbClr val="8A252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50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5000"/>
                    </a:p>
                  </a:txBody>
                  <a:tcPr marL="0" marR="0" marT="0" marB="0"/>
                </a:tc>
              </a:tr>
              <a:tr h="993648"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en-GB" sz="950" b="1" dirty="0">
                          <a:latin typeface="Arial"/>
                        </a:rPr>
                        <a:t>Lump sum and</a:t>
                      </a:r>
                      <a:r>
                        <a:rPr dirty="0"/>
                        <a:t/>
                      </a:r>
                      <a:br>
                        <a:rPr dirty="0"/>
                      </a:br>
                      <a:r>
                        <a:rPr lang="en-GB" sz="950" b="1" dirty="0">
                          <a:latin typeface="Arial"/>
                        </a:rPr>
                        <a:t>sparsity</a:t>
                      </a: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ctr">
                    <a:solidFill>
                      <a:srgbClr val="E87D1D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en-GB" sz="950" b="1" dirty="0">
                          <a:latin typeface="Arial"/>
                        </a:rPr>
                        <a:t>Rates</a:t>
                      </a: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ctr">
                    <a:solidFill>
                      <a:srgbClr val="E87D1D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en-GB" sz="950" b="1" dirty="0">
                          <a:latin typeface="Arial"/>
                        </a:rPr>
                        <a:t>Premises</a:t>
                      </a: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ctr">
                    <a:solidFill>
                      <a:srgbClr val="E87D1D"/>
                    </a:solidFill>
                  </a:tcPr>
                </a:tc>
                <a:tc>
                  <a:txBody>
                    <a:bodyPr/>
                    <a:lstStyle/>
                    <a:p>
                      <a:pPr marR="254000" indent="0" algn="r">
                        <a:lnSpc>
                          <a:spcPts val="1060"/>
                        </a:lnSpc>
                      </a:pPr>
                      <a:r>
                        <a:rPr lang="en-GB" sz="950" b="1" dirty="0">
                          <a:latin typeface="Arial"/>
                        </a:rPr>
                        <a:t>Growth</a:t>
                      </a: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ctr">
                    <a:solidFill>
                      <a:srgbClr val="E87D1D"/>
                    </a:solidFill>
                  </a:tcPr>
                </a:tc>
              </a:tr>
              <a:tr h="966216">
                <a:tc gridSpan="4">
                  <a:txBody>
                    <a:bodyPr/>
                    <a:lstStyle/>
                    <a:p>
                      <a:pPr indent="0" algn="ctr">
                        <a:lnSpc>
                          <a:spcPts val="1060"/>
                        </a:lnSpc>
                      </a:pPr>
                      <a:r>
                        <a:rPr lang="en-GB" sz="950" b="1" dirty="0">
                          <a:latin typeface="Arial"/>
                        </a:rPr>
                        <a:t>Area cost adjustment</a:t>
                      </a:r>
                      <a:r>
                        <a:rPr lang="en-GB" sz="950" b="1" dirty="0">
                          <a:solidFill>
                            <a:srgbClr val="FFFFFF"/>
                          </a:solidFill>
                          <a:latin typeface="Arial"/>
                        </a:rPr>
                        <a:t>!</a:t>
                      </a:r>
                    </a:p>
                  </a:txBody>
                  <a:tcPr marL="0" marR="0" marT="0" marB="0" anchor="ctr">
                    <a:solidFill>
                      <a:srgbClr val="C3A2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4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4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46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219200" y="2011680"/>
            <a:ext cx="103632" cy="109728"/>
          </a:xfrm>
          <a:prstGeom prst="rect">
            <a:avLst/>
          </a:prstGeom>
          <a:solidFill>
            <a:srgbClr val="0F4F75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560"/>
              </a:lnSpc>
            </a:pPr>
            <a:r>
              <a:rPr lang="en-GB" sz="1400" b="1" dirty="0">
                <a:solidFill>
                  <a:srgbClr val="FFFFFF"/>
                </a:solidFill>
                <a:latin typeface="Arial"/>
              </a:rPr>
              <a:t>A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31392" y="2956560"/>
            <a:ext cx="91440" cy="109728"/>
          </a:xfrm>
          <a:prstGeom prst="rect">
            <a:avLst/>
          </a:prstGeom>
          <a:solidFill>
            <a:srgbClr val="8A2529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560"/>
              </a:lnSpc>
            </a:pPr>
            <a:r>
              <a:rPr lang="en-GB" sz="1400" b="1" dirty="0">
                <a:solidFill>
                  <a:srgbClr val="FFFFFF"/>
                </a:solidFill>
                <a:latin typeface="Arial"/>
              </a:rPr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58952" y="6300216"/>
            <a:ext cx="1240536" cy="417576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>
              <a:lnSpc>
                <a:spcPts val="1800"/>
              </a:lnSpc>
            </a:pPr>
            <a:r>
              <a:rPr lang="en-GB" sz="1600" dirty="0">
                <a:latin typeface="Arial"/>
              </a:rPr>
              <a:t>Department</a:t>
            </a:r>
          </a:p>
          <a:p>
            <a:pPr indent="0">
              <a:lnSpc>
                <a:spcPts val="1800"/>
              </a:lnSpc>
            </a:pPr>
            <a:r>
              <a:rPr lang="en-GB" sz="1600" dirty="0">
                <a:latin typeface="Arial"/>
              </a:rPr>
              <a:t>for Education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372012"/>
            <a:ext cx="8221191" cy="634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27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977" y="582612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8313" y="1062480"/>
            <a:ext cx="80641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Funding allocations</a:t>
            </a:r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/>
              <a:t>Pupil Funding</a:t>
            </a:r>
          </a:p>
          <a:p>
            <a:endParaRPr lang="en-GB" b="1" dirty="0"/>
          </a:p>
          <a:p>
            <a:r>
              <a:rPr lang="en-GB" b="1" dirty="0" smtClean="0"/>
              <a:t>Primary £2,712 per pupil</a:t>
            </a:r>
          </a:p>
          <a:p>
            <a:r>
              <a:rPr lang="en-GB" b="1" dirty="0" smtClean="0"/>
              <a:t>Key stage 3 £3,797 per pupil</a:t>
            </a:r>
          </a:p>
          <a:p>
            <a:r>
              <a:rPr lang="en-GB" b="1" dirty="0" smtClean="0"/>
              <a:t>Key Stage 4 £4,312 per pupil</a:t>
            </a:r>
          </a:p>
          <a:p>
            <a:endParaRPr lang="en-GB" b="1" dirty="0"/>
          </a:p>
          <a:p>
            <a:r>
              <a:rPr lang="en-GB" b="1" dirty="0" smtClean="0"/>
              <a:t>Free school Meals pupils</a:t>
            </a:r>
          </a:p>
          <a:p>
            <a:endParaRPr lang="en-GB" b="1" dirty="0"/>
          </a:p>
          <a:p>
            <a:r>
              <a:rPr lang="en-GB" b="1" dirty="0" smtClean="0"/>
              <a:t>FSM Primary and secondary £440 per FSM</a:t>
            </a:r>
          </a:p>
          <a:p>
            <a:r>
              <a:rPr lang="en-GB" b="1" dirty="0" smtClean="0"/>
              <a:t>FSM ever 6 Primary £540</a:t>
            </a:r>
          </a:p>
          <a:p>
            <a:r>
              <a:rPr lang="en-GB" b="1" dirty="0"/>
              <a:t>	</a:t>
            </a:r>
            <a:r>
              <a:rPr lang="en-GB" b="1" dirty="0" smtClean="0"/>
              <a:t>    Secondary £785</a:t>
            </a:r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3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977" y="582612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8313" y="1062480"/>
            <a:ext cx="80641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Funding allocations</a:t>
            </a:r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/>
              <a:t>Pupil Funding</a:t>
            </a:r>
          </a:p>
          <a:p>
            <a:endParaRPr lang="en-GB" b="1" dirty="0"/>
          </a:p>
          <a:p>
            <a:r>
              <a:rPr lang="en-GB" b="1" dirty="0" smtClean="0"/>
              <a:t>IDACI</a:t>
            </a:r>
          </a:p>
          <a:p>
            <a:endParaRPr lang="en-GB" b="1" dirty="0" smtClean="0"/>
          </a:p>
          <a:p>
            <a:r>
              <a:rPr lang="en-GB" b="1" dirty="0"/>
              <a:t>	</a:t>
            </a:r>
          </a:p>
          <a:p>
            <a:endParaRPr lang="en-GB" b="1" dirty="0"/>
          </a:p>
          <a:p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207118"/>
              </p:ext>
            </p:extLst>
          </p:nvPr>
        </p:nvGraphicFramePr>
        <p:xfrm>
          <a:off x="971600" y="2924944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Primary 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Secondary £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810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390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3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977" y="582612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8313" y="1062480"/>
            <a:ext cx="80641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Pupil Funding</a:t>
            </a:r>
          </a:p>
          <a:p>
            <a:endParaRPr lang="en-GB" b="1" dirty="0"/>
          </a:p>
          <a:p>
            <a:r>
              <a:rPr lang="en-GB" b="1" dirty="0" smtClean="0"/>
              <a:t>Prior attainment</a:t>
            </a:r>
          </a:p>
          <a:p>
            <a:endParaRPr lang="en-GB" b="1" dirty="0" smtClean="0"/>
          </a:p>
          <a:p>
            <a:r>
              <a:rPr lang="en-GB" b="1" dirty="0" smtClean="0"/>
              <a:t>Primary £1,050</a:t>
            </a:r>
          </a:p>
          <a:p>
            <a:r>
              <a:rPr lang="en-GB" b="1" dirty="0" smtClean="0"/>
              <a:t>Secondary  £1,550</a:t>
            </a:r>
          </a:p>
          <a:p>
            <a:endParaRPr lang="en-GB" b="1" dirty="0"/>
          </a:p>
          <a:p>
            <a:r>
              <a:rPr lang="en-GB" b="1" dirty="0" smtClean="0"/>
              <a:t>English as an additional Language</a:t>
            </a:r>
          </a:p>
          <a:p>
            <a:r>
              <a:rPr lang="en-GB" b="1" dirty="0" smtClean="0"/>
              <a:t>Primary £515</a:t>
            </a:r>
          </a:p>
          <a:p>
            <a:r>
              <a:rPr lang="en-GB" b="1" dirty="0" smtClean="0"/>
              <a:t>Secondary £1,385</a:t>
            </a:r>
          </a:p>
          <a:p>
            <a:endParaRPr lang="en-GB" b="1" dirty="0"/>
          </a:p>
          <a:p>
            <a:r>
              <a:rPr lang="en-GB" b="1" dirty="0" smtClean="0"/>
              <a:t>Lump Sum per schools £110,000</a:t>
            </a:r>
          </a:p>
          <a:p>
            <a:endParaRPr lang="en-GB" b="1" dirty="0"/>
          </a:p>
          <a:p>
            <a:r>
              <a:rPr lang="en-GB" b="1" dirty="0" smtClean="0"/>
              <a:t>Premises and local issues</a:t>
            </a:r>
            <a:r>
              <a:rPr lang="en-GB" b="1" dirty="0"/>
              <a:t>	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Transitional issues and timing.  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9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63" y="333375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8313" y="1062480"/>
            <a:ext cx="80641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Protection and transition - schools </a:t>
            </a:r>
            <a:endParaRPr lang="en-GB" b="1" dirty="0" smtClean="0"/>
          </a:p>
          <a:p>
            <a:endParaRPr lang="en-GB" dirty="0"/>
          </a:p>
          <a:p>
            <a:r>
              <a:rPr lang="en-GB" dirty="0" smtClean="0"/>
              <a:t>o </a:t>
            </a:r>
            <a:r>
              <a:rPr lang="en-GB" b="1" dirty="0"/>
              <a:t>Schools due to gain under the formula will see per pupil increases of up to 3% in 2018-19, and up to a further 2.5% in 2019-20</a:t>
            </a:r>
            <a:r>
              <a:rPr lang="en-GB" dirty="0"/>
              <a:t>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o </a:t>
            </a:r>
            <a:r>
              <a:rPr lang="en-GB" b="1" dirty="0"/>
              <a:t>Inclusion of a floor that will limit the overall reduction to any individual school’s budget as a result of the introduction of this national funding formula to 3% per pupil. </a:t>
            </a:r>
            <a:r>
              <a:rPr lang="en-GB" dirty="0"/>
              <a:t>This means that any school that would have seen a reduction greater than this will be protected; and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o The national MFG for schools of </a:t>
            </a:r>
            <a:r>
              <a:rPr lang="en-GB" b="1" dirty="0"/>
              <a:t>minus 1.5% per pupil </a:t>
            </a:r>
            <a:r>
              <a:rPr lang="en-GB" dirty="0"/>
              <a:t>year on year will continue – limiting annual reductions to manageable levels. </a:t>
            </a:r>
            <a:r>
              <a:rPr lang="en-GB" b="1" dirty="0"/>
              <a:t>This means that the annual level of losses felt by individual schools will be no greater than are currently allowed through local formula changes.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36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8029" y="2132856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977" y="582612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8313" y="1062480"/>
            <a:ext cx="80641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Summary</a:t>
            </a:r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692892"/>
              </p:ext>
            </p:extLst>
          </p:nvPr>
        </p:nvGraphicFramePr>
        <p:xfrm>
          <a:off x="683568" y="1662644"/>
          <a:ext cx="7542847" cy="220120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2">
                      <a:lumMod val="50000"/>
                    </a:schemeClr>
                  </a:outerShdw>
                </a:effectLst>
                <a:tableStyleId>{5C22544A-7EE6-4342-B048-85BDC9FD1C3A}</a:tableStyleId>
              </a:tblPr>
              <a:tblGrid>
                <a:gridCol w="1508243"/>
                <a:gridCol w="1508243"/>
                <a:gridCol w="1508243"/>
                <a:gridCol w="1509059"/>
                <a:gridCol w="1509059"/>
              </a:tblGrid>
              <a:tr h="6142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Sector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Schools with estimated Increase in budget 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Schools with estimated Decrease in budget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Overall Increase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% Increase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8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Primary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£3,279,000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7.11%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8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Secondary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11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£1,836,000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3.86%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8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Total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64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11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£5,115,000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5.46%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4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772400" cy="33940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sz="3200" dirty="0">
                <a:ea typeface="ＭＳ Ｐゴシック" charset="-128"/>
              </a:rPr>
              <a:t/>
            </a:r>
            <a:br>
              <a:rPr lang="en-GB" sz="3200" dirty="0">
                <a:ea typeface="ＭＳ Ｐゴシック" charset="-128"/>
              </a:rPr>
            </a:br>
            <a:endParaRPr lang="en-GB" dirty="0" smtClean="0">
              <a:ea typeface="ＭＳ Ｐゴシック" charset="-128"/>
            </a:endParaRPr>
          </a:p>
        </p:txBody>
      </p:sp>
      <p:pic>
        <p:nvPicPr>
          <p:cNvPr id="17410" name="Picture 4" descr="B&amp;NES-PC-Sp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72878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 rot="10800000">
            <a:off x="0" y="6021388"/>
            <a:ext cx="9144000" cy="83661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>
              <a:defRPr/>
            </a:pP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Making Bath &amp; North East Somerset an </a:t>
            </a:r>
            <a:r>
              <a:rPr lang="en-GB" sz="1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even </a:t>
            </a:r>
            <a:r>
              <a:rPr lang="en-GB" sz="1800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better place to live, work &amp; visit</a:t>
            </a:r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8027988" y="5351463"/>
            <a:ext cx="720725" cy="669925"/>
          </a:xfrm>
          <a:prstGeom prst="rtTriangle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977" y="582612"/>
            <a:ext cx="25638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1774071"/>
            <a:ext cx="756084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Consultation </a:t>
            </a:r>
            <a:r>
              <a:rPr lang="en-GB" dirty="0"/>
              <a:t>documents on the process: </a:t>
            </a:r>
          </a:p>
          <a:p>
            <a:r>
              <a:rPr lang="en-GB" dirty="0"/>
              <a:t>1. for the NFF</a:t>
            </a:r>
          </a:p>
          <a:p>
            <a:r>
              <a:rPr lang="en-GB" u="sng" dirty="0">
                <a:hlinkClick r:id="rId4"/>
              </a:rPr>
              <a:t>Schools national funding formula - stage 2 - Department for Education - Citizen Space</a:t>
            </a:r>
            <a:endParaRPr lang="en-GB" dirty="0"/>
          </a:p>
          <a:p>
            <a:r>
              <a:rPr lang="en-GB" dirty="0"/>
              <a:t>2. for the High Needs Formula</a:t>
            </a:r>
          </a:p>
          <a:p>
            <a:r>
              <a:rPr lang="en-GB" u="sng" dirty="0">
                <a:hlinkClick r:id="rId5"/>
              </a:rPr>
              <a:t>High needs funding reform - stage 2 - Department for Education - Citizen Space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The deadline for responses is 22</a:t>
            </a:r>
            <a:r>
              <a:rPr lang="en-GB" baseline="30000" dirty="0"/>
              <a:t>nd</a:t>
            </a:r>
            <a:r>
              <a:rPr lang="en-GB" dirty="0"/>
              <a:t> March </a:t>
            </a:r>
            <a:r>
              <a:rPr lang="en-GB" dirty="0" smtClean="0"/>
              <a:t>2017</a:t>
            </a:r>
            <a:endParaRPr lang="en-GB" dirty="0"/>
          </a:p>
          <a:p>
            <a:endParaRPr lang="en-GB" dirty="0" smtClean="0"/>
          </a:p>
          <a:p>
            <a:r>
              <a:rPr lang="en-GB" sz="2800" b="1" dirty="0" smtClean="0"/>
              <a:t>Remember – This is a consultation and the final position may change</a:t>
            </a:r>
            <a:endParaRPr lang="en-GB" sz="2800" b="1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56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508</Words>
  <Application>Microsoft Office PowerPoint</Application>
  <PresentationFormat>On-screen Show (4:3)</PresentationFormat>
  <Paragraphs>133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Effect on Schools in Bath and North East Somerset  </vt:lpstr>
      <vt:lpstr> </vt:lpstr>
      <vt:lpstr>PowerPoint Presentation</vt:lpstr>
      <vt:lpstr> </vt:lpstr>
      <vt:lpstr> </vt:lpstr>
      <vt:lpstr> </vt:lpstr>
      <vt:lpstr> </vt:lpstr>
      <vt:lpstr> </vt:lpstr>
      <vt:lpstr> </vt:lpstr>
    </vt:vector>
  </TitlesOfParts>
  <Company>Bath and North East Somerset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morgan</dc:creator>
  <cp:lastModifiedBy>Marie Lane</cp:lastModifiedBy>
  <cp:revision>18</cp:revision>
  <cp:lastPrinted>2017-01-10T15:09:33Z</cp:lastPrinted>
  <dcterms:created xsi:type="dcterms:W3CDTF">2011-10-12T08:35:22Z</dcterms:created>
  <dcterms:modified xsi:type="dcterms:W3CDTF">2017-01-10T15:09:58Z</dcterms:modified>
</cp:coreProperties>
</file>