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2" r:id="rId4"/>
    <p:sldId id="259" r:id="rId5"/>
    <p:sldId id="263" r:id="rId6"/>
    <p:sldId id="261" r:id="rId7"/>
    <p:sldId id="265" r:id="rId8"/>
    <p:sldId id="266" r:id="rId9"/>
    <p:sldId id="269" r:id="rId10"/>
    <p:sldId id="270"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8B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p:scale>
          <a:sx n="81" d="100"/>
          <a:sy n="81" d="100"/>
        </p:scale>
        <p:origin x="-7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8481D94-FC23-469B-ABBF-18F96DF74A08}" type="datetimeFigureOut">
              <a:rPr lang="en-GB" smtClean="0"/>
              <a:t>24/01/2018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49ED3E-EDB7-4834-A3A7-1145C9195299}" type="slidenum">
              <a:rPr lang="en-GB" smtClean="0"/>
              <a:t>‹#›</a:t>
            </a:fld>
            <a:endParaRPr lang="en-GB"/>
          </a:p>
        </p:txBody>
      </p:sp>
    </p:spTree>
    <p:extLst>
      <p:ext uri="{BB962C8B-B14F-4D97-AF65-F5344CB8AC3E}">
        <p14:creationId xmlns:p14="http://schemas.microsoft.com/office/powerpoint/2010/main" val="3384469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481D94-FC23-469B-ABBF-18F96DF74A08}" type="datetimeFigureOut">
              <a:rPr lang="en-GB" smtClean="0"/>
              <a:t>24/01/2018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49ED3E-EDB7-4834-A3A7-1145C9195299}" type="slidenum">
              <a:rPr lang="en-GB" smtClean="0"/>
              <a:t>‹#›</a:t>
            </a:fld>
            <a:endParaRPr lang="en-GB"/>
          </a:p>
        </p:txBody>
      </p:sp>
    </p:spTree>
    <p:extLst>
      <p:ext uri="{BB962C8B-B14F-4D97-AF65-F5344CB8AC3E}">
        <p14:creationId xmlns:p14="http://schemas.microsoft.com/office/powerpoint/2010/main" val="618520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481D94-FC23-469B-ABBF-18F96DF74A08}" type="datetimeFigureOut">
              <a:rPr lang="en-GB" smtClean="0"/>
              <a:t>24/01/2018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49ED3E-EDB7-4834-A3A7-1145C9195299}" type="slidenum">
              <a:rPr lang="en-GB" smtClean="0"/>
              <a:t>‹#›</a:t>
            </a:fld>
            <a:endParaRPr lang="en-GB"/>
          </a:p>
        </p:txBody>
      </p:sp>
    </p:spTree>
    <p:extLst>
      <p:ext uri="{BB962C8B-B14F-4D97-AF65-F5344CB8AC3E}">
        <p14:creationId xmlns:p14="http://schemas.microsoft.com/office/powerpoint/2010/main" val="3639844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481D94-FC23-469B-ABBF-18F96DF74A08}" type="datetimeFigureOut">
              <a:rPr lang="en-GB" smtClean="0"/>
              <a:t>24/01/2018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49ED3E-EDB7-4834-A3A7-1145C9195299}" type="slidenum">
              <a:rPr lang="en-GB" smtClean="0"/>
              <a:t>‹#›</a:t>
            </a:fld>
            <a:endParaRPr lang="en-GB"/>
          </a:p>
        </p:txBody>
      </p:sp>
    </p:spTree>
    <p:extLst>
      <p:ext uri="{BB962C8B-B14F-4D97-AF65-F5344CB8AC3E}">
        <p14:creationId xmlns:p14="http://schemas.microsoft.com/office/powerpoint/2010/main" val="357539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481D94-FC23-469B-ABBF-18F96DF74A08}" type="datetimeFigureOut">
              <a:rPr lang="en-GB" smtClean="0"/>
              <a:t>24/01/2018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49ED3E-EDB7-4834-A3A7-1145C9195299}" type="slidenum">
              <a:rPr lang="en-GB" smtClean="0"/>
              <a:t>‹#›</a:t>
            </a:fld>
            <a:endParaRPr lang="en-GB"/>
          </a:p>
        </p:txBody>
      </p:sp>
    </p:spTree>
    <p:extLst>
      <p:ext uri="{BB962C8B-B14F-4D97-AF65-F5344CB8AC3E}">
        <p14:creationId xmlns:p14="http://schemas.microsoft.com/office/powerpoint/2010/main" val="2307820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8481D94-FC23-469B-ABBF-18F96DF74A08}" type="datetimeFigureOut">
              <a:rPr lang="en-GB" smtClean="0"/>
              <a:t>24/01/2018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49ED3E-EDB7-4834-A3A7-1145C9195299}" type="slidenum">
              <a:rPr lang="en-GB" smtClean="0"/>
              <a:t>‹#›</a:t>
            </a:fld>
            <a:endParaRPr lang="en-GB"/>
          </a:p>
        </p:txBody>
      </p:sp>
    </p:spTree>
    <p:extLst>
      <p:ext uri="{BB962C8B-B14F-4D97-AF65-F5344CB8AC3E}">
        <p14:creationId xmlns:p14="http://schemas.microsoft.com/office/powerpoint/2010/main" val="1343666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8481D94-FC23-469B-ABBF-18F96DF74A08}" type="datetimeFigureOut">
              <a:rPr lang="en-GB" smtClean="0"/>
              <a:t>24/01/2018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649ED3E-EDB7-4834-A3A7-1145C9195299}" type="slidenum">
              <a:rPr lang="en-GB" smtClean="0"/>
              <a:t>‹#›</a:t>
            </a:fld>
            <a:endParaRPr lang="en-GB"/>
          </a:p>
        </p:txBody>
      </p:sp>
    </p:spTree>
    <p:extLst>
      <p:ext uri="{BB962C8B-B14F-4D97-AF65-F5344CB8AC3E}">
        <p14:creationId xmlns:p14="http://schemas.microsoft.com/office/powerpoint/2010/main" val="2042253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8481D94-FC23-469B-ABBF-18F96DF74A08}" type="datetimeFigureOut">
              <a:rPr lang="en-GB" smtClean="0"/>
              <a:t>24/01/2018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649ED3E-EDB7-4834-A3A7-1145C9195299}" type="slidenum">
              <a:rPr lang="en-GB" smtClean="0"/>
              <a:t>‹#›</a:t>
            </a:fld>
            <a:endParaRPr lang="en-GB"/>
          </a:p>
        </p:txBody>
      </p:sp>
    </p:spTree>
    <p:extLst>
      <p:ext uri="{BB962C8B-B14F-4D97-AF65-F5344CB8AC3E}">
        <p14:creationId xmlns:p14="http://schemas.microsoft.com/office/powerpoint/2010/main" val="401454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481D94-FC23-469B-ABBF-18F96DF74A08}" type="datetimeFigureOut">
              <a:rPr lang="en-GB" smtClean="0"/>
              <a:t>24/01/2018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649ED3E-EDB7-4834-A3A7-1145C9195299}" type="slidenum">
              <a:rPr lang="en-GB" smtClean="0"/>
              <a:t>‹#›</a:t>
            </a:fld>
            <a:endParaRPr lang="en-GB"/>
          </a:p>
        </p:txBody>
      </p:sp>
    </p:spTree>
    <p:extLst>
      <p:ext uri="{BB962C8B-B14F-4D97-AF65-F5344CB8AC3E}">
        <p14:creationId xmlns:p14="http://schemas.microsoft.com/office/powerpoint/2010/main" val="2871955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481D94-FC23-469B-ABBF-18F96DF74A08}" type="datetimeFigureOut">
              <a:rPr lang="en-GB" smtClean="0"/>
              <a:t>24/01/2018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49ED3E-EDB7-4834-A3A7-1145C9195299}" type="slidenum">
              <a:rPr lang="en-GB" smtClean="0"/>
              <a:t>‹#›</a:t>
            </a:fld>
            <a:endParaRPr lang="en-GB"/>
          </a:p>
        </p:txBody>
      </p:sp>
    </p:spTree>
    <p:extLst>
      <p:ext uri="{BB962C8B-B14F-4D97-AF65-F5344CB8AC3E}">
        <p14:creationId xmlns:p14="http://schemas.microsoft.com/office/powerpoint/2010/main" val="1529823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481D94-FC23-469B-ABBF-18F96DF74A08}" type="datetimeFigureOut">
              <a:rPr lang="en-GB" smtClean="0"/>
              <a:t>24/01/2018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49ED3E-EDB7-4834-A3A7-1145C9195299}" type="slidenum">
              <a:rPr lang="en-GB" smtClean="0"/>
              <a:t>‹#›</a:t>
            </a:fld>
            <a:endParaRPr lang="en-GB"/>
          </a:p>
        </p:txBody>
      </p:sp>
    </p:spTree>
    <p:extLst>
      <p:ext uri="{BB962C8B-B14F-4D97-AF65-F5344CB8AC3E}">
        <p14:creationId xmlns:p14="http://schemas.microsoft.com/office/powerpoint/2010/main" val="493681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481D94-FC23-469B-ABBF-18F96DF74A08}" type="datetimeFigureOut">
              <a:rPr lang="en-GB" smtClean="0"/>
              <a:t>24/01/2018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49ED3E-EDB7-4834-A3A7-1145C9195299}" type="slidenum">
              <a:rPr lang="en-GB" smtClean="0"/>
              <a:t>‹#›</a:t>
            </a:fld>
            <a:endParaRPr lang="en-GB"/>
          </a:p>
        </p:txBody>
      </p:sp>
    </p:spTree>
    <p:extLst>
      <p:ext uri="{BB962C8B-B14F-4D97-AF65-F5344CB8AC3E}">
        <p14:creationId xmlns:p14="http://schemas.microsoft.com/office/powerpoint/2010/main" val="11042501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hyperlink" Target="http://www.equalityadvisoryservice.com/" TargetMode="Externa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rotWithShape="1">
          <a:blip r:embed="rId2">
            <a:extLst>
              <a:ext uri="{28A0092B-C50C-407E-A947-70E740481C1C}">
                <a14:useLocalDpi xmlns:a14="http://schemas.microsoft.com/office/drawing/2010/main" val="0"/>
              </a:ext>
            </a:extLst>
          </a:blip>
          <a:srcRect r="23441"/>
          <a:stretch/>
        </p:blipFill>
        <p:spPr>
          <a:xfrm>
            <a:off x="5194478" y="0"/>
            <a:ext cx="6997522" cy="6858000"/>
          </a:xfrm>
          <a:prstGeom prst="rect">
            <a:avLst/>
          </a:prstGeom>
        </p:spPr>
      </p:pic>
      <p:pic>
        <p:nvPicPr>
          <p:cNvPr id="11" name="Picture 10"/>
          <p:cNvPicPr>
            <a:picLocks noChangeAspect="1"/>
          </p:cNvPicPr>
          <p:nvPr/>
        </p:nvPicPr>
        <p:blipFill rotWithShape="1">
          <a:blip r:embed="rId3"/>
          <a:srcRect t="3922" b="4313"/>
          <a:stretch/>
        </p:blipFill>
        <p:spPr>
          <a:xfrm>
            <a:off x="0" y="1"/>
            <a:ext cx="8087932" cy="6858000"/>
          </a:xfrm>
          <a:prstGeom prst="rect">
            <a:avLst/>
          </a:prstGeom>
        </p:spPr>
      </p:pic>
      <p:pic>
        <p:nvPicPr>
          <p:cNvPr id="5" name="Picture 4"/>
          <p:cNvPicPr>
            <a:picLocks noChangeAspect="1"/>
          </p:cNvPicPr>
          <p:nvPr/>
        </p:nvPicPr>
        <p:blipFill>
          <a:blip r:embed="rId4" cstate="print">
            <a:clrChange>
              <a:clrFrom>
                <a:srgbClr val="FFFFFE"/>
              </a:clrFrom>
              <a:clrTo>
                <a:srgbClr val="FFFFFE">
                  <a:alpha val="0"/>
                </a:srgbClr>
              </a:clrTo>
            </a:clrChange>
            <a:lum bright="70000" contrast="-70000"/>
            <a:extLst>
              <a:ext uri="{28A0092B-C50C-407E-A947-70E740481C1C}">
                <a14:useLocalDpi xmlns:a14="http://schemas.microsoft.com/office/drawing/2010/main" val="0"/>
              </a:ext>
            </a:extLst>
          </a:blip>
          <a:stretch>
            <a:fillRect/>
          </a:stretch>
        </p:blipFill>
        <p:spPr>
          <a:xfrm>
            <a:off x="430321" y="399396"/>
            <a:ext cx="2696337" cy="1694102"/>
          </a:xfrm>
          <a:prstGeom prst="rect">
            <a:avLst/>
          </a:prstGeom>
        </p:spPr>
      </p:pic>
      <p:sp>
        <p:nvSpPr>
          <p:cNvPr id="12" name="TextBox 11"/>
          <p:cNvSpPr txBox="1"/>
          <p:nvPr/>
        </p:nvSpPr>
        <p:spPr>
          <a:xfrm>
            <a:off x="316155" y="4567592"/>
            <a:ext cx="4562168" cy="954107"/>
          </a:xfrm>
          <a:prstGeom prst="rect">
            <a:avLst/>
          </a:prstGeom>
          <a:noFill/>
        </p:spPr>
        <p:txBody>
          <a:bodyPr wrap="square" rtlCol="0">
            <a:spAutoFit/>
          </a:bodyPr>
          <a:lstStyle/>
          <a:p>
            <a:r>
              <a:rPr lang="en-GB" sz="2800" b="1" dirty="0" smtClean="0">
                <a:solidFill>
                  <a:schemeClr val="bg1"/>
                </a:solidFill>
                <a:latin typeface="Kalinga" panose="020B0502040204020203" pitchFamily="34" charset="0"/>
                <a:cs typeface="Kalinga" panose="020B0502040204020203" pitchFamily="34" charset="0"/>
              </a:rPr>
              <a:t>Equality Advisory Support Service.</a:t>
            </a:r>
          </a:p>
        </p:txBody>
      </p:sp>
    </p:spTree>
    <p:extLst>
      <p:ext uri="{BB962C8B-B14F-4D97-AF65-F5344CB8AC3E}">
        <p14:creationId xmlns:p14="http://schemas.microsoft.com/office/powerpoint/2010/main" val="12231488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313644" y="0"/>
            <a:ext cx="10878355" cy="849086"/>
          </a:xfrm>
          <a:prstGeom prst="rect">
            <a:avLst/>
          </a:prstGeom>
          <a:solidFill>
            <a:srgbClr val="0068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2000" b="1" dirty="0" smtClean="0">
                <a:latin typeface="Kalinga" panose="020B0502040204020203" pitchFamily="34" charset="0"/>
                <a:cs typeface="Kalinga" panose="020B0502040204020203" pitchFamily="34" charset="0"/>
              </a:rPr>
              <a:t>Further Information</a:t>
            </a:r>
            <a:endParaRPr lang="en-GB" sz="2000" b="1" dirty="0">
              <a:latin typeface="Kalinga" panose="020B0502040204020203" pitchFamily="34" charset="0"/>
              <a:cs typeface="Kalinga" panose="020B0502040204020203" pitchFamily="34" charset="0"/>
            </a:endParaRPr>
          </a:p>
        </p:txBody>
      </p:sp>
      <p:pic>
        <p:nvPicPr>
          <p:cNvPr id="10" name="Picture 9"/>
          <p:cNvPicPr>
            <a:picLocks noChangeAspect="1"/>
          </p:cNvPicPr>
          <p:nvPr/>
        </p:nvPicPr>
        <p:blipFill>
          <a:blip r:embed="rId2"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169065" y="97478"/>
            <a:ext cx="1041114" cy="654130"/>
          </a:xfrm>
          <a:prstGeom prst="rect">
            <a:avLst/>
          </a:prstGeom>
        </p:spPr>
      </p:pic>
      <p:sp>
        <p:nvSpPr>
          <p:cNvPr id="15" name="TextBox 14"/>
          <p:cNvSpPr txBox="1"/>
          <p:nvPr/>
        </p:nvSpPr>
        <p:spPr>
          <a:xfrm>
            <a:off x="4252686" y="1372265"/>
            <a:ext cx="6531428" cy="5016758"/>
          </a:xfrm>
          <a:prstGeom prst="rect">
            <a:avLst/>
          </a:prstGeom>
          <a:noFill/>
        </p:spPr>
        <p:txBody>
          <a:bodyPr wrap="square" rtlCol="0">
            <a:spAutoFit/>
          </a:bodyPr>
          <a:lstStyle/>
          <a:p>
            <a:r>
              <a:rPr lang="en-GB" sz="2000" b="1" dirty="0" smtClean="0">
                <a:solidFill>
                  <a:srgbClr val="0068B1"/>
                </a:solidFill>
                <a:latin typeface="Kalinga" panose="020B0502040204020203" pitchFamily="34" charset="0"/>
                <a:cs typeface="Kalinga" panose="020B0502040204020203" pitchFamily="34" charset="0"/>
              </a:rPr>
              <a:t>By making effective referrals or offering EASS as a signpost the individual will receive advice tailored to their issue. The aim of the service is to find informal ways of resolving the issue.</a:t>
            </a:r>
          </a:p>
          <a:p>
            <a:endParaRPr lang="en-GB" sz="2000" b="1" dirty="0">
              <a:solidFill>
                <a:srgbClr val="0068B1"/>
              </a:solidFill>
              <a:latin typeface="Kalinga" panose="020B0502040204020203" pitchFamily="34" charset="0"/>
              <a:cs typeface="Kalinga" panose="020B0502040204020203" pitchFamily="34" charset="0"/>
            </a:endParaRPr>
          </a:p>
          <a:p>
            <a:r>
              <a:rPr lang="en-GB" sz="2000" b="1" dirty="0" smtClean="0">
                <a:solidFill>
                  <a:srgbClr val="0068B1"/>
                </a:solidFill>
                <a:latin typeface="Kalinga" panose="020B0502040204020203" pitchFamily="34" charset="0"/>
                <a:cs typeface="Kalinga" panose="020B0502040204020203" pitchFamily="34" charset="0"/>
              </a:rPr>
              <a:t>Information and links to </a:t>
            </a:r>
            <a:r>
              <a:rPr lang="en-GB" sz="2000" b="1" dirty="0" smtClean="0">
                <a:solidFill>
                  <a:srgbClr val="0068B1"/>
                </a:solidFill>
                <a:latin typeface="Kalinga" panose="020B0502040204020203" pitchFamily="34" charset="0"/>
                <a:cs typeface="Kalinga" panose="020B0502040204020203" pitchFamily="34" charset="0"/>
                <a:hlinkClick r:id="rId3"/>
              </a:rPr>
              <a:t>www.equalityadvisoryservice.com</a:t>
            </a:r>
            <a:r>
              <a:rPr lang="en-GB" sz="2000" b="1" dirty="0" smtClean="0">
                <a:solidFill>
                  <a:srgbClr val="0068B1"/>
                </a:solidFill>
                <a:latin typeface="Kalinga" panose="020B0502040204020203" pitchFamily="34" charset="0"/>
                <a:cs typeface="Kalinga" panose="020B0502040204020203" pitchFamily="34" charset="0"/>
              </a:rPr>
              <a:t> assist individuals in reaching the service. It is therefore important that we speak regularly with organisations who may be contacted by individuals experiencing discrimination. </a:t>
            </a:r>
            <a:endParaRPr lang="en-GB" sz="2000" b="1" dirty="0">
              <a:solidFill>
                <a:srgbClr val="0068B1"/>
              </a:solidFill>
              <a:latin typeface="Kalinga" panose="020B0502040204020203" pitchFamily="34" charset="0"/>
              <a:cs typeface="Kalinga" panose="020B0502040204020203" pitchFamily="34" charset="0"/>
            </a:endParaRPr>
          </a:p>
          <a:p>
            <a:endParaRPr lang="en-GB" sz="2800" b="1" dirty="0" smtClean="0">
              <a:solidFill>
                <a:srgbClr val="0068B1"/>
              </a:solidFill>
              <a:latin typeface="Kalinga" panose="020B0502040204020203" pitchFamily="34" charset="0"/>
              <a:cs typeface="Kalinga" panose="020B0502040204020203" pitchFamily="34" charset="0"/>
            </a:endParaRPr>
          </a:p>
          <a:p>
            <a:endParaRPr lang="en-GB" b="1" dirty="0">
              <a:solidFill>
                <a:srgbClr val="0068B1"/>
              </a:solidFill>
              <a:latin typeface="Kalinga" panose="020B0502040204020203" pitchFamily="34" charset="0"/>
              <a:cs typeface="Kalinga" panose="020B0502040204020203" pitchFamily="34" charset="0"/>
            </a:endParaRPr>
          </a:p>
          <a:p>
            <a:endParaRPr lang="en-GB" b="1" dirty="0" smtClean="0">
              <a:solidFill>
                <a:srgbClr val="0068B1"/>
              </a:solidFill>
              <a:latin typeface="Kalinga" panose="020B0502040204020203" pitchFamily="34" charset="0"/>
              <a:cs typeface="Kalinga" panose="020B0502040204020203" pitchFamily="34" charset="0"/>
            </a:endParaRPr>
          </a:p>
          <a:p>
            <a:endParaRPr lang="en-GB" dirty="0"/>
          </a:p>
          <a:p>
            <a:endParaRPr lang="en-GB" dirty="0"/>
          </a:p>
        </p:txBody>
      </p:sp>
      <p:pic>
        <p:nvPicPr>
          <p:cNvPr id="3" name="Picture 2"/>
          <p:cNvPicPr>
            <a:picLocks noChangeAspect="1"/>
          </p:cNvPicPr>
          <p:nvPr/>
        </p:nvPicPr>
        <p:blipFill rotWithShape="1">
          <a:blip r:embed="rId4">
            <a:extLst>
              <a:ext uri="{28A0092B-C50C-407E-A947-70E740481C1C}">
                <a14:useLocalDpi xmlns:a14="http://schemas.microsoft.com/office/drawing/2010/main" val="0"/>
              </a:ext>
            </a:extLst>
          </a:blip>
          <a:srcRect l="31587" t="38307" r="57937" b="36297"/>
          <a:stretch/>
        </p:blipFill>
        <p:spPr>
          <a:xfrm>
            <a:off x="0" y="3110676"/>
            <a:ext cx="2061029" cy="3747324"/>
          </a:xfrm>
          <a:prstGeom prst="rect">
            <a:avLst/>
          </a:prstGeom>
        </p:spPr>
      </p:pic>
    </p:spTree>
    <p:extLst>
      <p:ext uri="{BB962C8B-B14F-4D97-AF65-F5344CB8AC3E}">
        <p14:creationId xmlns:p14="http://schemas.microsoft.com/office/powerpoint/2010/main" val="40409990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313644" y="0"/>
            <a:ext cx="10878355" cy="849086"/>
          </a:xfrm>
          <a:prstGeom prst="rect">
            <a:avLst/>
          </a:prstGeom>
          <a:solidFill>
            <a:srgbClr val="0068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2000" b="1" dirty="0" smtClean="0">
                <a:latin typeface="Kalinga" panose="020B0502040204020203" pitchFamily="34" charset="0"/>
                <a:cs typeface="Kalinga" panose="020B0502040204020203" pitchFamily="34" charset="0"/>
              </a:rPr>
              <a:t>Contact Details </a:t>
            </a:r>
            <a:endParaRPr lang="en-GB" sz="2000" b="1" dirty="0">
              <a:latin typeface="Kalinga" panose="020B0502040204020203" pitchFamily="34" charset="0"/>
              <a:cs typeface="Kalinga" panose="020B0502040204020203" pitchFamily="34" charset="0"/>
            </a:endParaRPr>
          </a:p>
        </p:txBody>
      </p:sp>
      <p:pic>
        <p:nvPicPr>
          <p:cNvPr id="10" name="Picture 9"/>
          <p:cNvPicPr>
            <a:picLocks noChangeAspect="1"/>
          </p:cNvPicPr>
          <p:nvPr/>
        </p:nvPicPr>
        <p:blipFill>
          <a:blip r:embed="rId2"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169065" y="97478"/>
            <a:ext cx="1041114" cy="654130"/>
          </a:xfrm>
          <a:prstGeom prst="rect">
            <a:avLst/>
          </a:prstGeom>
        </p:spPr>
      </p:pic>
      <p:sp>
        <p:nvSpPr>
          <p:cNvPr id="15" name="TextBox 14"/>
          <p:cNvSpPr txBox="1"/>
          <p:nvPr/>
        </p:nvSpPr>
        <p:spPr>
          <a:xfrm>
            <a:off x="689622" y="1193802"/>
            <a:ext cx="11001828" cy="6370975"/>
          </a:xfrm>
          <a:prstGeom prst="rect">
            <a:avLst/>
          </a:prstGeom>
          <a:noFill/>
        </p:spPr>
        <p:txBody>
          <a:bodyPr wrap="square" rtlCol="0">
            <a:spAutoFit/>
          </a:bodyPr>
          <a:lstStyle/>
          <a:p>
            <a:r>
              <a:rPr lang="en-GB" sz="2800" b="1" dirty="0" smtClean="0">
                <a:solidFill>
                  <a:srgbClr val="0068B1"/>
                </a:solidFill>
                <a:latin typeface="Kalinga" panose="020B0502040204020203" pitchFamily="34" charset="0"/>
                <a:cs typeface="Kalinga" panose="020B0502040204020203" pitchFamily="34" charset="0"/>
              </a:rPr>
              <a:t>Telephone: 0808 800 0082</a:t>
            </a:r>
          </a:p>
          <a:p>
            <a:endParaRPr lang="en-GB" sz="2800" b="1" dirty="0" smtClean="0">
              <a:solidFill>
                <a:srgbClr val="0068B1"/>
              </a:solidFill>
              <a:latin typeface="Kalinga" panose="020B0502040204020203" pitchFamily="34" charset="0"/>
              <a:cs typeface="Kalinga" panose="020B0502040204020203" pitchFamily="34" charset="0"/>
            </a:endParaRPr>
          </a:p>
          <a:p>
            <a:r>
              <a:rPr lang="en-GB" sz="2800" b="1" dirty="0" err="1" smtClean="0">
                <a:solidFill>
                  <a:srgbClr val="0068B1"/>
                </a:solidFill>
                <a:latin typeface="Kalinga" panose="020B0502040204020203" pitchFamily="34" charset="0"/>
                <a:cs typeface="Kalinga" panose="020B0502040204020203" pitchFamily="34" charset="0"/>
              </a:rPr>
              <a:t>Textphone</a:t>
            </a:r>
            <a:r>
              <a:rPr lang="en-GB" sz="2800" b="1" dirty="0" smtClean="0">
                <a:solidFill>
                  <a:srgbClr val="0068B1"/>
                </a:solidFill>
                <a:latin typeface="Kalinga" panose="020B0502040204020203" pitchFamily="34" charset="0"/>
                <a:cs typeface="Kalinga" panose="020B0502040204020203" pitchFamily="34" charset="0"/>
              </a:rPr>
              <a:t>: 0808 800 0084</a:t>
            </a:r>
          </a:p>
          <a:p>
            <a:endParaRPr lang="en-GB" sz="2800" b="1" dirty="0" smtClean="0">
              <a:solidFill>
                <a:srgbClr val="0068B1"/>
              </a:solidFill>
              <a:latin typeface="Kalinga" panose="020B0502040204020203" pitchFamily="34" charset="0"/>
              <a:cs typeface="Kalinga" panose="020B0502040204020203" pitchFamily="34" charset="0"/>
            </a:endParaRPr>
          </a:p>
          <a:p>
            <a:r>
              <a:rPr lang="en-GB" sz="2800" b="1" dirty="0" smtClean="0">
                <a:solidFill>
                  <a:srgbClr val="0068B1"/>
                </a:solidFill>
                <a:latin typeface="Kalinga" panose="020B0502040204020203" pitchFamily="34" charset="0"/>
                <a:cs typeface="Kalinga" panose="020B0502040204020203" pitchFamily="34" charset="0"/>
              </a:rPr>
              <a:t>Email via website: equalityadvisoryservice.com </a:t>
            </a:r>
          </a:p>
          <a:p>
            <a:endParaRPr lang="en-GB" sz="2800" b="1" dirty="0" smtClean="0">
              <a:solidFill>
                <a:srgbClr val="0068B1"/>
              </a:solidFill>
              <a:latin typeface="Kalinga" panose="020B0502040204020203" pitchFamily="34" charset="0"/>
              <a:cs typeface="Kalinga" panose="020B0502040204020203" pitchFamily="34" charset="0"/>
            </a:endParaRPr>
          </a:p>
          <a:p>
            <a:r>
              <a:rPr lang="en-GB" sz="2800" b="1" dirty="0" smtClean="0">
                <a:solidFill>
                  <a:srgbClr val="0068B1"/>
                </a:solidFill>
                <a:latin typeface="Kalinga" panose="020B0502040204020203" pitchFamily="34" charset="0"/>
                <a:cs typeface="Kalinga" panose="020B0502040204020203" pitchFamily="34" charset="0"/>
              </a:rPr>
              <a:t>Post: FREEPOST EASS Helpline FPN 6521</a:t>
            </a:r>
          </a:p>
          <a:p>
            <a:endParaRPr lang="en-GB" sz="2800" b="1" dirty="0" smtClean="0">
              <a:solidFill>
                <a:srgbClr val="0068B1"/>
              </a:solidFill>
              <a:latin typeface="Kalinga" panose="020B0502040204020203" pitchFamily="34" charset="0"/>
              <a:cs typeface="Kalinga" panose="020B0502040204020203" pitchFamily="34" charset="0"/>
            </a:endParaRPr>
          </a:p>
          <a:p>
            <a:r>
              <a:rPr lang="en-GB" sz="2800" b="1" dirty="0" smtClean="0">
                <a:solidFill>
                  <a:srgbClr val="0068B1"/>
                </a:solidFill>
                <a:latin typeface="Kalinga" panose="020B0502040204020203" pitchFamily="34" charset="0"/>
                <a:cs typeface="Kalinga" panose="020B0502040204020203" pitchFamily="34" charset="0"/>
              </a:rPr>
              <a:t>Twitter: @</a:t>
            </a:r>
            <a:r>
              <a:rPr lang="en-GB" sz="2800" b="1" dirty="0" err="1" smtClean="0">
                <a:solidFill>
                  <a:srgbClr val="0068B1"/>
                </a:solidFill>
                <a:latin typeface="Kalinga" panose="020B0502040204020203" pitchFamily="34" charset="0"/>
                <a:cs typeface="Kalinga" panose="020B0502040204020203" pitchFamily="34" charset="0"/>
              </a:rPr>
              <a:t>EASSHelpline</a:t>
            </a:r>
            <a:r>
              <a:rPr lang="en-GB" sz="2800" b="1" dirty="0" smtClean="0">
                <a:solidFill>
                  <a:srgbClr val="0068B1"/>
                </a:solidFill>
                <a:latin typeface="Kalinga" panose="020B0502040204020203" pitchFamily="34" charset="0"/>
                <a:cs typeface="Kalinga" panose="020B0502040204020203" pitchFamily="34" charset="0"/>
              </a:rPr>
              <a:t> – Follow us for updates and #</a:t>
            </a:r>
            <a:r>
              <a:rPr lang="en-GB" sz="2800" b="1" dirty="0" err="1" smtClean="0">
                <a:solidFill>
                  <a:srgbClr val="0068B1"/>
                </a:solidFill>
                <a:latin typeface="Kalinga" panose="020B0502040204020203" pitchFamily="34" charset="0"/>
                <a:cs typeface="Kalinga" panose="020B0502040204020203" pitchFamily="34" charset="0"/>
              </a:rPr>
              <a:t>equalityhour</a:t>
            </a:r>
            <a:endParaRPr lang="en-GB" sz="2800" b="1" dirty="0" smtClean="0">
              <a:solidFill>
                <a:srgbClr val="0068B1"/>
              </a:solidFill>
              <a:latin typeface="Kalinga" panose="020B0502040204020203" pitchFamily="34" charset="0"/>
              <a:cs typeface="Kalinga" panose="020B0502040204020203" pitchFamily="34" charset="0"/>
            </a:endParaRPr>
          </a:p>
          <a:p>
            <a:endParaRPr lang="en-GB" sz="2800" b="1" dirty="0" smtClean="0">
              <a:solidFill>
                <a:srgbClr val="0068B1"/>
              </a:solidFill>
              <a:latin typeface="Kalinga" panose="020B0502040204020203" pitchFamily="34" charset="0"/>
              <a:cs typeface="Kalinga" panose="020B0502040204020203" pitchFamily="34" charset="0"/>
            </a:endParaRPr>
          </a:p>
          <a:p>
            <a:r>
              <a:rPr lang="en-GB" sz="2800" b="1" dirty="0" smtClean="0">
                <a:solidFill>
                  <a:srgbClr val="0068B1"/>
                </a:solidFill>
                <a:latin typeface="Kalinga" panose="020B0502040204020203" pitchFamily="34" charset="0"/>
                <a:cs typeface="Kalinga" panose="020B0502040204020203" pitchFamily="34" charset="0"/>
              </a:rPr>
              <a:t>Facebook: facebook.com/</a:t>
            </a:r>
            <a:r>
              <a:rPr lang="en-GB" sz="2800" b="1" dirty="0" err="1" smtClean="0">
                <a:solidFill>
                  <a:srgbClr val="0068B1"/>
                </a:solidFill>
                <a:latin typeface="Kalinga" panose="020B0502040204020203" pitchFamily="34" charset="0"/>
                <a:cs typeface="Kalinga" panose="020B0502040204020203" pitchFamily="34" charset="0"/>
              </a:rPr>
              <a:t>EASSHelpline</a:t>
            </a:r>
            <a:endParaRPr lang="en-GB" sz="2800" b="1" dirty="0" smtClean="0">
              <a:solidFill>
                <a:srgbClr val="0068B1"/>
              </a:solidFill>
              <a:latin typeface="Kalinga" panose="020B0502040204020203" pitchFamily="34" charset="0"/>
              <a:cs typeface="Kalinga" panose="020B0502040204020203" pitchFamily="34" charset="0"/>
            </a:endParaRPr>
          </a:p>
          <a:p>
            <a:endParaRPr lang="en-GB" b="1" dirty="0">
              <a:solidFill>
                <a:srgbClr val="0068B1"/>
              </a:solidFill>
              <a:latin typeface="Kalinga" panose="020B0502040204020203" pitchFamily="34" charset="0"/>
              <a:cs typeface="Kalinga" panose="020B0502040204020203" pitchFamily="34" charset="0"/>
            </a:endParaRPr>
          </a:p>
          <a:p>
            <a:endParaRPr lang="en-GB" b="1" dirty="0" smtClean="0">
              <a:solidFill>
                <a:srgbClr val="0068B1"/>
              </a:solidFill>
              <a:latin typeface="Kalinga" panose="020B0502040204020203" pitchFamily="34" charset="0"/>
              <a:cs typeface="Kalinga" panose="020B0502040204020203" pitchFamily="34" charset="0"/>
            </a:endParaRPr>
          </a:p>
          <a:p>
            <a:endParaRPr lang="en-GB" dirty="0"/>
          </a:p>
          <a:p>
            <a:endParaRPr lang="en-GB" dirty="0"/>
          </a:p>
        </p:txBody>
      </p:sp>
    </p:spTree>
    <p:extLst>
      <p:ext uri="{BB962C8B-B14F-4D97-AF65-F5344CB8AC3E}">
        <p14:creationId xmlns:p14="http://schemas.microsoft.com/office/powerpoint/2010/main" val="25046521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38307" r="24920" b="18307"/>
          <a:stretch/>
        </p:blipFill>
        <p:spPr>
          <a:xfrm>
            <a:off x="5194478" y="2336800"/>
            <a:ext cx="6997522" cy="2975428"/>
          </a:xfrm>
          <a:prstGeom prst="rect">
            <a:avLst/>
          </a:prstGeom>
        </p:spPr>
      </p:pic>
      <p:pic>
        <p:nvPicPr>
          <p:cNvPr id="11" name="Picture 10"/>
          <p:cNvPicPr>
            <a:picLocks noChangeAspect="1"/>
          </p:cNvPicPr>
          <p:nvPr/>
        </p:nvPicPr>
        <p:blipFill rotWithShape="1">
          <a:blip r:embed="rId3"/>
          <a:srcRect t="3922" b="4313"/>
          <a:stretch/>
        </p:blipFill>
        <p:spPr>
          <a:xfrm>
            <a:off x="0" y="1"/>
            <a:ext cx="8087932" cy="6858000"/>
          </a:xfrm>
          <a:prstGeom prst="rect">
            <a:avLst/>
          </a:prstGeom>
        </p:spPr>
      </p:pic>
      <p:pic>
        <p:nvPicPr>
          <p:cNvPr id="5" name="Picture 4"/>
          <p:cNvPicPr>
            <a:picLocks noChangeAspect="1"/>
          </p:cNvPicPr>
          <p:nvPr/>
        </p:nvPicPr>
        <p:blipFill>
          <a:blip r:embed="rId4" cstate="print">
            <a:clrChange>
              <a:clrFrom>
                <a:srgbClr val="FFFFFE"/>
              </a:clrFrom>
              <a:clrTo>
                <a:srgbClr val="FFFFFE">
                  <a:alpha val="0"/>
                </a:srgbClr>
              </a:clrTo>
            </a:clrChange>
            <a:lum bright="70000" contrast="-70000"/>
            <a:extLst>
              <a:ext uri="{28A0092B-C50C-407E-A947-70E740481C1C}">
                <a14:useLocalDpi xmlns:a14="http://schemas.microsoft.com/office/drawing/2010/main" val="0"/>
              </a:ext>
            </a:extLst>
          </a:blip>
          <a:stretch>
            <a:fillRect/>
          </a:stretch>
        </p:blipFill>
        <p:spPr>
          <a:xfrm>
            <a:off x="430321" y="399396"/>
            <a:ext cx="2696337" cy="1694102"/>
          </a:xfrm>
          <a:prstGeom prst="rect">
            <a:avLst/>
          </a:prstGeom>
        </p:spPr>
      </p:pic>
      <p:sp>
        <p:nvSpPr>
          <p:cNvPr id="12" name="TextBox 11"/>
          <p:cNvSpPr txBox="1"/>
          <p:nvPr/>
        </p:nvSpPr>
        <p:spPr>
          <a:xfrm>
            <a:off x="430321" y="5300284"/>
            <a:ext cx="4562168" cy="523220"/>
          </a:xfrm>
          <a:prstGeom prst="rect">
            <a:avLst/>
          </a:prstGeom>
          <a:noFill/>
        </p:spPr>
        <p:txBody>
          <a:bodyPr wrap="square" rtlCol="0">
            <a:spAutoFit/>
          </a:bodyPr>
          <a:lstStyle/>
          <a:p>
            <a:r>
              <a:rPr lang="en-GB" sz="2800" b="1" dirty="0" smtClean="0">
                <a:solidFill>
                  <a:schemeClr val="bg1"/>
                </a:solidFill>
                <a:latin typeface="Kalinga" panose="020B0502040204020203" pitchFamily="34" charset="0"/>
                <a:cs typeface="Kalinga" panose="020B0502040204020203" pitchFamily="34" charset="0"/>
              </a:rPr>
              <a:t>We are here to help</a:t>
            </a:r>
            <a:endParaRPr lang="en-GB" sz="2800" b="1" dirty="0">
              <a:solidFill>
                <a:schemeClr val="bg1"/>
              </a:solidFill>
              <a:latin typeface="Kalinga" panose="020B0502040204020203" pitchFamily="34" charset="0"/>
              <a:cs typeface="Kalinga" panose="020B0502040204020203" pitchFamily="34" charset="0"/>
            </a:endParaRPr>
          </a:p>
        </p:txBody>
      </p:sp>
    </p:spTree>
    <p:extLst>
      <p:ext uri="{BB962C8B-B14F-4D97-AF65-F5344CB8AC3E}">
        <p14:creationId xmlns:p14="http://schemas.microsoft.com/office/powerpoint/2010/main" val="25647470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876539"/>
            <a:ext cx="3734873" cy="2801155"/>
          </a:xfrm>
          <a:prstGeom prst="rect">
            <a:avLst/>
          </a:prstGeom>
        </p:spPr>
      </p:pic>
      <p:sp>
        <p:nvSpPr>
          <p:cNvPr id="8" name="TextBox 7"/>
          <p:cNvSpPr txBox="1"/>
          <p:nvPr/>
        </p:nvSpPr>
        <p:spPr>
          <a:xfrm>
            <a:off x="4438917" y="1859339"/>
            <a:ext cx="7753082" cy="3139321"/>
          </a:xfrm>
          <a:prstGeom prst="rect">
            <a:avLst/>
          </a:prstGeom>
          <a:noFill/>
        </p:spPr>
        <p:txBody>
          <a:bodyPr wrap="square" rtlCol="0">
            <a:spAutoFit/>
          </a:bodyPr>
          <a:lstStyle/>
          <a:p>
            <a:r>
              <a:rPr lang="en-GB" b="1" dirty="0" smtClean="0">
                <a:solidFill>
                  <a:srgbClr val="0068B1"/>
                </a:solidFill>
                <a:latin typeface="Kalinga" panose="020B0502040204020203" pitchFamily="34" charset="0"/>
                <a:cs typeface="Kalinga" panose="020B0502040204020203" pitchFamily="34" charset="0"/>
              </a:rPr>
              <a:t>Free National Helpline (England, Scotland and Wales)</a:t>
            </a:r>
          </a:p>
          <a:p>
            <a:endParaRPr lang="en-GB" b="1" dirty="0">
              <a:solidFill>
                <a:srgbClr val="0068B1"/>
              </a:solidFill>
              <a:latin typeface="Kalinga" panose="020B0502040204020203" pitchFamily="34" charset="0"/>
              <a:cs typeface="Kalinga" panose="020B0502040204020203" pitchFamily="34" charset="0"/>
            </a:endParaRPr>
          </a:p>
          <a:p>
            <a:r>
              <a:rPr lang="en-GB" b="1" dirty="0" smtClean="0">
                <a:solidFill>
                  <a:srgbClr val="0068B1"/>
                </a:solidFill>
                <a:latin typeface="Kalinga" panose="020B0502040204020203" pitchFamily="34" charset="0"/>
                <a:cs typeface="Kalinga" panose="020B0502040204020203" pitchFamily="34" charset="0"/>
              </a:rPr>
              <a:t>Government Contract – Government Equalities Office</a:t>
            </a:r>
          </a:p>
          <a:p>
            <a:endParaRPr lang="en-GB" b="1" dirty="0">
              <a:solidFill>
                <a:srgbClr val="0068B1"/>
              </a:solidFill>
              <a:latin typeface="Kalinga" panose="020B0502040204020203" pitchFamily="34" charset="0"/>
              <a:cs typeface="Kalinga" panose="020B0502040204020203" pitchFamily="34" charset="0"/>
            </a:endParaRPr>
          </a:p>
          <a:p>
            <a:r>
              <a:rPr lang="en-GB" b="1" dirty="0" smtClean="0">
                <a:solidFill>
                  <a:srgbClr val="0068B1"/>
                </a:solidFill>
                <a:latin typeface="Kalinga" panose="020B0502040204020203" pitchFamily="34" charset="0"/>
                <a:cs typeface="Kalinga" panose="020B0502040204020203" pitchFamily="34" charset="0"/>
              </a:rPr>
              <a:t>Expertise in the Equality Act 2010 and Human Rights Act 1998</a:t>
            </a:r>
          </a:p>
          <a:p>
            <a:endParaRPr lang="en-GB" b="1" dirty="0">
              <a:solidFill>
                <a:srgbClr val="0068B1"/>
              </a:solidFill>
              <a:latin typeface="Kalinga" panose="020B0502040204020203" pitchFamily="34" charset="0"/>
              <a:cs typeface="Kalinga" panose="020B0502040204020203" pitchFamily="34" charset="0"/>
            </a:endParaRPr>
          </a:p>
          <a:p>
            <a:r>
              <a:rPr lang="en-GB" b="1" dirty="0" smtClean="0">
                <a:solidFill>
                  <a:srgbClr val="0068B1"/>
                </a:solidFill>
                <a:latin typeface="Kalinga" panose="020B0502040204020203" pitchFamily="34" charset="0"/>
                <a:cs typeface="Kalinga" panose="020B0502040204020203" pitchFamily="34" charset="0"/>
              </a:rPr>
              <a:t>Advisors trained to explore informal ways to resolve complaints</a:t>
            </a:r>
          </a:p>
          <a:p>
            <a:endParaRPr lang="en-GB" b="1" dirty="0">
              <a:solidFill>
                <a:srgbClr val="0068B1"/>
              </a:solidFill>
              <a:latin typeface="Kalinga" panose="020B0502040204020203" pitchFamily="34" charset="0"/>
              <a:cs typeface="Kalinga" panose="020B0502040204020203" pitchFamily="34" charset="0"/>
            </a:endParaRPr>
          </a:p>
          <a:p>
            <a:r>
              <a:rPr lang="en-GB" b="1" dirty="0" smtClean="0">
                <a:solidFill>
                  <a:srgbClr val="0068B1"/>
                </a:solidFill>
                <a:latin typeface="Kalinga" panose="020B0502040204020203" pitchFamily="34" charset="0"/>
                <a:cs typeface="Kalinga" panose="020B0502040204020203" pitchFamily="34" charset="0"/>
              </a:rPr>
              <a:t>Strong Partnership and Referral network </a:t>
            </a:r>
          </a:p>
          <a:p>
            <a:endParaRPr lang="en-GB" dirty="0"/>
          </a:p>
          <a:p>
            <a:endParaRPr lang="en-GB" dirty="0"/>
          </a:p>
        </p:txBody>
      </p:sp>
      <p:sp>
        <p:nvSpPr>
          <p:cNvPr id="9" name="Rectangle 8"/>
          <p:cNvSpPr/>
          <p:nvPr/>
        </p:nvSpPr>
        <p:spPr>
          <a:xfrm>
            <a:off x="1313644" y="0"/>
            <a:ext cx="10878355" cy="849086"/>
          </a:xfrm>
          <a:prstGeom prst="rect">
            <a:avLst/>
          </a:prstGeom>
          <a:solidFill>
            <a:srgbClr val="0068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2000" b="1" dirty="0" smtClean="0">
                <a:latin typeface="Kalinga" panose="020B0502040204020203" pitchFamily="34" charset="0"/>
                <a:cs typeface="Kalinga" panose="020B0502040204020203" pitchFamily="34" charset="0"/>
              </a:rPr>
              <a:t>Overview: Who we are and what we do</a:t>
            </a:r>
            <a:endParaRPr lang="en-GB" sz="2000" b="1" dirty="0">
              <a:latin typeface="Kalinga" panose="020B0502040204020203" pitchFamily="34" charset="0"/>
              <a:cs typeface="Kalinga" panose="020B0502040204020203" pitchFamily="34" charset="0"/>
            </a:endParaRPr>
          </a:p>
        </p:txBody>
      </p:sp>
      <p:pic>
        <p:nvPicPr>
          <p:cNvPr id="10" name="Picture 9"/>
          <p:cNvPicPr>
            <a:picLocks noChangeAspect="1"/>
          </p:cNvPicPr>
          <p:nvPr/>
        </p:nvPicPr>
        <p:blipFill>
          <a:blip r:embed="rId3"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169065" y="97478"/>
            <a:ext cx="1041114" cy="654130"/>
          </a:xfrm>
          <a:prstGeom prst="rect">
            <a:avLst/>
          </a:prstGeom>
        </p:spPr>
      </p:pic>
    </p:spTree>
    <p:extLst>
      <p:ext uri="{BB962C8B-B14F-4D97-AF65-F5344CB8AC3E}">
        <p14:creationId xmlns:p14="http://schemas.microsoft.com/office/powerpoint/2010/main" val="8029392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876539"/>
            <a:ext cx="3734873" cy="2801155"/>
          </a:xfrm>
          <a:prstGeom prst="rect">
            <a:avLst/>
          </a:prstGeom>
        </p:spPr>
      </p:pic>
      <p:sp>
        <p:nvSpPr>
          <p:cNvPr id="8" name="TextBox 7"/>
          <p:cNvSpPr txBox="1"/>
          <p:nvPr/>
        </p:nvSpPr>
        <p:spPr>
          <a:xfrm>
            <a:off x="4438917" y="1859339"/>
            <a:ext cx="7753082" cy="4524315"/>
          </a:xfrm>
          <a:prstGeom prst="rect">
            <a:avLst/>
          </a:prstGeom>
          <a:noFill/>
        </p:spPr>
        <p:txBody>
          <a:bodyPr wrap="square" rtlCol="0">
            <a:spAutoFit/>
          </a:bodyPr>
          <a:lstStyle/>
          <a:p>
            <a:r>
              <a:rPr lang="en-GB" b="1" dirty="0" smtClean="0">
                <a:solidFill>
                  <a:srgbClr val="0068B1"/>
                </a:solidFill>
                <a:latin typeface="Kalinga" panose="020B0502040204020203" pitchFamily="34" charset="0"/>
                <a:cs typeface="Kalinga" panose="020B0502040204020203" pitchFamily="34" charset="0"/>
              </a:rPr>
              <a:t>Areas of Advice:			The Protected Characteristics</a:t>
            </a:r>
          </a:p>
          <a:p>
            <a:endParaRPr lang="en-GB" b="1" dirty="0">
              <a:solidFill>
                <a:srgbClr val="0068B1"/>
              </a:solidFill>
              <a:latin typeface="Kalinga" panose="020B0502040204020203" pitchFamily="34" charset="0"/>
              <a:cs typeface="Kalinga" panose="020B0502040204020203" pitchFamily="34" charset="0"/>
            </a:endParaRPr>
          </a:p>
          <a:p>
            <a:r>
              <a:rPr lang="en-GB" b="1" dirty="0" smtClean="0">
                <a:solidFill>
                  <a:srgbClr val="0068B1"/>
                </a:solidFill>
                <a:latin typeface="Kalinga" panose="020B0502040204020203" pitchFamily="34" charset="0"/>
                <a:cs typeface="Kalinga" panose="020B0502040204020203" pitchFamily="34" charset="0"/>
              </a:rPr>
              <a:t>Work				Age</a:t>
            </a:r>
          </a:p>
          <a:p>
            <a:r>
              <a:rPr lang="en-GB" b="1" dirty="0" smtClean="0">
                <a:solidFill>
                  <a:srgbClr val="0068B1"/>
                </a:solidFill>
                <a:latin typeface="Kalinga" panose="020B0502040204020203" pitchFamily="34" charset="0"/>
                <a:cs typeface="Kalinga" panose="020B0502040204020203" pitchFamily="34" charset="0"/>
              </a:rPr>
              <a:t>Services and Public Functions	Religion and Belief</a:t>
            </a:r>
          </a:p>
          <a:p>
            <a:r>
              <a:rPr lang="en-GB" b="1" dirty="0" smtClean="0">
                <a:solidFill>
                  <a:srgbClr val="0068B1"/>
                </a:solidFill>
                <a:latin typeface="Kalinga" panose="020B0502040204020203" pitchFamily="34" charset="0"/>
                <a:cs typeface="Kalinga" panose="020B0502040204020203" pitchFamily="34" charset="0"/>
              </a:rPr>
              <a:t>Education			Race</a:t>
            </a:r>
          </a:p>
          <a:p>
            <a:r>
              <a:rPr lang="en-GB" b="1" dirty="0" smtClean="0">
                <a:solidFill>
                  <a:srgbClr val="0068B1"/>
                </a:solidFill>
                <a:latin typeface="Kalinga" panose="020B0502040204020203" pitchFamily="34" charset="0"/>
                <a:cs typeface="Kalinga" panose="020B0502040204020203" pitchFamily="34" charset="0"/>
              </a:rPr>
              <a:t>Premises			Sexual Orientation</a:t>
            </a:r>
          </a:p>
          <a:p>
            <a:r>
              <a:rPr lang="en-GB" b="1" dirty="0" smtClean="0">
                <a:solidFill>
                  <a:srgbClr val="0068B1"/>
                </a:solidFill>
                <a:latin typeface="Kalinga" panose="020B0502040204020203" pitchFamily="34" charset="0"/>
                <a:cs typeface="Kalinga" panose="020B0502040204020203" pitchFamily="34" charset="0"/>
              </a:rPr>
              <a:t>Transport Services		Sex</a:t>
            </a:r>
          </a:p>
          <a:p>
            <a:r>
              <a:rPr lang="en-GB" b="1" dirty="0" smtClean="0">
                <a:solidFill>
                  <a:srgbClr val="0068B1"/>
                </a:solidFill>
                <a:latin typeface="Kalinga" panose="020B0502040204020203" pitchFamily="34" charset="0"/>
                <a:cs typeface="Kalinga" panose="020B0502040204020203" pitchFamily="34" charset="0"/>
              </a:rPr>
              <a:t>Associations			Pregnancy and Maternity</a:t>
            </a:r>
          </a:p>
          <a:p>
            <a:r>
              <a:rPr lang="en-GB" b="1" dirty="0">
                <a:solidFill>
                  <a:srgbClr val="0068B1"/>
                </a:solidFill>
                <a:latin typeface="Kalinga" panose="020B0502040204020203" pitchFamily="34" charset="0"/>
                <a:cs typeface="Kalinga" panose="020B0502040204020203" pitchFamily="34" charset="0"/>
              </a:rPr>
              <a:t>	</a:t>
            </a:r>
            <a:r>
              <a:rPr lang="en-GB" b="1" dirty="0" smtClean="0">
                <a:solidFill>
                  <a:srgbClr val="0068B1"/>
                </a:solidFill>
                <a:latin typeface="Kalinga" panose="020B0502040204020203" pitchFamily="34" charset="0"/>
                <a:cs typeface="Kalinga" panose="020B0502040204020203" pitchFamily="34" charset="0"/>
              </a:rPr>
              <a:t>			Marriage and Civil Partnership</a:t>
            </a:r>
          </a:p>
          <a:p>
            <a:r>
              <a:rPr lang="en-GB" b="1" dirty="0">
                <a:solidFill>
                  <a:srgbClr val="0068B1"/>
                </a:solidFill>
                <a:latin typeface="Kalinga" panose="020B0502040204020203" pitchFamily="34" charset="0"/>
                <a:cs typeface="Kalinga" panose="020B0502040204020203" pitchFamily="34" charset="0"/>
              </a:rPr>
              <a:t>	</a:t>
            </a:r>
            <a:r>
              <a:rPr lang="en-GB" b="1" dirty="0" smtClean="0">
                <a:solidFill>
                  <a:srgbClr val="0068B1"/>
                </a:solidFill>
                <a:latin typeface="Kalinga" panose="020B0502040204020203" pitchFamily="34" charset="0"/>
                <a:cs typeface="Kalinga" panose="020B0502040204020203" pitchFamily="34" charset="0"/>
              </a:rPr>
              <a:t>			Gender Re-assignment</a:t>
            </a:r>
          </a:p>
          <a:p>
            <a:r>
              <a:rPr lang="en-GB" b="1" dirty="0">
                <a:solidFill>
                  <a:srgbClr val="0068B1"/>
                </a:solidFill>
                <a:latin typeface="Kalinga" panose="020B0502040204020203" pitchFamily="34" charset="0"/>
                <a:cs typeface="Kalinga" panose="020B0502040204020203" pitchFamily="34" charset="0"/>
              </a:rPr>
              <a:t>	</a:t>
            </a:r>
            <a:r>
              <a:rPr lang="en-GB" b="1" dirty="0" smtClean="0">
                <a:solidFill>
                  <a:srgbClr val="0068B1"/>
                </a:solidFill>
                <a:latin typeface="Kalinga" panose="020B0502040204020203" pitchFamily="34" charset="0"/>
                <a:cs typeface="Kalinga" panose="020B0502040204020203" pitchFamily="34" charset="0"/>
              </a:rPr>
              <a:t>			Disability</a:t>
            </a:r>
          </a:p>
          <a:p>
            <a:endParaRPr lang="en-GB" b="1" dirty="0">
              <a:solidFill>
                <a:srgbClr val="0068B1"/>
              </a:solidFill>
              <a:latin typeface="Kalinga" panose="020B0502040204020203" pitchFamily="34" charset="0"/>
              <a:cs typeface="Kalinga" panose="020B0502040204020203" pitchFamily="34" charset="0"/>
            </a:endParaRPr>
          </a:p>
          <a:p>
            <a:r>
              <a:rPr lang="en-GB" b="1" dirty="0" smtClean="0">
                <a:solidFill>
                  <a:srgbClr val="0068B1"/>
                </a:solidFill>
                <a:latin typeface="Kalinga" panose="020B0502040204020203" pitchFamily="34" charset="0"/>
                <a:cs typeface="Kalinga" panose="020B0502040204020203" pitchFamily="34" charset="0"/>
              </a:rPr>
              <a:t>We provide advice on two areas of law – The Equality Act and Human Rights Act</a:t>
            </a:r>
          </a:p>
          <a:p>
            <a:endParaRPr lang="en-GB" dirty="0"/>
          </a:p>
          <a:p>
            <a:endParaRPr lang="en-GB" dirty="0"/>
          </a:p>
        </p:txBody>
      </p:sp>
      <p:sp>
        <p:nvSpPr>
          <p:cNvPr id="9" name="Rectangle 8"/>
          <p:cNvSpPr/>
          <p:nvPr/>
        </p:nvSpPr>
        <p:spPr>
          <a:xfrm>
            <a:off x="1313644" y="0"/>
            <a:ext cx="10878355" cy="849086"/>
          </a:xfrm>
          <a:prstGeom prst="rect">
            <a:avLst/>
          </a:prstGeom>
          <a:solidFill>
            <a:srgbClr val="0068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2000" b="1" dirty="0" smtClean="0">
                <a:latin typeface="Kalinga" panose="020B0502040204020203" pitchFamily="34" charset="0"/>
                <a:cs typeface="Kalinga" panose="020B0502040204020203" pitchFamily="34" charset="0"/>
              </a:rPr>
              <a:t>Overview: Who we are and what we do</a:t>
            </a:r>
            <a:endParaRPr lang="en-GB" sz="2000" b="1" dirty="0">
              <a:latin typeface="Kalinga" panose="020B0502040204020203" pitchFamily="34" charset="0"/>
              <a:cs typeface="Kalinga" panose="020B0502040204020203" pitchFamily="34" charset="0"/>
            </a:endParaRPr>
          </a:p>
        </p:txBody>
      </p:sp>
      <p:pic>
        <p:nvPicPr>
          <p:cNvPr id="10" name="Picture 9"/>
          <p:cNvPicPr>
            <a:picLocks noChangeAspect="1"/>
          </p:cNvPicPr>
          <p:nvPr/>
        </p:nvPicPr>
        <p:blipFill>
          <a:blip r:embed="rId3"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169065" y="97478"/>
            <a:ext cx="1041114" cy="654130"/>
          </a:xfrm>
          <a:prstGeom prst="rect">
            <a:avLst/>
          </a:prstGeom>
        </p:spPr>
      </p:pic>
    </p:spTree>
    <p:extLst>
      <p:ext uri="{BB962C8B-B14F-4D97-AF65-F5344CB8AC3E}">
        <p14:creationId xmlns:p14="http://schemas.microsoft.com/office/powerpoint/2010/main" val="42861960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313644" y="0"/>
            <a:ext cx="10878355" cy="849086"/>
          </a:xfrm>
          <a:prstGeom prst="rect">
            <a:avLst/>
          </a:prstGeom>
          <a:solidFill>
            <a:srgbClr val="0068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2000" b="1" dirty="0" smtClean="0">
                <a:latin typeface="Kalinga" panose="020B0502040204020203" pitchFamily="34" charset="0"/>
                <a:cs typeface="Kalinga" panose="020B0502040204020203" pitchFamily="34" charset="0"/>
              </a:rPr>
              <a:t>Our Advice: The Client Journey’s </a:t>
            </a:r>
            <a:endParaRPr lang="en-GB" sz="2000" b="1" dirty="0">
              <a:latin typeface="Kalinga" panose="020B0502040204020203" pitchFamily="34" charset="0"/>
              <a:cs typeface="Kalinga" panose="020B0502040204020203" pitchFamily="34" charset="0"/>
            </a:endParaRPr>
          </a:p>
        </p:txBody>
      </p:sp>
      <p:pic>
        <p:nvPicPr>
          <p:cNvPr id="10" name="Picture 9"/>
          <p:cNvPicPr>
            <a:picLocks noChangeAspect="1"/>
          </p:cNvPicPr>
          <p:nvPr/>
        </p:nvPicPr>
        <p:blipFill>
          <a:blip r:embed="rId2"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169065" y="97478"/>
            <a:ext cx="1041114" cy="654130"/>
          </a:xfrm>
          <a:prstGeom prst="rect">
            <a:avLst/>
          </a:prstGeom>
        </p:spPr>
      </p:pic>
      <p:sp>
        <p:nvSpPr>
          <p:cNvPr id="6" name="Rectangle 5"/>
          <p:cNvSpPr/>
          <p:nvPr/>
        </p:nvSpPr>
        <p:spPr>
          <a:xfrm>
            <a:off x="-1" y="1158232"/>
            <a:ext cx="12191999" cy="502277"/>
          </a:xfrm>
          <a:prstGeom prst="rect">
            <a:avLst/>
          </a:prstGeom>
          <a:solidFill>
            <a:schemeClr val="bg1">
              <a:lumMod val="65000"/>
            </a:schemeClr>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GB" dirty="0" smtClean="0">
                <a:solidFill>
                  <a:schemeClr val="bg1"/>
                </a:solidFill>
                <a:latin typeface="Kalinga" panose="020B0502040204020203" pitchFamily="34" charset="0"/>
                <a:cs typeface="Kalinga" panose="020B0502040204020203" pitchFamily="34" charset="0"/>
              </a:rPr>
              <a:t>Journey 1 – Contact not within remit of EASS</a:t>
            </a:r>
            <a:endParaRPr lang="en-GB" dirty="0">
              <a:solidFill>
                <a:schemeClr val="bg1"/>
              </a:solidFill>
              <a:latin typeface="Kalinga" panose="020B0502040204020203" pitchFamily="34" charset="0"/>
              <a:cs typeface="Kalinga" panose="020B0502040204020203" pitchFamily="34" charset="0"/>
            </a:endParaRPr>
          </a:p>
        </p:txBody>
      </p:sp>
      <p:sp>
        <p:nvSpPr>
          <p:cNvPr id="11" name="Rectangle 10"/>
          <p:cNvSpPr/>
          <p:nvPr/>
        </p:nvSpPr>
        <p:spPr>
          <a:xfrm>
            <a:off x="-1" y="1914622"/>
            <a:ext cx="12191999" cy="502277"/>
          </a:xfrm>
          <a:prstGeom prst="rect">
            <a:avLst/>
          </a:prstGeom>
          <a:solidFill>
            <a:schemeClr val="bg1">
              <a:lumMod val="65000"/>
            </a:schemeClr>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GB" dirty="0" smtClean="0">
                <a:solidFill>
                  <a:schemeClr val="bg1"/>
                </a:solidFill>
                <a:latin typeface="Kalinga" panose="020B0502040204020203" pitchFamily="34" charset="0"/>
                <a:cs typeface="Kalinga" panose="020B0502040204020203" pitchFamily="34" charset="0"/>
              </a:rPr>
              <a:t>Journey 2 – A general question about Equality or Human Rights. No incident has occurred</a:t>
            </a:r>
            <a:r>
              <a:rPr lang="en-GB" dirty="0" smtClean="0">
                <a:solidFill>
                  <a:srgbClr val="002060"/>
                </a:solidFill>
                <a:latin typeface="Kalinga" panose="020B0502040204020203" pitchFamily="34" charset="0"/>
                <a:cs typeface="Kalinga" panose="020B0502040204020203" pitchFamily="34" charset="0"/>
              </a:rPr>
              <a:t>.</a:t>
            </a:r>
            <a:endParaRPr lang="en-GB" dirty="0">
              <a:solidFill>
                <a:srgbClr val="002060"/>
              </a:solidFill>
              <a:latin typeface="Kalinga" panose="020B0502040204020203" pitchFamily="34" charset="0"/>
              <a:cs typeface="Kalinga" panose="020B0502040204020203" pitchFamily="34" charset="0"/>
            </a:endParaRPr>
          </a:p>
        </p:txBody>
      </p:sp>
      <p:sp>
        <p:nvSpPr>
          <p:cNvPr id="12" name="Rectangle 11"/>
          <p:cNvSpPr/>
          <p:nvPr/>
        </p:nvSpPr>
        <p:spPr>
          <a:xfrm>
            <a:off x="-1" y="2671012"/>
            <a:ext cx="12192000" cy="1051587"/>
          </a:xfrm>
          <a:prstGeom prst="rect">
            <a:avLst/>
          </a:prstGeom>
          <a:solidFill>
            <a:srgbClr val="0068B1"/>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GB" dirty="0" smtClean="0">
                <a:solidFill>
                  <a:schemeClr val="bg1"/>
                </a:solidFill>
                <a:latin typeface="Kalinga" panose="020B0502040204020203" pitchFamily="34" charset="0"/>
                <a:cs typeface="Kalinga" panose="020B0502040204020203" pitchFamily="34" charset="0"/>
              </a:rPr>
              <a:t>Journey 3 – An incident of discrimination or interference with human rights has happened. The individual does not understand their rights and has yet to begin making an effective complaint using the legislation.</a:t>
            </a:r>
            <a:endParaRPr lang="en-GB" dirty="0">
              <a:solidFill>
                <a:srgbClr val="002060"/>
              </a:solidFill>
              <a:latin typeface="Kalinga" panose="020B0502040204020203" pitchFamily="34" charset="0"/>
              <a:cs typeface="Kalinga" panose="020B0502040204020203" pitchFamily="34" charset="0"/>
            </a:endParaRPr>
          </a:p>
        </p:txBody>
      </p:sp>
      <p:sp>
        <p:nvSpPr>
          <p:cNvPr id="13" name="Rectangle 12"/>
          <p:cNvSpPr/>
          <p:nvPr/>
        </p:nvSpPr>
        <p:spPr>
          <a:xfrm>
            <a:off x="-1" y="3954201"/>
            <a:ext cx="12192000" cy="1051587"/>
          </a:xfrm>
          <a:prstGeom prst="rect">
            <a:avLst/>
          </a:prstGeom>
          <a:solidFill>
            <a:srgbClr val="0068B1"/>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GB" dirty="0" smtClean="0">
                <a:solidFill>
                  <a:schemeClr val="bg1"/>
                </a:solidFill>
                <a:latin typeface="Kalinga" panose="020B0502040204020203" pitchFamily="34" charset="0"/>
                <a:cs typeface="Kalinga" panose="020B0502040204020203" pitchFamily="34" charset="0"/>
              </a:rPr>
              <a:t>Journey 4 – An incident of discrimination has happened. And the individual has used the legislation to complain to no avail. EASS now considers providing support to seek an informal resolution to the complaint.</a:t>
            </a:r>
            <a:endParaRPr lang="en-GB" dirty="0">
              <a:solidFill>
                <a:srgbClr val="002060"/>
              </a:solidFill>
              <a:latin typeface="Kalinga" panose="020B0502040204020203" pitchFamily="34" charset="0"/>
              <a:cs typeface="Kalinga" panose="020B0502040204020203" pitchFamily="34" charset="0"/>
            </a:endParaRPr>
          </a:p>
        </p:txBody>
      </p:sp>
      <p:sp>
        <p:nvSpPr>
          <p:cNvPr id="14" name="Rectangle 13"/>
          <p:cNvSpPr/>
          <p:nvPr/>
        </p:nvSpPr>
        <p:spPr>
          <a:xfrm>
            <a:off x="-1" y="5237390"/>
            <a:ext cx="12192000" cy="1051587"/>
          </a:xfrm>
          <a:prstGeom prst="rect">
            <a:avLst/>
          </a:prstGeom>
          <a:solidFill>
            <a:srgbClr val="0068B1"/>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GB" dirty="0" smtClean="0">
                <a:solidFill>
                  <a:schemeClr val="bg1"/>
                </a:solidFill>
                <a:latin typeface="Kalinga" panose="020B0502040204020203" pitchFamily="34" charset="0"/>
                <a:cs typeface="Kalinga" panose="020B0502040204020203" pitchFamily="34" charset="0"/>
              </a:rPr>
              <a:t>Journey 5 – After attempting informal resolution issue still not resolved. EASS provides assistance in using legal aid calculator, referral for Legal assistance (Bar Pro Bono, Law Centre) or limited help in completing court/tribunal claim forms.</a:t>
            </a:r>
            <a:endParaRPr lang="en-GB" dirty="0">
              <a:solidFill>
                <a:srgbClr val="002060"/>
              </a:solidFill>
              <a:latin typeface="Kalinga" panose="020B0502040204020203" pitchFamily="34" charset="0"/>
              <a:cs typeface="Kalinga" panose="020B0502040204020203" pitchFamily="34" charset="0"/>
            </a:endParaRPr>
          </a:p>
        </p:txBody>
      </p:sp>
    </p:spTree>
    <p:extLst>
      <p:ext uri="{BB962C8B-B14F-4D97-AF65-F5344CB8AC3E}">
        <p14:creationId xmlns:p14="http://schemas.microsoft.com/office/powerpoint/2010/main" val="6431278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151124"/>
            <a:ext cx="12192000" cy="1051587"/>
          </a:xfrm>
          <a:prstGeom prst="rect">
            <a:avLst/>
          </a:prstGeom>
          <a:solidFill>
            <a:srgbClr val="0068B1"/>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GB" dirty="0" smtClean="0">
                <a:solidFill>
                  <a:schemeClr val="bg1"/>
                </a:solidFill>
                <a:latin typeface="Kalinga" panose="020B0502040204020203" pitchFamily="34" charset="0"/>
                <a:cs typeface="Kalinga" panose="020B0502040204020203" pitchFamily="34" charset="0"/>
              </a:rPr>
              <a:t>Journey 3 – An incident of discrimination or interference with human rights has happened. The individual does not understand their rights and has yet to begin making an effective complaint using the legislation.</a:t>
            </a:r>
            <a:endParaRPr lang="en-GB" dirty="0">
              <a:solidFill>
                <a:srgbClr val="002060"/>
              </a:solidFill>
              <a:latin typeface="Kalinga" panose="020B0502040204020203" pitchFamily="34" charset="0"/>
              <a:cs typeface="Kalinga" panose="020B0502040204020203" pitchFamily="34" charset="0"/>
            </a:endParaRPr>
          </a:p>
        </p:txBody>
      </p:sp>
      <p:sp>
        <p:nvSpPr>
          <p:cNvPr id="9" name="Rectangle 8"/>
          <p:cNvSpPr/>
          <p:nvPr/>
        </p:nvSpPr>
        <p:spPr>
          <a:xfrm>
            <a:off x="1313644" y="0"/>
            <a:ext cx="10878355" cy="849086"/>
          </a:xfrm>
          <a:prstGeom prst="rect">
            <a:avLst/>
          </a:prstGeom>
          <a:solidFill>
            <a:srgbClr val="0068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2000" b="1" dirty="0" smtClean="0">
                <a:latin typeface="Kalinga" panose="020B0502040204020203" pitchFamily="34" charset="0"/>
                <a:cs typeface="Kalinga" panose="020B0502040204020203" pitchFamily="34" charset="0"/>
              </a:rPr>
              <a:t>Our Advice: The Client Journey’s </a:t>
            </a:r>
            <a:endParaRPr lang="en-GB" sz="2000" b="1" dirty="0">
              <a:latin typeface="Kalinga" panose="020B0502040204020203" pitchFamily="34" charset="0"/>
              <a:cs typeface="Kalinga" panose="020B0502040204020203" pitchFamily="34" charset="0"/>
            </a:endParaRPr>
          </a:p>
        </p:txBody>
      </p:sp>
      <p:pic>
        <p:nvPicPr>
          <p:cNvPr id="10" name="Picture 9"/>
          <p:cNvPicPr>
            <a:picLocks noChangeAspect="1"/>
          </p:cNvPicPr>
          <p:nvPr/>
        </p:nvPicPr>
        <p:blipFill>
          <a:blip r:embed="rId2"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169065" y="97478"/>
            <a:ext cx="1041114" cy="654130"/>
          </a:xfrm>
          <a:prstGeom prst="rect">
            <a:avLst/>
          </a:prstGeom>
        </p:spPr>
      </p:pic>
      <p:sp>
        <p:nvSpPr>
          <p:cNvPr id="15" name="TextBox 14"/>
          <p:cNvSpPr txBox="1"/>
          <p:nvPr/>
        </p:nvSpPr>
        <p:spPr>
          <a:xfrm>
            <a:off x="467808" y="3309023"/>
            <a:ext cx="5528043" cy="2862322"/>
          </a:xfrm>
          <a:prstGeom prst="rect">
            <a:avLst/>
          </a:prstGeom>
          <a:noFill/>
        </p:spPr>
        <p:txBody>
          <a:bodyPr wrap="square" rtlCol="0">
            <a:spAutoFit/>
          </a:bodyPr>
          <a:lstStyle/>
          <a:p>
            <a:r>
              <a:rPr lang="en-GB" b="1" dirty="0" smtClean="0">
                <a:solidFill>
                  <a:srgbClr val="0068B1"/>
                </a:solidFill>
                <a:latin typeface="Kalinga" panose="020B0502040204020203" pitchFamily="34" charset="0"/>
                <a:cs typeface="Kalinga" panose="020B0502040204020203" pitchFamily="34" charset="0"/>
              </a:rPr>
              <a:t>This type of advice usually happens when an incident has occurred and the individual has not done anything to complain.</a:t>
            </a:r>
          </a:p>
          <a:p>
            <a:endParaRPr lang="en-GB" b="1" dirty="0" smtClean="0">
              <a:solidFill>
                <a:srgbClr val="0068B1"/>
              </a:solidFill>
              <a:latin typeface="Kalinga" panose="020B0502040204020203" pitchFamily="34" charset="0"/>
              <a:cs typeface="Kalinga" panose="020B0502040204020203" pitchFamily="34" charset="0"/>
            </a:endParaRPr>
          </a:p>
          <a:p>
            <a:r>
              <a:rPr lang="en-GB" b="1" dirty="0" smtClean="0">
                <a:solidFill>
                  <a:srgbClr val="0068B1"/>
                </a:solidFill>
                <a:latin typeface="Kalinga" panose="020B0502040204020203" pitchFamily="34" charset="0"/>
                <a:cs typeface="Kalinga" panose="020B0502040204020203" pitchFamily="34" charset="0"/>
              </a:rPr>
              <a:t>Using Template letters available on our website, EASS advisors help individuals understand their rights and assist in starting an effective complaint.</a:t>
            </a:r>
          </a:p>
          <a:p>
            <a:endParaRPr lang="en-GB" dirty="0"/>
          </a:p>
          <a:p>
            <a:endParaRPr lang="en-GB"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44492" y="3041469"/>
            <a:ext cx="5647508" cy="4235631"/>
          </a:xfrm>
          <a:prstGeom prst="rect">
            <a:avLst/>
          </a:prstGeom>
        </p:spPr>
      </p:pic>
    </p:spTree>
    <p:extLst>
      <p:ext uri="{BB962C8B-B14F-4D97-AF65-F5344CB8AC3E}">
        <p14:creationId xmlns:p14="http://schemas.microsoft.com/office/powerpoint/2010/main" val="22891184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285300"/>
            <a:ext cx="12192000" cy="1051587"/>
          </a:xfrm>
          <a:prstGeom prst="rect">
            <a:avLst/>
          </a:prstGeom>
          <a:solidFill>
            <a:srgbClr val="0068B1"/>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GB" dirty="0" smtClean="0">
                <a:solidFill>
                  <a:schemeClr val="bg1"/>
                </a:solidFill>
                <a:latin typeface="Kalinga" panose="020B0502040204020203" pitchFamily="34" charset="0"/>
                <a:cs typeface="Kalinga" panose="020B0502040204020203" pitchFamily="34" charset="0"/>
              </a:rPr>
              <a:t>Journey 4 – An incident of discrimination or interference with human rights has happened. And the individual has used the legislation to complain to no avail. EASS now considers providing support to seek an informal resolution to the complaint.</a:t>
            </a:r>
            <a:endParaRPr lang="en-GB" dirty="0">
              <a:solidFill>
                <a:srgbClr val="002060"/>
              </a:solidFill>
              <a:latin typeface="Kalinga" panose="020B0502040204020203" pitchFamily="34" charset="0"/>
              <a:cs typeface="Kalinga" panose="020B0502040204020203" pitchFamily="34" charset="0"/>
            </a:endParaRPr>
          </a:p>
        </p:txBody>
      </p:sp>
      <p:sp>
        <p:nvSpPr>
          <p:cNvPr id="9" name="Rectangle 8"/>
          <p:cNvSpPr/>
          <p:nvPr/>
        </p:nvSpPr>
        <p:spPr>
          <a:xfrm>
            <a:off x="1313644" y="0"/>
            <a:ext cx="10878355" cy="849086"/>
          </a:xfrm>
          <a:prstGeom prst="rect">
            <a:avLst/>
          </a:prstGeom>
          <a:solidFill>
            <a:srgbClr val="0068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2000" b="1" dirty="0" smtClean="0">
                <a:latin typeface="Kalinga" panose="020B0502040204020203" pitchFamily="34" charset="0"/>
                <a:cs typeface="Kalinga" panose="020B0502040204020203" pitchFamily="34" charset="0"/>
              </a:rPr>
              <a:t>Our Advice: The Client Journey’s </a:t>
            </a:r>
            <a:endParaRPr lang="en-GB" sz="2000" b="1" dirty="0">
              <a:latin typeface="Kalinga" panose="020B0502040204020203" pitchFamily="34" charset="0"/>
              <a:cs typeface="Kalinga" panose="020B0502040204020203" pitchFamily="34" charset="0"/>
            </a:endParaRPr>
          </a:p>
        </p:txBody>
      </p:sp>
      <p:pic>
        <p:nvPicPr>
          <p:cNvPr id="10" name="Picture 9"/>
          <p:cNvPicPr>
            <a:picLocks noChangeAspect="1"/>
          </p:cNvPicPr>
          <p:nvPr/>
        </p:nvPicPr>
        <p:blipFill>
          <a:blip r:embed="rId2"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169065" y="97478"/>
            <a:ext cx="1041114" cy="654130"/>
          </a:xfrm>
          <a:prstGeom prst="rect">
            <a:avLst/>
          </a:prstGeom>
        </p:spPr>
      </p:pic>
      <p:sp>
        <p:nvSpPr>
          <p:cNvPr id="15" name="TextBox 14"/>
          <p:cNvSpPr txBox="1"/>
          <p:nvPr/>
        </p:nvSpPr>
        <p:spPr>
          <a:xfrm>
            <a:off x="6096000" y="3429000"/>
            <a:ext cx="5528043" cy="2862322"/>
          </a:xfrm>
          <a:prstGeom prst="rect">
            <a:avLst/>
          </a:prstGeom>
          <a:noFill/>
        </p:spPr>
        <p:txBody>
          <a:bodyPr wrap="square" rtlCol="0">
            <a:spAutoFit/>
          </a:bodyPr>
          <a:lstStyle/>
          <a:p>
            <a:r>
              <a:rPr lang="en-GB" b="1" dirty="0" smtClean="0">
                <a:solidFill>
                  <a:srgbClr val="0068B1"/>
                </a:solidFill>
                <a:latin typeface="Kalinga" panose="020B0502040204020203" pitchFamily="34" charset="0"/>
                <a:cs typeface="Kalinga" panose="020B0502040204020203" pitchFamily="34" charset="0"/>
              </a:rPr>
              <a:t>Work Issues – Important to ensure individual is speaking to ACAS at the right time.</a:t>
            </a:r>
          </a:p>
          <a:p>
            <a:r>
              <a:rPr lang="en-GB" b="1" dirty="0" smtClean="0">
                <a:solidFill>
                  <a:srgbClr val="0068B1"/>
                </a:solidFill>
                <a:latin typeface="Kalinga" panose="020B0502040204020203" pitchFamily="34" charset="0"/>
                <a:cs typeface="Kalinga" panose="020B0502040204020203" pitchFamily="34" charset="0"/>
              </a:rPr>
              <a:t>Early Conciliation</a:t>
            </a:r>
          </a:p>
          <a:p>
            <a:endParaRPr lang="en-GB" b="1" dirty="0">
              <a:solidFill>
                <a:srgbClr val="0068B1"/>
              </a:solidFill>
              <a:latin typeface="Kalinga" panose="020B0502040204020203" pitchFamily="34" charset="0"/>
              <a:cs typeface="Kalinga" panose="020B0502040204020203" pitchFamily="34" charset="0"/>
            </a:endParaRPr>
          </a:p>
          <a:p>
            <a:r>
              <a:rPr lang="en-GB" b="1" dirty="0" smtClean="0">
                <a:solidFill>
                  <a:srgbClr val="0068B1"/>
                </a:solidFill>
                <a:latin typeface="Kalinga" panose="020B0502040204020203" pitchFamily="34" charset="0"/>
                <a:cs typeface="Kalinga" panose="020B0502040204020203" pitchFamily="34" charset="0"/>
              </a:rPr>
              <a:t>Non Work Issues – EASS can become involved in a more ‘hands-on’ approach. We may even write on behalf of the individual to seek informal resolutions.</a:t>
            </a:r>
          </a:p>
          <a:p>
            <a:endParaRPr lang="en-GB" dirty="0"/>
          </a:p>
          <a:p>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605314"/>
            <a:ext cx="5670248" cy="4252686"/>
          </a:xfrm>
          <a:prstGeom prst="rect">
            <a:avLst/>
          </a:prstGeom>
        </p:spPr>
      </p:pic>
    </p:spTree>
    <p:extLst>
      <p:ext uri="{BB962C8B-B14F-4D97-AF65-F5344CB8AC3E}">
        <p14:creationId xmlns:p14="http://schemas.microsoft.com/office/powerpoint/2010/main" val="8695178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313644" y="0"/>
            <a:ext cx="10878355" cy="849086"/>
          </a:xfrm>
          <a:prstGeom prst="rect">
            <a:avLst/>
          </a:prstGeom>
          <a:solidFill>
            <a:srgbClr val="0068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2000" b="1" dirty="0" smtClean="0">
                <a:latin typeface="Kalinga" panose="020B0502040204020203" pitchFamily="34" charset="0"/>
                <a:cs typeface="Kalinga" panose="020B0502040204020203" pitchFamily="34" charset="0"/>
              </a:rPr>
              <a:t>Common Issues</a:t>
            </a:r>
            <a:endParaRPr lang="en-GB" sz="2000" b="1" dirty="0">
              <a:latin typeface="Kalinga" panose="020B0502040204020203" pitchFamily="34" charset="0"/>
              <a:cs typeface="Kalinga" panose="020B0502040204020203" pitchFamily="34" charset="0"/>
            </a:endParaRPr>
          </a:p>
        </p:txBody>
      </p:sp>
      <p:pic>
        <p:nvPicPr>
          <p:cNvPr id="10" name="Picture 9"/>
          <p:cNvPicPr>
            <a:picLocks noChangeAspect="1"/>
          </p:cNvPicPr>
          <p:nvPr/>
        </p:nvPicPr>
        <p:blipFill>
          <a:blip r:embed="rId2"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169065" y="97478"/>
            <a:ext cx="1041114" cy="654130"/>
          </a:xfrm>
          <a:prstGeom prst="rect">
            <a:avLst/>
          </a:prstGeom>
        </p:spPr>
      </p:pic>
      <p:sp>
        <p:nvSpPr>
          <p:cNvPr id="15" name="TextBox 14"/>
          <p:cNvSpPr txBox="1"/>
          <p:nvPr/>
        </p:nvSpPr>
        <p:spPr>
          <a:xfrm>
            <a:off x="4107542" y="1658258"/>
            <a:ext cx="7460343" cy="5386090"/>
          </a:xfrm>
          <a:prstGeom prst="rect">
            <a:avLst/>
          </a:prstGeom>
          <a:noFill/>
        </p:spPr>
        <p:txBody>
          <a:bodyPr wrap="square" rtlCol="0">
            <a:spAutoFit/>
          </a:bodyPr>
          <a:lstStyle/>
          <a:p>
            <a:r>
              <a:rPr lang="en-GB" sz="2800" b="1" dirty="0" smtClean="0">
                <a:solidFill>
                  <a:srgbClr val="0068B1"/>
                </a:solidFill>
                <a:latin typeface="Kalinga" panose="020B0502040204020203" pitchFamily="34" charset="0"/>
                <a:cs typeface="Kalinga" panose="020B0502040204020203" pitchFamily="34" charset="0"/>
              </a:rPr>
              <a:t>Work – People being disciplined or even having their employment terminated due to having time off to attend medical appointments.</a:t>
            </a:r>
          </a:p>
          <a:p>
            <a:endParaRPr lang="en-GB" sz="2800" b="1" dirty="0">
              <a:solidFill>
                <a:srgbClr val="0068B1"/>
              </a:solidFill>
              <a:latin typeface="Kalinga" panose="020B0502040204020203" pitchFamily="34" charset="0"/>
              <a:cs typeface="Kalinga" panose="020B0502040204020203" pitchFamily="34" charset="0"/>
            </a:endParaRPr>
          </a:p>
          <a:p>
            <a:r>
              <a:rPr lang="en-GB" sz="2800" b="1" dirty="0" smtClean="0">
                <a:solidFill>
                  <a:srgbClr val="0068B1"/>
                </a:solidFill>
                <a:latin typeface="Kalinga" panose="020B0502040204020203" pitchFamily="34" charset="0"/>
                <a:cs typeface="Kalinga" panose="020B0502040204020203" pitchFamily="34" charset="0"/>
              </a:rPr>
              <a:t>Work – People being denied promotion due to time off or missing out on key training to assist in career.</a:t>
            </a:r>
          </a:p>
          <a:p>
            <a:endParaRPr lang="en-GB" sz="2800" b="1" dirty="0">
              <a:solidFill>
                <a:srgbClr val="0068B1"/>
              </a:solidFill>
              <a:latin typeface="Kalinga" panose="020B0502040204020203" pitchFamily="34" charset="0"/>
              <a:cs typeface="Kalinga" panose="020B0502040204020203" pitchFamily="34" charset="0"/>
            </a:endParaRPr>
          </a:p>
          <a:p>
            <a:r>
              <a:rPr lang="en-GB" sz="2800" b="1" dirty="0" smtClean="0">
                <a:solidFill>
                  <a:srgbClr val="0068B1"/>
                </a:solidFill>
                <a:latin typeface="Kalinga" panose="020B0502040204020203" pitchFamily="34" charset="0"/>
                <a:cs typeface="Kalinga" panose="020B0502040204020203" pitchFamily="34" charset="0"/>
              </a:rPr>
              <a:t>Work – Individuals not gaining employment due to time off in the past.</a:t>
            </a:r>
          </a:p>
          <a:p>
            <a:endParaRPr lang="en-GB" dirty="0"/>
          </a:p>
          <a:p>
            <a:endParaRPr lang="en-GB" dirty="0"/>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10635" t="38729" r="79206" b="36933"/>
          <a:stretch/>
        </p:blipFill>
        <p:spPr>
          <a:xfrm>
            <a:off x="0" y="2799780"/>
            <a:ext cx="2278743" cy="4094619"/>
          </a:xfrm>
          <a:prstGeom prst="rect">
            <a:avLst/>
          </a:prstGeom>
        </p:spPr>
      </p:pic>
    </p:spTree>
    <p:extLst>
      <p:ext uri="{BB962C8B-B14F-4D97-AF65-F5344CB8AC3E}">
        <p14:creationId xmlns:p14="http://schemas.microsoft.com/office/powerpoint/2010/main" val="4136996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313644" y="0"/>
            <a:ext cx="10878355" cy="849086"/>
          </a:xfrm>
          <a:prstGeom prst="rect">
            <a:avLst/>
          </a:prstGeom>
          <a:solidFill>
            <a:srgbClr val="0068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2000" b="1" dirty="0" smtClean="0">
                <a:latin typeface="Kalinga" panose="020B0502040204020203" pitchFamily="34" charset="0"/>
                <a:cs typeface="Kalinga" panose="020B0502040204020203" pitchFamily="34" charset="0"/>
              </a:rPr>
              <a:t>Common Issues</a:t>
            </a:r>
            <a:endParaRPr lang="en-GB" sz="2000" b="1" dirty="0">
              <a:latin typeface="Kalinga" panose="020B0502040204020203" pitchFamily="34" charset="0"/>
              <a:cs typeface="Kalinga" panose="020B0502040204020203" pitchFamily="34" charset="0"/>
            </a:endParaRPr>
          </a:p>
        </p:txBody>
      </p:sp>
      <p:pic>
        <p:nvPicPr>
          <p:cNvPr id="10" name="Picture 9"/>
          <p:cNvPicPr>
            <a:picLocks noChangeAspect="1"/>
          </p:cNvPicPr>
          <p:nvPr/>
        </p:nvPicPr>
        <p:blipFill>
          <a:blip r:embed="rId2"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169065" y="97478"/>
            <a:ext cx="1041114" cy="654130"/>
          </a:xfrm>
          <a:prstGeom prst="rect">
            <a:avLst/>
          </a:prstGeom>
        </p:spPr>
      </p:pic>
      <p:sp>
        <p:nvSpPr>
          <p:cNvPr id="15" name="TextBox 14"/>
          <p:cNvSpPr txBox="1"/>
          <p:nvPr/>
        </p:nvSpPr>
        <p:spPr>
          <a:xfrm>
            <a:off x="4252686" y="1372265"/>
            <a:ext cx="6531428" cy="7232749"/>
          </a:xfrm>
          <a:prstGeom prst="rect">
            <a:avLst/>
          </a:prstGeom>
          <a:noFill/>
        </p:spPr>
        <p:txBody>
          <a:bodyPr wrap="square" rtlCol="0">
            <a:spAutoFit/>
          </a:bodyPr>
          <a:lstStyle/>
          <a:p>
            <a:r>
              <a:rPr lang="en-GB" sz="2800" b="1" dirty="0" smtClean="0">
                <a:solidFill>
                  <a:srgbClr val="0068B1"/>
                </a:solidFill>
                <a:latin typeface="Kalinga" panose="020B0502040204020203" pitchFamily="34" charset="0"/>
                <a:cs typeface="Kalinga" panose="020B0502040204020203" pitchFamily="34" charset="0"/>
              </a:rPr>
              <a:t>Non Work Issues</a:t>
            </a:r>
          </a:p>
          <a:p>
            <a:endParaRPr lang="en-GB" sz="2800" b="1" dirty="0">
              <a:solidFill>
                <a:srgbClr val="0068B1"/>
              </a:solidFill>
              <a:latin typeface="Kalinga" panose="020B0502040204020203" pitchFamily="34" charset="0"/>
              <a:cs typeface="Kalinga" panose="020B0502040204020203" pitchFamily="34" charset="0"/>
            </a:endParaRPr>
          </a:p>
          <a:p>
            <a:r>
              <a:rPr lang="en-GB" sz="2800" b="1" dirty="0" smtClean="0">
                <a:solidFill>
                  <a:srgbClr val="0068B1"/>
                </a:solidFill>
                <a:latin typeface="Kalinga" panose="020B0502040204020203" pitchFamily="34" charset="0"/>
                <a:cs typeface="Kalinga" panose="020B0502040204020203" pitchFamily="34" charset="0"/>
              </a:rPr>
              <a:t>Inaccessibility of services. Either through physical access or policies making it difficult for disabled individuals to access.</a:t>
            </a:r>
          </a:p>
          <a:p>
            <a:endParaRPr lang="en-GB" sz="2800" b="1" dirty="0">
              <a:solidFill>
                <a:srgbClr val="0068B1"/>
              </a:solidFill>
              <a:latin typeface="Kalinga" panose="020B0502040204020203" pitchFamily="34" charset="0"/>
              <a:cs typeface="Kalinga" panose="020B0502040204020203" pitchFamily="34" charset="0"/>
            </a:endParaRPr>
          </a:p>
          <a:p>
            <a:r>
              <a:rPr lang="en-GB" sz="2800" b="1" dirty="0" smtClean="0">
                <a:solidFill>
                  <a:srgbClr val="0068B1"/>
                </a:solidFill>
                <a:latin typeface="Kalinga" panose="020B0502040204020203" pitchFamily="34" charset="0"/>
                <a:cs typeface="Kalinga" panose="020B0502040204020203" pitchFamily="34" charset="0"/>
              </a:rPr>
              <a:t>Discrimination at school.</a:t>
            </a:r>
          </a:p>
          <a:p>
            <a:endParaRPr lang="en-GB" sz="2800" b="1" dirty="0">
              <a:solidFill>
                <a:srgbClr val="0068B1"/>
              </a:solidFill>
              <a:latin typeface="Kalinga" panose="020B0502040204020203" pitchFamily="34" charset="0"/>
              <a:cs typeface="Kalinga" panose="020B0502040204020203" pitchFamily="34" charset="0"/>
            </a:endParaRPr>
          </a:p>
          <a:p>
            <a:r>
              <a:rPr lang="en-GB" sz="2800" b="1" dirty="0" smtClean="0">
                <a:solidFill>
                  <a:srgbClr val="0068B1"/>
                </a:solidFill>
                <a:latin typeface="Kalinga" panose="020B0502040204020203" pitchFamily="34" charset="0"/>
                <a:cs typeface="Kalinga" panose="020B0502040204020203" pitchFamily="34" charset="0"/>
              </a:rPr>
              <a:t>Refusal of services or services provided on worse terms or a lower standard.</a:t>
            </a:r>
          </a:p>
          <a:p>
            <a:endParaRPr lang="en-GB" sz="2800" b="1" dirty="0">
              <a:solidFill>
                <a:srgbClr val="0068B1"/>
              </a:solidFill>
              <a:latin typeface="Kalinga" panose="020B0502040204020203" pitchFamily="34" charset="0"/>
              <a:cs typeface="Kalinga" panose="020B0502040204020203" pitchFamily="34" charset="0"/>
            </a:endParaRPr>
          </a:p>
          <a:p>
            <a:endParaRPr lang="en-GB" sz="2800" b="1" dirty="0" smtClean="0">
              <a:solidFill>
                <a:srgbClr val="0068B1"/>
              </a:solidFill>
              <a:latin typeface="Kalinga" panose="020B0502040204020203" pitchFamily="34" charset="0"/>
              <a:cs typeface="Kalinga" panose="020B0502040204020203" pitchFamily="34" charset="0"/>
            </a:endParaRPr>
          </a:p>
          <a:p>
            <a:endParaRPr lang="en-GB" b="1" dirty="0">
              <a:solidFill>
                <a:srgbClr val="0068B1"/>
              </a:solidFill>
              <a:latin typeface="Kalinga" panose="020B0502040204020203" pitchFamily="34" charset="0"/>
              <a:cs typeface="Kalinga" panose="020B0502040204020203" pitchFamily="34" charset="0"/>
            </a:endParaRPr>
          </a:p>
          <a:p>
            <a:endParaRPr lang="en-GB" b="1" dirty="0" smtClean="0">
              <a:solidFill>
                <a:srgbClr val="0068B1"/>
              </a:solidFill>
              <a:latin typeface="Kalinga" panose="020B0502040204020203" pitchFamily="34" charset="0"/>
              <a:cs typeface="Kalinga" panose="020B0502040204020203" pitchFamily="34" charset="0"/>
            </a:endParaRPr>
          </a:p>
          <a:p>
            <a:endParaRPr lang="en-GB" dirty="0"/>
          </a:p>
          <a:p>
            <a:endParaRPr lang="en-GB" dirty="0"/>
          </a:p>
        </p:txBody>
      </p:sp>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l="31587" t="38307" r="57937" b="36297"/>
          <a:stretch/>
        </p:blipFill>
        <p:spPr>
          <a:xfrm>
            <a:off x="0" y="3110676"/>
            <a:ext cx="2061029" cy="3747324"/>
          </a:xfrm>
          <a:prstGeom prst="rect">
            <a:avLst/>
          </a:prstGeom>
        </p:spPr>
      </p:pic>
    </p:spTree>
    <p:extLst>
      <p:ext uri="{BB962C8B-B14F-4D97-AF65-F5344CB8AC3E}">
        <p14:creationId xmlns:p14="http://schemas.microsoft.com/office/powerpoint/2010/main" val="7129779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313644" y="0"/>
            <a:ext cx="10878355" cy="849086"/>
          </a:xfrm>
          <a:prstGeom prst="rect">
            <a:avLst/>
          </a:prstGeom>
          <a:solidFill>
            <a:srgbClr val="0068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2000" b="1" dirty="0" smtClean="0">
                <a:latin typeface="Kalinga" panose="020B0502040204020203" pitchFamily="34" charset="0"/>
                <a:cs typeface="Kalinga" panose="020B0502040204020203" pitchFamily="34" charset="0"/>
              </a:rPr>
              <a:t>Further Information</a:t>
            </a:r>
            <a:endParaRPr lang="en-GB" sz="2000" b="1" dirty="0">
              <a:latin typeface="Kalinga" panose="020B0502040204020203" pitchFamily="34" charset="0"/>
              <a:cs typeface="Kalinga" panose="020B0502040204020203" pitchFamily="34" charset="0"/>
            </a:endParaRPr>
          </a:p>
        </p:txBody>
      </p:sp>
      <p:pic>
        <p:nvPicPr>
          <p:cNvPr id="10" name="Picture 9"/>
          <p:cNvPicPr>
            <a:picLocks noChangeAspect="1"/>
          </p:cNvPicPr>
          <p:nvPr/>
        </p:nvPicPr>
        <p:blipFill>
          <a:blip r:embed="rId2"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169065" y="97478"/>
            <a:ext cx="1041114" cy="654130"/>
          </a:xfrm>
          <a:prstGeom prst="rect">
            <a:avLst/>
          </a:prstGeom>
        </p:spPr>
      </p:pic>
      <p:sp>
        <p:nvSpPr>
          <p:cNvPr id="15" name="TextBox 14"/>
          <p:cNvSpPr txBox="1"/>
          <p:nvPr/>
        </p:nvSpPr>
        <p:spPr>
          <a:xfrm>
            <a:off x="4252686" y="1372265"/>
            <a:ext cx="6531428" cy="5940088"/>
          </a:xfrm>
          <a:prstGeom prst="rect">
            <a:avLst/>
          </a:prstGeom>
          <a:noFill/>
        </p:spPr>
        <p:txBody>
          <a:bodyPr wrap="square" rtlCol="0">
            <a:spAutoFit/>
          </a:bodyPr>
          <a:lstStyle/>
          <a:p>
            <a:r>
              <a:rPr lang="en-GB" sz="2000" b="1" dirty="0" smtClean="0">
                <a:solidFill>
                  <a:srgbClr val="0068B1"/>
                </a:solidFill>
                <a:latin typeface="Kalinga" panose="020B0502040204020203" pitchFamily="34" charset="0"/>
                <a:cs typeface="Kalinga" panose="020B0502040204020203" pitchFamily="34" charset="0"/>
              </a:rPr>
              <a:t>EASS advisers will work with individuals to find an informal way of resolving the issue.</a:t>
            </a:r>
          </a:p>
          <a:p>
            <a:endParaRPr lang="en-GB" sz="2000" b="1" dirty="0">
              <a:solidFill>
                <a:srgbClr val="0068B1"/>
              </a:solidFill>
              <a:latin typeface="Kalinga" panose="020B0502040204020203" pitchFamily="34" charset="0"/>
              <a:cs typeface="Kalinga" panose="020B0502040204020203" pitchFamily="34" charset="0"/>
            </a:endParaRPr>
          </a:p>
          <a:p>
            <a:r>
              <a:rPr lang="en-GB" sz="2000" b="1" dirty="0" smtClean="0">
                <a:solidFill>
                  <a:srgbClr val="0068B1"/>
                </a:solidFill>
                <a:latin typeface="Kalinga" panose="020B0502040204020203" pitchFamily="34" charset="0"/>
                <a:cs typeface="Kalinga" panose="020B0502040204020203" pitchFamily="34" charset="0"/>
              </a:rPr>
              <a:t>We do not provide legal assistance but do work with partners at local and national levels where individuals are either referred to us for advice or we refer to them for further appropriate support.</a:t>
            </a:r>
          </a:p>
          <a:p>
            <a:endParaRPr lang="en-GB" sz="2000" b="1" dirty="0">
              <a:solidFill>
                <a:srgbClr val="0068B1"/>
              </a:solidFill>
              <a:latin typeface="Kalinga" panose="020B0502040204020203" pitchFamily="34" charset="0"/>
              <a:cs typeface="Kalinga" panose="020B0502040204020203" pitchFamily="34" charset="0"/>
            </a:endParaRPr>
          </a:p>
          <a:p>
            <a:r>
              <a:rPr lang="en-GB" sz="2000" b="1" dirty="0" smtClean="0">
                <a:solidFill>
                  <a:srgbClr val="0068B1"/>
                </a:solidFill>
                <a:latin typeface="Kalinga" panose="020B0502040204020203" pitchFamily="34" charset="0"/>
                <a:cs typeface="Kalinga" panose="020B0502040204020203" pitchFamily="34" charset="0"/>
              </a:rPr>
              <a:t>Each month we send out an engagement newsletter to all organisations who we engage with advising on successful outcomes and common issues.</a:t>
            </a:r>
          </a:p>
          <a:p>
            <a:r>
              <a:rPr lang="en-GB" sz="2000" b="1" dirty="0" smtClean="0">
                <a:solidFill>
                  <a:srgbClr val="0068B1"/>
                </a:solidFill>
                <a:latin typeface="Kalinga" panose="020B0502040204020203" pitchFamily="34" charset="0"/>
                <a:cs typeface="Kalinga" panose="020B0502040204020203" pitchFamily="34" charset="0"/>
              </a:rPr>
              <a:t>We are also able to provide statistical analysis of the types of issues we receive. </a:t>
            </a:r>
            <a:endParaRPr lang="en-GB" sz="2000" b="1" dirty="0">
              <a:solidFill>
                <a:srgbClr val="0068B1"/>
              </a:solidFill>
              <a:latin typeface="Kalinga" panose="020B0502040204020203" pitchFamily="34" charset="0"/>
              <a:cs typeface="Kalinga" panose="020B0502040204020203" pitchFamily="34" charset="0"/>
            </a:endParaRPr>
          </a:p>
          <a:p>
            <a:endParaRPr lang="en-GB" sz="2800" b="1" dirty="0" smtClean="0">
              <a:solidFill>
                <a:srgbClr val="0068B1"/>
              </a:solidFill>
              <a:latin typeface="Kalinga" panose="020B0502040204020203" pitchFamily="34" charset="0"/>
              <a:cs typeface="Kalinga" panose="020B0502040204020203" pitchFamily="34" charset="0"/>
            </a:endParaRPr>
          </a:p>
          <a:p>
            <a:endParaRPr lang="en-GB" b="1" dirty="0">
              <a:solidFill>
                <a:srgbClr val="0068B1"/>
              </a:solidFill>
              <a:latin typeface="Kalinga" panose="020B0502040204020203" pitchFamily="34" charset="0"/>
              <a:cs typeface="Kalinga" panose="020B0502040204020203" pitchFamily="34" charset="0"/>
            </a:endParaRPr>
          </a:p>
          <a:p>
            <a:endParaRPr lang="en-GB" b="1" dirty="0" smtClean="0">
              <a:solidFill>
                <a:srgbClr val="0068B1"/>
              </a:solidFill>
              <a:latin typeface="Kalinga" panose="020B0502040204020203" pitchFamily="34" charset="0"/>
              <a:cs typeface="Kalinga" panose="020B0502040204020203" pitchFamily="34" charset="0"/>
            </a:endParaRPr>
          </a:p>
          <a:p>
            <a:endParaRPr lang="en-GB" dirty="0"/>
          </a:p>
          <a:p>
            <a:endParaRPr lang="en-GB" dirty="0"/>
          </a:p>
        </p:txBody>
      </p:sp>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l="31587" t="38307" r="57937" b="36297"/>
          <a:stretch/>
        </p:blipFill>
        <p:spPr>
          <a:xfrm>
            <a:off x="0" y="3110676"/>
            <a:ext cx="2061029" cy="3747324"/>
          </a:xfrm>
          <a:prstGeom prst="rect">
            <a:avLst/>
          </a:prstGeom>
        </p:spPr>
      </p:pic>
    </p:spTree>
    <p:extLst>
      <p:ext uri="{BB962C8B-B14F-4D97-AF65-F5344CB8AC3E}">
        <p14:creationId xmlns:p14="http://schemas.microsoft.com/office/powerpoint/2010/main" val="30679752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TotalTime>
  <Words>699</Words>
  <Application>Microsoft Office PowerPoint</Application>
  <PresentationFormat>Custom</PresentationFormat>
  <Paragraphs>92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Goldsby</dc:creator>
  <cp:lastModifiedBy>Louise Murphy</cp:lastModifiedBy>
  <cp:revision>16</cp:revision>
  <dcterms:created xsi:type="dcterms:W3CDTF">2017-01-23T09:32:24Z</dcterms:created>
  <dcterms:modified xsi:type="dcterms:W3CDTF">2018-01-24T07:51:29Z</dcterms:modified>
</cp:coreProperties>
</file>