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353" r:id="rId6"/>
    <p:sldId id="354" r:id="rId7"/>
    <p:sldId id="355" r:id="rId8"/>
    <p:sldId id="356" r:id="rId9"/>
    <p:sldId id="358" r:id="rId10"/>
    <p:sldId id="359" r:id="rId11"/>
    <p:sldId id="357" r:id="rId12"/>
  </p:sldIdLst>
  <p:sldSz cx="9144000" cy="6858000" type="screen4x3"/>
  <p:notesSz cx="6742113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4BA"/>
    <a:srgbClr val="EAEAEA"/>
    <a:srgbClr val="FFF0C1"/>
    <a:srgbClr val="FFCDCD"/>
    <a:srgbClr val="DDFFFF"/>
    <a:srgbClr val="00AEEF"/>
    <a:srgbClr val="FFEDB9"/>
    <a:srgbClr val="CAE8AA"/>
    <a:srgbClr val="CCFFCC"/>
    <a:srgbClr val="F2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617" autoAdjust="0"/>
    <p:restoredTop sz="91470" autoAdjust="0"/>
  </p:normalViewPr>
  <p:slideViewPr>
    <p:cSldViewPr>
      <p:cViewPr>
        <p:scale>
          <a:sx n="70" d="100"/>
          <a:sy n="70" d="100"/>
        </p:scale>
        <p:origin x="-2814" y="-13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40" y="2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90" y="4689479"/>
            <a:ext cx="5392737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7363"/>
            <a:ext cx="29225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40" y="9377363"/>
            <a:ext cx="2922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37777-79E1-4746-8549-CA61C1052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84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5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0600" y="908050"/>
            <a:ext cx="1890713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5522912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2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30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366871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6400" y="1916113"/>
            <a:ext cx="366871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1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44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68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88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7566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74898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AutoShape 8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Bath and</a:t>
            </a:r>
            <a:r>
              <a:rPr lang="en-GB" baseline="0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North East Somerset </a:t>
            </a:r>
            <a:r>
              <a:rPr lang="en-GB" dirty="0" smtClean="0">
                <a:solidFill>
                  <a:schemeClr val="bg1"/>
                </a:solidFill>
              </a:rPr>
              <a:t>– </a:t>
            </a:r>
            <a:r>
              <a:rPr lang="en-GB" i="1" dirty="0" smtClean="0">
                <a:solidFill>
                  <a:schemeClr val="bg1"/>
                </a:solidFill>
              </a:rPr>
              <a:t>The</a:t>
            </a:r>
            <a:r>
              <a:rPr lang="en-GB" dirty="0" smtClean="0">
                <a:solidFill>
                  <a:schemeClr val="bg1"/>
                </a:solidFill>
              </a:rPr>
              <a:t> place </a:t>
            </a:r>
            <a:r>
              <a:rPr lang="en-GB" dirty="0">
                <a:solidFill>
                  <a:schemeClr val="bg1"/>
                </a:solidFill>
              </a:rPr>
              <a:t>to live, work </a:t>
            </a:r>
            <a:r>
              <a:rPr lang="en-GB" dirty="0" smtClean="0">
                <a:solidFill>
                  <a:schemeClr val="bg1"/>
                </a:solidFill>
              </a:rPr>
              <a:t>and</a:t>
            </a:r>
            <a:r>
              <a:rPr lang="en-GB" baseline="0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visit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1258888" y="573405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1031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687" y="188913"/>
            <a:ext cx="1564039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In-Year School Admission 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Sharon Lymposs</a:t>
            </a:r>
          </a:p>
          <a:p>
            <a:r>
              <a:rPr lang="en-GB" sz="2400" dirty="0" smtClean="0"/>
              <a:t>Children Missing Education Service Manager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43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does in-year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A child that joins a school after the usual start date or key stage transfer</a:t>
            </a:r>
          </a:p>
          <a:p>
            <a:pPr marL="0" indent="0" algn="ctr">
              <a:buNone/>
            </a:pPr>
            <a:r>
              <a:rPr lang="en-GB" dirty="0" smtClean="0"/>
              <a:t>A key stage transfer:</a:t>
            </a:r>
          </a:p>
          <a:p>
            <a:pPr marL="0" indent="0" algn="ctr">
              <a:buNone/>
            </a:pPr>
            <a:r>
              <a:rPr lang="en-GB" dirty="0" smtClean="0"/>
              <a:t>Infant to Junior School</a:t>
            </a:r>
          </a:p>
          <a:p>
            <a:pPr marL="0" indent="0" algn="ctr">
              <a:buNone/>
            </a:pPr>
            <a:r>
              <a:rPr lang="en-GB" dirty="0" smtClean="0"/>
              <a:t>Junior to Secondary School</a:t>
            </a:r>
          </a:p>
          <a:p>
            <a:pPr marL="0" indent="0" algn="ctr">
              <a:buNone/>
            </a:pPr>
            <a:r>
              <a:rPr lang="en-GB" dirty="0" smtClean="0"/>
              <a:t>Primary to Secondary School</a:t>
            </a:r>
          </a:p>
          <a:p>
            <a:pPr marL="0" indent="0" algn="ctr">
              <a:buNone/>
            </a:pPr>
            <a:r>
              <a:rPr lang="en-GB" dirty="0" smtClean="0"/>
              <a:t>Secondary to Studio School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4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Who is the admission authority?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majority of schools are their own ‘admission authority’</a:t>
            </a:r>
          </a:p>
          <a:p>
            <a:pPr marL="0" indent="0">
              <a:buNone/>
            </a:pPr>
            <a:r>
              <a:rPr lang="en-GB" dirty="0" smtClean="0"/>
              <a:t>As such each school is responsible for receiving &amp; processing an admission application.</a:t>
            </a:r>
          </a:p>
          <a:p>
            <a:pPr marL="0" indent="0">
              <a:buNone/>
            </a:pPr>
            <a:r>
              <a:rPr lang="en-GB" dirty="0" smtClean="0"/>
              <a:t>Every secondary school in B&amp;NES is their own admission authority.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7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parents find a school place?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Every school has a website – a school’s admission policy is published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Important that parents complete an in-year admission application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Completion of the application will start a timeline and provide parents with vital information of how to appeal if necessary.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17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a school make conditions?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A school cannot make an offer of a school placement conditional.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A school should not ‘interview’ the child prior to an offer of a placement.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A school should not delay making an offer of a placement.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If the school has a vacancy a child is entitled to receive an offer.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0185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 Access or not Fair Access?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7777112" cy="417611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On receipt of an admission application a school can request that the application is dealt with by way of fair access if it meets the fair access criteria.</a:t>
            </a:r>
          </a:p>
          <a:p>
            <a:pPr marL="0" indent="0">
              <a:buNone/>
            </a:pPr>
            <a:r>
              <a:rPr lang="en-GB" dirty="0" smtClean="0"/>
              <a:t>To meet this criteria a child must be without a registered school place with evidence of significant behaviour and/or attendance concern from previous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Check that a child has a school place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If child is without education ask questions about what the parent has done to secure a place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Help with finding the admission application for the school and if requested by parent or if you are aware of  adult literacy difficulties offer to complete the details.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Make more than one application – the more schools that can be applied to the shorter the time a child may be out of education.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A school may respond to the application without an offer of a placement; support parent with an admission appeal.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6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ED4F3DC1920C46B544544EF29D9EB8" ma:contentTypeVersion="2" ma:contentTypeDescription="Create a new document." ma:contentTypeScope="" ma:versionID="e93fa40bea90d9aaebbbb8989028b3e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11baf54edb4538ed5a2ecd489b16db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  <xsd:element name="PublishingStartDate" ma:index="12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8EEA8F7-5A6D-4407-98B2-88ECA1E68F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B9D31B-49AB-460C-AE23-FAF1ABFFD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4189419-2DFF-4B03-AF50-54D4C568028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91A9519-9710-454E-A1A3-91A2A09F1DCA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</TotalTime>
  <Words>371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In-Year School Admission </vt:lpstr>
      <vt:lpstr>What does in-year mean?</vt:lpstr>
      <vt:lpstr>Who is the admission authority?</vt:lpstr>
      <vt:lpstr>How do parents find a school place?</vt:lpstr>
      <vt:lpstr>Can a school make conditions?</vt:lpstr>
      <vt:lpstr>Fair Access or not Fair Access?</vt:lpstr>
      <vt:lpstr>How can you help?</vt:lpstr>
    </vt:vector>
  </TitlesOfParts>
  <Company>B&amp;NES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3f2219f8d7b04881b5ade425dc6b51dbPowerpointtemplate.ppt</dc:title>
  <dc:creator>Sam Platt</dc:creator>
  <cp:lastModifiedBy>Sharon Lymposs</cp:lastModifiedBy>
  <cp:revision>277</cp:revision>
  <cp:lastPrinted>2013-04-04T17:58:36Z</cp:lastPrinted>
  <dcterms:created xsi:type="dcterms:W3CDTF">2005-08-25T08:05:26Z</dcterms:created>
  <dcterms:modified xsi:type="dcterms:W3CDTF">2018-11-06T09:06:42Z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Sam Platt</vt:lpwstr>
  </property>
  <property fmtid="{D5CDD505-2E9C-101B-9397-08002B2CF9AE}" pid="3" name="display_urn:schemas-microsoft-com:office:office#Author">
    <vt:lpwstr>James Daly</vt:lpwstr>
  </property>
</Properties>
</file>