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2A393-A292-4A86-8CDC-35F8D6876EC8}" type="datetimeFigureOut">
              <a:rPr lang="en-GB" smtClean="0"/>
              <a:t>02/12/2015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1BBF-1756-4575-A854-C0EB970EA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20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884613" y="8684246"/>
            <a:ext cx="2971800" cy="45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40" tIns="45571" rIns="91140" bIns="45571" anchor="b"/>
          <a:lstStyle>
            <a:lvl1pPr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 defTabSz="9080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defTabSz="9080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2C875B0-8933-42ED-A2AC-976E405292E4}" type="slidenum">
              <a:rPr lang="en-GB" altLang="en-US" sz="1200">
                <a:solidFill>
                  <a:prstClr val="black"/>
                </a:solidFill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 sz="1200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6763" cy="3432175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2"/>
            <a:ext cx="5486400" cy="411589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40" tIns="45571" rIns="91140" bIns="45571"/>
          <a:lstStyle/>
          <a:p>
            <a:pPr eaLnBrk="1" hangingPunct="1">
              <a:lnSpc>
                <a:spcPct val="90000"/>
              </a:lnSpc>
            </a:pPr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4276"/>
            <a:ext cx="5486400" cy="8408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3"/>
            <a:ext cx="5486400" cy="34722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2113"/>
              </a:spcAft>
            </a:pPr>
            <a:endParaRPr lang="en-GB" altLang="ja-JP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2073917F-693B-4F51-8E8F-4C3B21D02148}" type="slidenum">
              <a:rPr lang="en-GB" altLang="en-US" sz="1200" smtClean="0">
                <a:solidFill>
                  <a:prstClr val="black"/>
                </a:solidFill>
              </a:rPr>
              <a:pPr/>
              <a:t>12</a:t>
            </a:fld>
            <a:endParaRPr lang="en-GB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Clr>
                <a:srgbClr val="6D276A"/>
              </a:buClr>
            </a:pPr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2"/>
            <a:ext cx="5486400" cy="76435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2113"/>
              </a:spcAft>
            </a:pPr>
            <a:endParaRPr lang="en-GB" altLang="ja-JP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2"/>
            <a:ext cx="5486400" cy="764359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2113"/>
              </a:spcAft>
            </a:pPr>
            <a:endParaRPr lang="en-GB" altLang="ja-JP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2113"/>
              </a:spcAft>
            </a:pPr>
            <a:endParaRPr lang="en-GB" altLang="ja-JP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9263" y="4343583"/>
            <a:ext cx="5959475" cy="41144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z="1400" b="1" smtClean="0">
              <a:latin typeface="Arial" charset="0"/>
              <a:ea typeface="ヒラギノ角ゴ Pro W3" pitchFamily="-16" charset="-128"/>
            </a:endParaRPr>
          </a:p>
          <a:p>
            <a:endParaRPr lang="en-GB" altLang="en-US" sz="1400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49A878ED-112E-4BD7-A4E2-406274EA630D}" type="slidenum">
              <a:rPr lang="en-GB" altLang="en-US" sz="1200" smtClean="0">
                <a:solidFill>
                  <a:prstClr val="black"/>
                </a:solidFill>
              </a:rPr>
              <a:pPr/>
              <a:t>2</a:t>
            </a:fld>
            <a:endParaRPr lang="en-GB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3638" y="704850"/>
            <a:ext cx="4573587" cy="34290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4307094"/>
            <a:ext cx="5486400" cy="411443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2"/>
            <a:ext cx="5486400" cy="473036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/>
            <a:endParaRPr lang="en-GB" altLang="en-US" sz="1400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6EE65AF2-00BA-44AE-86F5-2DED206D4ECD}" type="slidenum">
              <a:rPr lang="en-GB" altLang="en-US" sz="1200" smtClean="0">
                <a:solidFill>
                  <a:prstClr val="black"/>
                </a:solidFill>
              </a:rPr>
              <a:pPr/>
              <a:t>6</a:t>
            </a:fld>
            <a:endParaRPr lang="en-GB" altLang="en-US" sz="120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582"/>
            <a:ext cx="5486400" cy="460629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174276"/>
            <a:ext cx="5486400" cy="840839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GB" altLang="en-US" smtClean="0">
              <a:latin typeface="Arial" charset="0"/>
              <a:ea typeface="ヒラギノ角ゴ Pro W3" pitchFamily="-16" charset="-128"/>
            </a:endParaRPr>
          </a:p>
          <a:p>
            <a:endParaRPr lang="en-GB" smtClean="0">
              <a:latin typeface="Arial" charset="0"/>
              <a:ea typeface="ヒラギノ角ゴ Pro W3" pitchFamily="-16" charset="-128"/>
            </a:endParaRPr>
          </a:p>
          <a:p>
            <a:endParaRPr lang="en-GB" smtClean="0">
              <a:latin typeface="Arial" charset="0"/>
              <a:ea typeface="ヒラギノ角ゴ Pro W3" pitchFamily="-16" charset="-128"/>
            </a:endParaRPr>
          </a:p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  <a:p>
            <a:endParaRPr lang="en-GB" altLang="en-US" smtClean="0">
              <a:latin typeface="Arial" charset="0"/>
              <a:ea typeface="ヒラギノ角ゴ Pro W3" pitchFamily="-16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A43AB-E220-44F6-AC63-A8C3C4160957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08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1600" y="485775"/>
            <a:ext cx="1933575" cy="5630863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485775"/>
            <a:ext cx="5651500" cy="5630863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33B58-0570-46B3-BD49-450D3A37380E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3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47700" y="485775"/>
            <a:ext cx="7737475" cy="563086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E9C81-C56A-4AFC-BFB0-7256E86B794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70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700" y="1798638"/>
            <a:ext cx="7737475" cy="431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359B48-6264-42B8-B4F7-262959179C5D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156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485775"/>
            <a:ext cx="5578475" cy="9064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D212B6-1CCA-4373-86A2-60E5E7309AB6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0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A9FC0-4130-45C9-AD3E-4CB9348173B4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7700" y="1798638"/>
            <a:ext cx="3792538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38" y="1798638"/>
            <a:ext cx="3792537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6B094-D270-4BE6-BF65-89843A976C90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821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E7AF-735B-44E3-99EA-D737F8B2E55E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125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DB9B7-F249-4D43-AF2A-5C077FD684E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033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4DED8-4C1F-4E83-B8C9-478B9CE3D6C3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900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5ACDC-8786-4A1E-887D-AB2BDBA872F9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75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A61EB-41F0-4AF9-844C-02B92930041F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73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2A9B2-5208-474F-BE07-DA823602C4AA}" type="slidenum">
              <a:rPr lang="en-US"/>
              <a:pPr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06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449263" y="449263"/>
            <a:ext cx="8277225" cy="990600"/>
          </a:xfrm>
          <a:prstGeom prst="roundRect">
            <a:avLst>
              <a:gd name="adj" fmla="val 7213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altLang="en-US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485775"/>
            <a:ext cx="5578475" cy="90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7700" y="1798638"/>
            <a:ext cx="7737475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5F286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D18843F5-A430-4064-BB74-22739F9CBE90}" type="slidenum">
              <a:rPr 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dirty="0">
              <a:solidFill>
                <a:srgbClr val="6D2E69"/>
              </a:solidFill>
            </a:endParaRPr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 flipH="1">
            <a:off x="449263" y="6505575"/>
            <a:ext cx="8277225" cy="0"/>
          </a:xfrm>
          <a:prstGeom prst="line">
            <a:avLst/>
          </a:prstGeom>
          <a:noFill/>
          <a:ln w="12700">
            <a:solidFill>
              <a:srgbClr val="5F286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>
              <a:solidFill>
                <a:srgbClr val="000000"/>
              </a:solidFill>
            </a:endParaRPr>
          </a:p>
        </p:txBody>
      </p:sp>
      <p:pic>
        <p:nvPicPr>
          <p:cNvPr id="1031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266"/>
          <a:stretch>
            <a:fillRect/>
          </a:stretch>
        </p:blipFill>
        <p:spPr bwMode="auto">
          <a:xfrm>
            <a:off x="6530975" y="620713"/>
            <a:ext cx="199707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304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34" charset="-128"/>
          <a:cs typeface="ＭＳ Ｐゴシック" pitchFamily="1" charset="-128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34" charset="-128"/>
          <a:cs typeface="ＭＳ Ｐゴシック" pitchFamily="1" charset="-128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34" charset="-128"/>
          <a:cs typeface="ＭＳ Ｐゴシック" pitchFamily="1" charset="-128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34" charset="-128"/>
          <a:cs typeface="ＭＳ Ｐゴシック" pitchFamily="1" charset="-128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60000"/>
        </a:spcBef>
        <a:spcAft>
          <a:spcPct val="0"/>
        </a:spcAft>
        <a:buClr>
          <a:srgbClr val="5F2861"/>
        </a:buClr>
        <a:buSzPct val="120000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00088" indent="-258763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5F2861"/>
        </a:buClr>
        <a:buSzPct val="120000"/>
        <a:buChar char="•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62050" indent="-28257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Arial" charset="0"/>
        <a:buChar char="-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3pPr>
      <a:lvl4pPr marL="1627188" indent="-285750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87563" indent="-280988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Font typeface="Wingdings 2" pitchFamily="18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447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6pPr>
      <a:lvl7pPr marL="30019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7pPr>
      <a:lvl8pPr marL="34591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8pPr>
      <a:lvl9pPr marL="3916363" indent="-280988" algn="l" rtl="0" fontAlgn="base">
        <a:lnSpc>
          <a:spcPct val="90000"/>
        </a:lnSpc>
        <a:spcBef>
          <a:spcPct val="50000"/>
        </a:spcBef>
        <a:spcAft>
          <a:spcPct val="0"/>
        </a:spcAft>
        <a:buFont typeface="Wingdings 2" pitchFamily="1" charset="2"/>
        <a:buChar char=""/>
        <a:tabLst>
          <a:tab pos="261938" algn="l"/>
        </a:tabLs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qc.org.uk/content/contact-us" TargetMode="External"/><Relationship Id="rId4" Type="http://schemas.openxmlformats.org/officeDocument/2006/relationships/hyperlink" Target="mailto:enquiries@cqc.org.uk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2410B79-D162-40B9-9853-643FA739FE9F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flipV="1">
            <a:off x="466725" y="1557338"/>
            <a:ext cx="8277225" cy="4822825"/>
          </a:xfrm>
          <a:prstGeom prst="roundRect">
            <a:avLst>
              <a:gd name="adj" fmla="val 1676"/>
            </a:avLst>
          </a:prstGeom>
          <a:solidFill>
            <a:srgbClr val="5F2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1663" y="1717675"/>
            <a:ext cx="3249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800" dirty="0">
                <a:solidFill>
                  <a:srgbClr val="FFFFFF"/>
                </a:solidFill>
              </a:rPr>
              <a:t>Monitoring and regulating safeguarding</a:t>
            </a:r>
          </a:p>
        </p:txBody>
      </p:sp>
      <p:pic>
        <p:nvPicPr>
          <p:cNvPr id="6149" name="Picture 20" descr="CQC_Strategy_2013_Final_10_hig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1" t="51222" r="8272" b="6128"/>
          <a:stretch>
            <a:fillRect/>
          </a:stretch>
        </p:blipFill>
        <p:spPr bwMode="auto">
          <a:xfrm>
            <a:off x="4090988" y="1700213"/>
            <a:ext cx="4514850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1"/>
          <p:cNvSpPr txBox="1">
            <a:spLocks noChangeArrowheads="1"/>
          </p:cNvSpPr>
          <p:nvPr/>
        </p:nvSpPr>
        <p:spPr bwMode="auto">
          <a:xfrm>
            <a:off x="593725" y="4970463"/>
            <a:ext cx="8150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</a:rPr>
              <a:t>Teresa Kippax, National Advisor Safeguarding</a:t>
            </a:r>
            <a:endParaRPr lang="en-GB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3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6387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94C700AF-79A6-4B4E-B640-2BD4C04D84AF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558800" y="1681163"/>
            <a:ext cx="798195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150000"/>
              </a:lnSpc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US" altLang="en-US" sz="2800" kern="1000" dirty="0" smtClean="0">
                <a:solidFill>
                  <a:srgbClr val="000000"/>
                </a:solidFill>
                <a:cs typeface="Arial" charset="0"/>
              </a:rPr>
              <a:t>Working with others</a:t>
            </a:r>
          </a:p>
          <a:p>
            <a:pPr eaLnBrk="0" fontAlgn="base" hangingPunct="0">
              <a:lnSpc>
                <a:spcPct val="150000"/>
              </a:lnSpc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US" altLang="en-US" sz="2800" kern="1000" dirty="0" smtClean="0">
                <a:solidFill>
                  <a:srgbClr val="000000"/>
                </a:solidFill>
                <a:cs typeface="Arial" charset="0"/>
              </a:rPr>
              <a:t>Action on identifying abuse</a:t>
            </a:r>
          </a:p>
          <a:p>
            <a:pPr eaLnBrk="0" fontAlgn="base" hangingPunct="0">
              <a:lnSpc>
                <a:spcPct val="150000"/>
              </a:lnSpc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Information sharing</a:t>
            </a:r>
          </a:p>
          <a:p>
            <a:pPr eaLnBrk="0" fontAlgn="base" hangingPunct="0">
              <a:lnSpc>
                <a:spcPct val="150000"/>
              </a:lnSpc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Safeguarding strategy meetings</a:t>
            </a:r>
          </a:p>
          <a:p>
            <a:pPr eaLnBrk="0" fontAlgn="base" hangingPunct="0">
              <a:lnSpc>
                <a:spcPct val="150000"/>
              </a:lnSpc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Local safeguarding boards</a:t>
            </a:r>
          </a:p>
          <a:p>
            <a:pPr eaLnBrk="0" fontAlgn="base" hangingPunct="0">
              <a:lnSpc>
                <a:spcPct val="150000"/>
              </a:lnSpc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2800" dirty="0">
                <a:solidFill>
                  <a:srgbClr val="000000"/>
                </a:solidFill>
              </a:rPr>
              <a:t>Safeguarding Adults </a:t>
            </a:r>
            <a:r>
              <a:rPr lang="en-GB" altLang="en-US" sz="2800" dirty="0" smtClean="0">
                <a:solidFill>
                  <a:srgbClr val="000000"/>
                </a:solidFill>
              </a:rPr>
              <a:t>Reviews and Safeguarding Children Reviews</a:t>
            </a:r>
            <a:endParaRPr lang="en-GB" altLang="en-US" sz="2800" dirty="0">
              <a:solidFill>
                <a:srgbClr val="000000"/>
              </a:solidFill>
            </a:endParaRPr>
          </a:p>
        </p:txBody>
      </p:sp>
      <p:sp>
        <p:nvSpPr>
          <p:cNvPr id="16389" name="Rectangle 2"/>
          <p:cNvSpPr txBox="1">
            <a:spLocks noChangeArrowheads="1"/>
          </p:cNvSpPr>
          <p:nvPr/>
        </p:nvSpPr>
        <p:spPr bwMode="auto">
          <a:xfrm>
            <a:off x="619125" y="692150"/>
            <a:ext cx="5600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  <a:ea typeface="ＭＳ Ｐゴシック" pitchFamily="34" charset="-128"/>
              </a:rPr>
              <a:t>CQC’s role in safeguarding</a:t>
            </a:r>
          </a:p>
        </p:txBody>
      </p:sp>
    </p:spTree>
    <p:extLst>
      <p:ext uri="{BB962C8B-B14F-4D97-AF65-F5344CB8AC3E}">
        <p14:creationId xmlns:p14="http://schemas.microsoft.com/office/powerpoint/2010/main" val="35720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7411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1E82064F-EDE6-4116-ADD7-87034083E9D5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2292" name="Rectangle 3"/>
          <p:cNvSpPr txBox="1">
            <a:spLocks noChangeArrowheads="1"/>
          </p:cNvSpPr>
          <p:nvPr/>
        </p:nvSpPr>
        <p:spPr bwMode="auto">
          <a:xfrm>
            <a:off x="581025" y="1592797"/>
            <a:ext cx="7981950" cy="3672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marL="0" indent="0" algn="ctr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r>
              <a:rPr lang="en-GB" altLang="en-US" sz="8000" dirty="0" smtClean="0">
                <a:solidFill>
                  <a:srgbClr val="000000"/>
                </a:solidFill>
              </a:rPr>
              <a:t/>
            </a:r>
            <a:br>
              <a:rPr lang="en-GB" altLang="en-US" sz="8000" dirty="0" smtClean="0">
                <a:solidFill>
                  <a:srgbClr val="000000"/>
                </a:solidFill>
              </a:rPr>
            </a:br>
            <a:r>
              <a:rPr lang="en-GB" altLang="en-US" sz="8000" dirty="0" smtClean="0">
                <a:solidFill>
                  <a:srgbClr val="000000"/>
                </a:solidFill>
              </a:rPr>
              <a:t/>
            </a:r>
            <a:br>
              <a:rPr lang="en-GB" altLang="en-US" sz="8000" dirty="0" smtClean="0">
                <a:solidFill>
                  <a:srgbClr val="000000"/>
                </a:solidFill>
              </a:rPr>
            </a:br>
            <a:r>
              <a:rPr lang="en-GB" altLang="en-US" sz="8000" dirty="0" smtClean="0">
                <a:solidFill>
                  <a:srgbClr val="000000"/>
                </a:solidFill>
              </a:rPr>
              <a:t/>
            </a:r>
            <a:br>
              <a:rPr lang="en-GB" altLang="en-US" sz="8000" dirty="0" smtClean="0">
                <a:solidFill>
                  <a:srgbClr val="000000"/>
                </a:solidFill>
              </a:rPr>
            </a:br>
            <a:r>
              <a:rPr lang="en-GB" altLang="en-US" sz="8800" b="1" dirty="0" smtClean="0">
                <a:solidFill>
                  <a:srgbClr val="733A70"/>
                </a:solidFill>
              </a:rPr>
              <a:t/>
            </a:r>
            <a:br>
              <a:rPr lang="en-GB" altLang="en-US" sz="8800" b="1" dirty="0" smtClean="0">
                <a:solidFill>
                  <a:srgbClr val="733A70"/>
                </a:solidFill>
              </a:rPr>
            </a:br>
            <a:r>
              <a:rPr lang="en-GB" altLang="en-US" sz="8000" b="1" dirty="0" smtClean="0">
                <a:solidFill>
                  <a:srgbClr val="733A70"/>
                </a:solidFill>
              </a:rPr>
              <a:t/>
            </a:r>
            <a:br>
              <a:rPr lang="en-GB" altLang="en-US" sz="8000" b="1" dirty="0" smtClean="0">
                <a:solidFill>
                  <a:srgbClr val="733A70"/>
                </a:solidFill>
              </a:rPr>
            </a:br>
            <a:r>
              <a:rPr lang="en-GB" altLang="en-US" sz="8000" b="1" dirty="0" smtClean="0">
                <a:solidFill>
                  <a:srgbClr val="733A70"/>
                </a:solidFill>
              </a:rPr>
              <a:t>‘Think Child’</a:t>
            </a:r>
          </a:p>
          <a:p>
            <a:pPr algn="ctr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4000" dirty="0" smtClean="0">
              <a:solidFill>
                <a:srgbClr val="000000"/>
              </a:solidFill>
            </a:endParaRPr>
          </a:p>
        </p:txBody>
      </p:sp>
      <p:sp>
        <p:nvSpPr>
          <p:cNvPr id="17413" name="Rectangle 2"/>
          <p:cNvSpPr txBox="1">
            <a:spLocks noChangeArrowheads="1"/>
          </p:cNvSpPr>
          <p:nvPr/>
        </p:nvSpPr>
        <p:spPr bwMode="auto">
          <a:xfrm>
            <a:off x="522288" y="582613"/>
            <a:ext cx="6113462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</a:rPr>
              <a:t>CQC’s role in local safeguarding procedures</a:t>
            </a:r>
            <a:endParaRPr lang="en-GB" altLang="en-US" sz="280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336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20789"/>
            <a:ext cx="8208912" cy="4716523"/>
          </a:xfrm>
        </p:spPr>
        <p:txBody>
          <a:bodyPr anchor="ctr"/>
          <a:lstStyle/>
          <a:p>
            <a:pPr algn="ctr"/>
            <a:r>
              <a:rPr lang="en-GB" altLang="en-US" sz="5400" b="1" dirty="0" smtClean="0">
                <a:solidFill>
                  <a:srgbClr val="5F2861"/>
                </a:solidFill>
              </a:rPr>
              <a:t>Key messages and challenges identified from our inspection approach</a:t>
            </a:r>
          </a:p>
          <a:p>
            <a:endParaRPr lang="en-GB" altLang="en-US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72283534-47F6-472B-88FF-CA3E35A68E25}" type="slidenum">
              <a:rPr lang="en-US" altLang="en-US" sz="900" smtClean="0">
                <a:solidFill>
                  <a:srgbClr val="5F2861"/>
                </a:solidFill>
                <a:ea typeface="ＭＳ Ｐゴシック" pitchFamily="34" charset="-128"/>
              </a:rPr>
              <a:pPr/>
              <a:t>12</a:t>
            </a:fld>
            <a:endParaRPr lang="en-US" altLang="en-US" sz="1400" smtClean="0">
              <a:solidFill>
                <a:srgbClr val="6D2E6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042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9459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C727537F-264A-48B4-A3F3-3C11DF74FC3F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22300" y="1844675"/>
            <a:ext cx="79819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</a:t>
            </a:r>
            <a:endParaRPr lang="en-GB" alt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19461" name="Rectangle 2"/>
          <p:cNvSpPr txBox="1">
            <a:spLocks noChangeArrowheads="1"/>
          </p:cNvSpPr>
          <p:nvPr/>
        </p:nvSpPr>
        <p:spPr bwMode="auto">
          <a:xfrm>
            <a:off x="522288" y="582613"/>
            <a:ext cx="6113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  <a:ea typeface="ＭＳ Ｐゴシック" pitchFamily="34" charset="-128"/>
              </a:rPr>
              <a:t>Key messages from our new approach</a:t>
            </a:r>
          </a:p>
        </p:txBody>
      </p:sp>
      <p:sp>
        <p:nvSpPr>
          <p:cNvPr id="12294" name="Rectangle 3"/>
          <p:cNvSpPr txBox="1">
            <a:spLocks noChangeArrowheads="1"/>
          </p:cNvSpPr>
          <p:nvPr/>
        </p:nvSpPr>
        <p:spPr bwMode="auto">
          <a:xfrm>
            <a:off x="596900" y="1677243"/>
            <a:ext cx="8129588" cy="506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r>
              <a:rPr lang="en-GB" altLang="en-US" sz="4000" dirty="0" smtClean="0">
                <a:solidFill>
                  <a:srgbClr val="000000"/>
                </a:solidFill>
              </a:rPr>
              <a:t>Safeguarding findings from our inspection approach</a:t>
            </a:r>
            <a:r>
              <a:rPr lang="en-GB" altLang="en-US" sz="1200" dirty="0" smtClean="0">
                <a:solidFill>
                  <a:srgbClr val="000000"/>
                </a:solidFill>
              </a:rPr>
              <a:t/>
            </a:r>
            <a:br>
              <a:rPr lang="en-GB" altLang="en-US" sz="1200" dirty="0" smtClean="0">
                <a:solidFill>
                  <a:srgbClr val="000000"/>
                </a:solidFill>
              </a:rPr>
            </a:br>
            <a:endParaRPr lang="en-GB" altLang="en-US" sz="12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4000" dirty="0" smtClean="0">
                <a:solidFill>
                  <a:srgbClr val="000000"/>
                </a:solidFill>
                <a:ea typeface="ＭＳ Ｐゴシック" pitchFamily="34" charset="-128"/>
              </a:rPr>
              <a:t> Training</a:t>
            </a:r>
          </a:p>
          <a:p>
            <a:pPr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4000" dirty="0" smtClean="0">
                <a:solidFill>
                  <a:srgbClr val="000000"/>
                </a:solidFill>
                <a:ea typeface="ＭＳ Ｐゴシック" pitchFamily="34" charset="-128"/>
              </a:rPr>
              <a:t> Multi-agency working</a:t>
            </a:r>
          </a:p>
          <a:p>
            <a:pPr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4000" dirty="0" smtClean="0">
                <a:solidFill>
                  <a:srgbClr val="000000"/>
                </a:solidFill>
                <a:ea typeface="ＭＳ Ｐゴシック" pitchFamily="34" charset="-128"/>
              </a:rPr>
              <a:t> MCA and safeguarding</a:t>
            </a:r>
          </a:p>
          <a:p>
            <a:pPr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en-US" sz="4000" dirty="0" smtClean="0">
                <a:solidFill>
                  <a:srgbClr val="000000"/>
                </a:solidFill>
                <a:ea typeface="ＭＳ Ｐゴシック" pitchFamily="34" charset="-128"/>
              </a:rPr>
              <a:t> Deprivation of Liberty Safeguards</a:t>
            </a:r>
          </a:p>
        </p:txBody>
      </p:sp>
    </p:spTree>
    <p:extLst>
      <p:ext uri="{BB962C8B-B14F-4D97-AF65-F5344CB8AC3E}">
        <p14:creationId xmlns:p14="http://schemas.microsoft.com/office/powerpoint/2010/main" val="269802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20483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4352EC22-9D5B-4C09-9B0D-53C5713B202C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22300" y="1844675"/>
            <a:ext cx="79819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</a:t>
            </a:r>
            <a:endParaRPr lang="en-GB" alt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20485" name="Rectangle 2"/>
          <p:cNvSpPr txBox="1">
            <a:spLocks noChangeArrowheads="1"/>
          </p:cNvSpPr>
          <p:nvPr/>
        </p:nvSpPr>
        <p:spPr bwMode="auto">
          <a:xfrm>
            <a:off x="522288" y="582613"/>
            <a:ext cx="6113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</a:rPr>
              <a:t>Improving safeguarding through regulation</a:t>
            </a:r>
            <a:endParaRPr lang="en-GB" altLang="en-US" sz="2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596900" y="1762125"/>
            <a:ext cx="79819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r>
              <a:rPr lang="en-GB" sz="4000" dirty="0">
                <a:solidFill>
                  <a:srgbClr val="000000"/>
                </a:solidFill>
              </a:rPr>
              <a:t>Regulation 13: Safeguarding service users from abuse and improper </a:t>
            </a:r>
            <a:r>
              <a:rPr lang="en-GB" sz="4000" dirty="0" smtClean="0">
                <a:solidFill>
                  <a:srgbClr val="000000"/>
                </a:solidFill>
              </a:rPr>
              <a:t>treatment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4000" dirty="0" smtClean="0">
                <a:solidFill>
                  <a:srgbClr val="000000"/>
                </a:solidFill>
              </a:rPr>
              <a:t>What is it?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4000" dirty="0" smtClean="0">
                <a:solidFill>
                  <a:srgbClr val="000000"/>
                </a:solidFill>
              </a:rPr>
              <a:t>Our expectation</a:t>
            </a:r>
          </a:p>
          <a:p>
            <a:pPr marL="571500" indent="-571500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4000" dirty="0" smtClean="0">
                <a:solidFill>
                  <a:srgbClr val="000000"/>
                </a:solidFill>
              </a:rPr>
              <a:t>Regulatory Action</a:t>
            </a: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endParaRPr lang="en-GB" altLang="en-US" sz="2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7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21507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25C88A6D-6DE6-4F95-BEE5-F036DE7FB0C7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22300" y="1844675"/>
            <a:ext cx="79819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</a:t>
            </a:r>
            <a:endParaRPr lang="en-GB" alt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522288" y="582613"/>
            <a:ext cx="6113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</a:rPr>
              <a:t>Improving safeguarding through regulation</a:t>
            </a:r>
            <a:endParaRPr lang="en-GB" altLang="en-US" sz="2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596900" y="1762125"/>
            <a:ext cx="79819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r>
              <a:rPr lang="en-GB" sz="6600" b="1" dirty="0" smtClean="0">
                <a:solidFill>
                  <a:srgbClr val="733A70"/>
                </a:solidFill>
              </a:rPr>
              <a:t/>
            </a:r>
            <a:br>
              <a:rPr lang="en-GB" sz="6600" b="1" dirty="0" smtClean="0">
                <a:solidFill>
                  <a:srgbClr val="733A70"/>
                </a:solidFill>
              </a:rPr>
            </a:br>
            <a:r>
              <a:rPr lang="en-GB" sz="6600" b="1" dirty="0" smtClean="0">
                <a:solidFill>
                  <a:srgbClr val="733A70"/>
                </a:solidFill>
              </a:rPr>
              <a:t>Prevention </a:t>
            </a:r>
            <a:br>
              <a:rPr lang="en-GB" sz="6600" b="1" dirty="0" smtClean="0">
                <a:solidFill>
                  <a:srgbClr val="733A70"/>
                </a:solidFill>
              </a:rPr>
            </a:br>
            <a:r>
              <a:rPr lang="en-GB" sz="6600" b="1" dirty="0" smtClean="0">
                <a:solidFill>
                  <a:srgbClr val="733A70"/>
                </a:solidFill>
              </a:rPr>
              <a:t>is better than Cure</a:t>
            </a: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endParaRPr lang="en-GB" altLang="en-US" sz="2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8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22531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BD665A3-C200-4C03-8445-48EE4532E8CC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21508" name="Rectangle 3"/>
          <p:cNvSpPr txBox="1">
            <a:spLocks noChangeArrowheads="1"/>
          </p:cNvSpPr>
          <p:nvPr/>
        </p:nvSpPr>
        <p:spPr bwMode="auto">
          <a:xfrm>
            <a:off x="622300" y="1844675"/>
            <a:ext cx="79819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</a:t>
            </a:r>
            <a:endParaRPr lang="en-GB" altLang="en-US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2000" dirty="0" smtClean="0">
                <a:solidFill>
                  <a:srgbClr val="000000"/>
                </a:solidFill>
              </a:rPr>
              <a:t>    </a:t>
            </a: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2800" dirty="0" smtClean="0">
              <a:solidFill>
                <a:srgbClr val="000000"/>
              </a:solidFill>
            </a:endParaRPr>
          </a:p>
        </p:txBody>
      </p:sp>
      <p:sp>
        <p:nvSpPr>
          <p:cNvPr id="22533" name="Rectangle 2"/>
          <p:cNvSpPr txBox="1">
            <a:spLocks noChangeArrowheads="1"/>
          </p:cNvSpPr>
          <p:nvPr/>
        </p:nvSpPr>
        <p:spPr bwMode="auto">
          <a:xfrm>
            <a:off x="522288" y="582613"/>
            <a:ext cx="61134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FFFFFF"/>
                </a:solidFill>
              </a:rPr>
              <a:t>Care Quality Commission contact details</a:t>
            </a:r>
            <a:endParaRPr lang="en-GB" altLang="en-US" sz="2800">
              <a:solidFill>
                <a:srgbClr val="FFFFFF"/>
              </a:solidFill>
            </a:endParaRPr>
          </a:p>
        </p:txBody>
      </p:sp>
      <p:sp>
        <p:nvSpPr>
          <p:cNvPr id="21510" name="Rectangle 3"/>
          <p:cNvSpPr txBox="1">
            <a:spLocks noChangeArrowheads="1"/>
          </p:cNvSpPr>
          <p:nvPr/>
        </p:nvSpPr>
        <p:spPr bwMode="auto">
          <a:xfrm>
            <a:off x="596900" y="1762125"/>
            <a:ext cx="79819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b="1" dirty="0" smtClean="0">
                <a:solidFill>
                  <a:srgbClr val="000000"/>
                </a:solidFill>
              </a:rPr>
              <a:t>National </a:t>
            </a:r>
            <a:r>
              <a:rPr lang="en-GB" b="1" dirty="0">
                <a:solidFill>
                  <a:srgbClr val="000000"/>
                </a:solidFill>
              </a:rPr>
              <a:t>Customer Service Centre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 err="1">
                <a:solidFill>
                  <a:srgbClr val="000000"/>
                </a:solidFill>
              </a:rPr>
              <a:t>Citygate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 err="1">
                <a:solidFill>
                  <a:srgbClr val="000000"/>
                </a:solidFill>
              </a:rPr>
              <a:t>Gallowgate</a:t>
            </a:r>
            <a:r>
              <a:rPr lang="en-GB" dirty="0">
                <a:solidFill>
                  <a:srgbClr val="000000"/>
                </a:solidFill>
              </a:rPr>
              <a:t/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Newcastle upon Tyne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NE1 4PA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Phone: 03000 616161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Email: </a:t>
            </a:r>
            <a:r>
              <a:rPr lang="en-GB" u="sng" dirty="0">
                <a:solidFill>
                  <a:srgbClr val="000000"/>
                </a:solidFill>
                <a:hlinkClick r:id="rId4"/>
              </a:rPr>
              <a:t>enquiries@cqc.org.uk</a:t>
            </a:r>
            <a:endParaRPr lang="en-GB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800" dirty="0">
                <a:solidFill>
                  <a:srgbClr val="000000"/>
                </a:solidFill>
              </a:rPr>
              <a:t> 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000000"/>
                </a:solidFill>
              </a:rPr>
              <a:t>To tell us about a service we regulate we can be contacted in various ways, telephone, email and online, please see here for more detail of how we deal with information  </a:t>
            </a:r>
            <a:r>
              <a:rPr lang="en-GB" u="sng" dirty="0">
                <a:solidFill>
                  <a:srgbClr val="000000"/>
                </a:solidFill>
                <a:hlinkClick r:id="rId5"/>
              </a:rPr>
              <a:t>http://www.cqc.org.uk/content/contact-us</a:t>
            </a:r>
            <a:r>
              <a:rPr lang="en-GB" dirty="0">
                <a:solidFill>
                  <a:srgbClr val="000000"/>
                </a:solidFill>
              </a:rPr>
              <a:t> </a:t>
            </a:r>
          </a:p>
          <a:p>
            <a:pPr marL="0" indent="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defRPr/>
            </a:pPr>
            <a:endParaRPr lang="en-GB" altLang="en-US" sz="2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0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919662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800" dirty="0">
              <a:solidFill>
                <a:srgbClr val="67286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3200" dirty="0">
                <a:solidFill>
                  <a:srgbClr val="672861"/>
                </a:solidFill>
              </a:rPr>
              <a:t>www.cqc.org.uk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buSzPct val="100000"/>
            </a:pPr>
            <a:r>
              <a:rPr lang="en-GB" altLang="en-US" sz="3200" dirty="0">
                <a:solidFill>
                  <a:srgbClr val="6C276A"/>
                </a:solidFill>
              </a:rPr>
              <a:t>enquiries@cqc.org.uk</a:t>
            </a:r>
          </a:p>
          <a:p>
            <a:pPr algn="ctr" fontAlgn="base">
              <a:spcBef>
                <a:spcPct val="0"/>
              </a:spcBef>
              <a:spcAft>
                <a:spcPts val="1000"/>
              </a:spcAft>
              <a:buSzPct val="100000"/>
            </a:pPr>
            <a:r>
              <a:rPr lang="en-GB" altLang="en-US" sz="3200" dirty="0">
                <a:solidFill>
                  <a:srgbClr val="6C276A"/>
                </a:solidFill>
              </a:rPr>
              <a:t>@</a:t>
            </a:r>
            <a:r>
              <a:rPr lang="en-GB" altLang="en-US" sz="3200" dirty="0" err="1">
                <a:solidFill>
                  <a:srgbClr val="6C276A"/>
                </a:solidFill>
              </a:rPr>
              <a:t>CareQualityComm</a:t>
            </a:r>
            <a:endParaRPr lang="en-GB" altLang="en-US" sz="3200" dirty="0">
              <a:solidFill>
                <a:srgbClr val="6C276A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 dirty="0">
              <a:solidFill>
                <a:srgbClr val="000000"/>
              </a:solidFill>
            </a:endParaRPr>
          </a:p>
        </p:txBody>
      </p:sp>
      <p:sp>
        <p:nvSpPr>
          <p:cNvPr id="23555" name="Rectangle 3"/>
          <p:cNvSpPr txBox="1">
            <a:spLocks noChangeArrowheads="1"/>
          </p:cNvSpPr>
          <p:nvPr/>
        </p:nvSpPr>
        <p:spPr bwMode="auto">
          <a:xfrm>
            <a:off x="611188" y="1700213"/>
            <a:ext cx="76327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819150" indent="-3619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2857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lvl="1" eaLnBrk="0" fontAlgn="base" hangingPunct="0">
              <a:spcBef>
                <a:spcPct val="0"/>
              </a:spcBef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</a:pPr>
            <a:endParaRPr lang="en-GB" altLang="en-US" sz="20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</a:pPr>
            <a:endParaRPr lang="en-GB" altLang="en-US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</a:pPr>
            <a:endParaRPr lang="en-GB" altLang="en-US" sz="18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ts val="900"/>
              </a:spcAft>
              <a:buClr>
                <a:srgbClr val="733A70"/>
              </a:buClr>
              <a:buSzPct val="100000"/>
              <a:buFontTx/>
              <a:buBlip>
                <a:blip r:embed="rId3"/>
              </a:buBlip>
            </a:pPr>
            <a:endParaRPr lang="en-GB" altLang="en-US" sz="1800">
              <a:solidFill>
                <a:srgbClr val="000000"/>
              </a:solidFill>
            </a:endParaRPr>
          </a:p>
          <a:p>
            <a:pPr lvl="2" eaLnBrk="0" fontAlgn="base" hangingPunct="0">
              <a:spcBef>
                <a:spcPct val="0"/>
              </a:spcBef>
              <a:spcAft>
                <a:spcPct val="0"/>
              </a:spcAft>
              <a:buSzPct val="100000"/>
              <a:buFontTx/>
              <a:buBlip>
                <a:blip r:embed="rId3"/>
              </a:buBlip>
            </a:pPr>
            <a:endParaRPr lang="en-GB" altLang="en-US" sz="1800">
              <a:solidFill>
                <a:srgbClr val="000000"/>
              </a:solidFill>
            </a:endParaRPr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558800" y="620713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marL="0" lvl="1" eaLnBrk="0" fontAlgn="base" hangingPunct="0">
              <a:spcBef>
                <a:spcPct val="0"/>
              </a:spcBef>
              <a:spcAft>
                <a:spcPts val="900"/>
              </a:spcAft>
            </a:pPr>
            <a:r>
              <a:rPr lang="en-GB" altLang="en-US" sz="2800">
                <a:solidFill>
                  <a:srgbClr val="FFFFFF"/>
                </a:solidFill>
              </a:rPr>
              <a:t>Thank you</a:t>
            </a:r>
          </a:p>
        </p:txBody>
      </p:sp>
      <p:pic>
        <p:nvPicPr>
          <p:cNvPr id="2355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900" y="1617663"/>
            <a:ext cx="2139950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445224"/>
            <a:ext cx="504056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50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78907"/>
            <a:ext cx="7772400" cy="1500187"/>
          </a:xfrm>
        </p:spPr>
        <p:txBody>
          <a:bodyPr/>
          <a:lstStyle/>
          <a:p>
            <a:pPr algn="ctr"/>
            <a:r>
              <a:rPr lang="en-GB" sz="7200" b="1" dirty="0" smtClean="0">
                <a:solidFill>
                  <a:srgbClr val="733A70"/>
                </a:solidFill>
              </a:rPr>
              <a:t>Any Questions?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8BFD3624-FD9A-4017-9DB3-F40D3BBBB8B3}" type="slidenum">
              <a:rPr lang="en-US" sz="900" smtClean="0">
                <a:solidFill>
                  <a:srgbClr val="5F2861"/>
                </a:solidFill>
                <a:ea typeface="ＭＳ Ｐゴシック" pitchFamily="34" charset="-128"/>
              </a:rPr>
              <a:pPr/>
              <a:t>18</a:t>
            </a:fld>
            <a:endParaRPr lang="en-US" sz="1400" smtClean="0">
              <a:solidFill>
                <a:srgbClr val="6D2E6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76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Content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67544" y="1749474"/>
            <a:ext cx="8496944" cy="4631854"/>
          </a:xfrm>
        </p:spPr>
        <p:txBody>
          <a:bodyPr/>
          <a:lstStyle/>
          <a:p>
            <a:pPr>
              <a:buFontTx/>
              <a:buChar char="•"/>
            </a:pPr>
            <a:r>
              <a:rPr lang="en-GB" altLang="en-US" sz="3200" dirty="0" smtClean="0"/>
              <a:t>Purpose and Role</a:t>
            </a:r>
          </a:p>
          <a:p>
            <a:pPr>
              <a:buFontTx/>
              <a:buChar char="•"/>
            </a:pPr>
            <a:r>
              <a:rPr lang="en-GB" altLang="en-US" sz="3200" dirty="0" smtClean="0"/>
              <a:t>The approach to inspecting for quality</a:t>
            </a:r>
          </a:p>
          <a:p>
            <a:pPr>
              <a:buFontTx/>
              <a:buChar char="•"/>
            </a:pPr>
            <a:r>
              <a:rPr lang="en-GB" altLang="en-US" sz="3200" dirty="0" smtClean="0"/>
              <a:t>Care Quality Commission role in safeguarding</a:t>
            </a:r>
          </a:p>
          <a:p>
            <a:pPr>
              <a:buFontTx/>
              <a:buChar char="•"/>
            </a:pPr>
            <a:r>
              <a:rPr lang="en-GB" altLang="en-US" sz="3200" dirty="0" smtClean="0"/>
              <a:t>The CQC inspection process: what we have learnt from inspections </a:t>
            </a:r>
          </a:p>
          <a:p>
            <a:pPr>
              <a:buFontTx/>
              <a:buChar char="•"/>
            </a:pPr>
            <a:r>
              <a:rPr lang="en-GB" altLang="en-US" sz="3200" dirty="0" smtClean="0"/>
              <a:t>Improving safeguarding through regulation</a:t>
            </a:r>
          </a:p>
          <a:p>
            <a:endParaRPr lang="en-GB" altLang="en-US" dirty="0" smtClean="0"/>
          </a:p>
          <a:p>
            <a:endParaRPr lang="en-GB" altLang="en-US" dirty="0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09EC3D70-8102-49B8-9E68-D011819B9147}" type="slidenum">
              <a:rPr lang="en-US" altLang="en-US" sz="900" smtClean="0">
                <a:solidFill>
                  <a:srgbClr val="5F2861"/>
                </a:solidFill>
                <a:ea typeface="ＭＳ Ｐゴシック" pitchFamily="34" charset="-128"/>
              </a:rPr>
              <a:pPr/>
              <a:t>2</a:t>
            </a:fld>
            <a:endParaRPr lang="en-US" altLang="en-US" sz="1400" smtClean="0">
              <a:solidFill>
                <a:srgbClr val="6D2E6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754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78328">
            <a:off x="6154738" y="3567113"/>
            <a:ext cx="1987550" cy="2811462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2C2A20C-6631-4349-A754-F34B76CBFC23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9221" name="Rectangle 2"/>
          <p:cNvSpPr txBox="1">
            <a:spLocks noChangeArrowheads="1"/>
          </p:cNvSpPr>
          <p:nvPr/>
        </p:nvSpPr>
        <p:spPr bwMode="auto">
          <a:xfrm>
            <a:off x="546100" y="688975"/>
            <a:ext cx="56007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</a:rPr>
              <a:t>Our purpose and role</a:t>
            </a:r>
            <a:endParaRPr lang="en-GB" altLang="en-US" sz="280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222" name="Rectangle 3"/>
          <p:cNvSpPr txBox="1">
            <a:spLocks noChangeArrowheads="1"/>
          </p:cNvSpPr>
          <p:nvPr/>
        </p:nvSpPr>
        <p:spPr bwMode="auto">
          <a:xfrm>
            <a:off x="647700" y="1547813"/>
            <a:ext cx="5292725" cy="454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en-GB" altLang="en-US" sz="2800" b="1" dirty="0">
                <a:solidFill>
                  <a:srgbClr val="6B2861"/>
                </a:solidFill>
              </a:rPr>
              <a:t>Our purpose</a:t>
            </a:r>
          </a:p>
          <a:p>
            <a:pPr eaLnBrk="0" fontAlgn="base" hangingPunct="0">
              <a:spcBef>
                <a:spcPct val="0"/>
              </a:spcBef>
              <a:spcAft>
                <a:spcPts val="1200"/>
              </a:spcAft>
              <a:buSzPct val="100000"/>
              <a:buFont typeface="Symbol" pitchFamily="18" charset="2"/>
              <a:buNone/>
            </a:pPr>
            <a:r>
              <a:rPr lang="en-GB" altLang="ja-JP" sz="2200" dirty="0">
                <a:solidFill>
                  <a:srgbClr val="000000"/>
                </a:solidFill>
              </a:rPr>
              <a:t>We </a:t>
            </a:r>
            <a:r>
              <a:rPr lang="en-GB" altLang="en-US" sz="2200" dirty="0">
                <a:solidFill>
                  <a:srgbClr val="000000"/>
                </a:solidFill>
              </a:rPr>
              <a:t>make sure health and social care services provide people with safe, effective, compassionate, high-quality care and we encourage care services to improve</a:t>
            </a:r>
            <a:endParaRPr lang="en-GB" altLang="ja-JP" sz="2200" dirty="0">
              <a:solidFill>
                <a:srgbClr val="000000"/>
              </a:solidFill>
            </a:endParaRPr>
          </a:p>
          <a:p>
            <a:pPr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buSzPct val="100000"/>
              <a:buFont typeface="Symbol" pitchFamily="18" charset="2"/>
              <a:buNone/>
            </a:pPr>
            <a:r>
              <a:rPr lang="en-GB" altLang="en-US" sz="2800" b="1" dirty="0">
                <a:solidFill>
                  <a:srgbClr val="6B2861"/>
                </a:solidFill>
              </a:rPr>
              <a:t>Our role</a:t>
            </a:r>
          </a:p>
          <a:p>
            <a:pPr eaLnBrk="0" fontAlgn="base" hangingPunct="0">
              <a:spcBef>
                <a:spcPct val="0"/>
              </a:spcBef>
              <a:spcAft>
                <a:spcPts val="2100"/>
              </a:spcAft>
              <a:buSzPct val="100000"/>
              <a:buFont typeface="Symbol" pitchFamily="18" charset="2"/>
              <a:buNone/>
            </a:pPr>
            <a:r>
              <a:rPr lang="en-GB" altLang="ja-JP" sz="2200" dirty="0">
                <a:solidFill>
                  <a:srgbClr val="000000"/>
                </a:solidFill>
              </a:rPr>
              <a:t>We </a:t>
            </a:r>
            <a:r>
              <a:rPr lang="en-GB" altLang="en-US" sz="2200" dirty="0">
                <a:solidFill>
                  <a:srgbClr val="000000"/>
                </a:solidFill>
              </a:rPr>
              <a:t>monitor, inspect and regulate services to make sure they meet fundamental standards of quality and safety and we publish what we find, including performance ratings to help people choose care</a:t>
            </a:r>
            <a:endParaRPr lang="en-GB" altLang="ja-JP" sz="2200" dirty="0">
              <a:solidFill>
                <a:srgbClr val="000000"/>
              </a:solidFill>
            </a:endParaRPr>
          </a:p>
        </p:txBody>
      </p:sp>
      <p:pic>
        <p:nvPicPr>
          <p:cNvPr id="922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000">
            <a:off x="6194425" y="1963738"/>
            <a:ext cx="1865313" cy="26479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224" name="Slide Number Placeholder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30035BCC-BCA1-4389-BC6E-8990F4098827}" type="slidenum">
              <a:rPr lang="en-US" altLang="en-US" sz="900" smtClean="0">
                <a:solidFill>
                  <a:srgbClr val="5F2861"/>
                </a:solidFill>
                <a:ea typeface="ＭＳ Ｐゴシック" pitchFamily="34" charset="-128"/>
              </a:rPr>
              <a:pPr/>
              <a:t>3</a:t>
            </a:fld>
            <a:endParaRPr lang="en-US" altLang="en-US" sz="1400" smtClean="0">
              <a:solidFill>
                <a:srgbClr val="6D2E6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460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0243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5EB26770-EEF9-4222-AD6D-A8E905038AF5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0244" name="Rectangle 2"/>
          <p:cNvSpPr txBox="1">
            <a:spLocks noChangeArrowheads="1"/>
          </p:cNvSpPr>
          <p:nvPr/>
        </p:nvSpPr>
        <p:spPr bwMode="auto">
          <a:xfrm>
            <a:off x="539750" y="552450"/>
            <a:ext cx="5832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  <a:ea typeface="ＭＳ Ｐゴシック" pitchFamily="34" charset="-128"/>
              </a:rPr>
              <a:t>Asking the right questions about quality and safety</a:t>
            </a:r>
          </a:p>
        </p:txBody>
      </p:sp>
      <p:sp>
        <p:nvSpPr>
          <p:cNvPr id="10245" name="Rectangle 3"/>
          <p:cNvSpPr txBox="1">
            <a:spLocks noChangeArrowheads="1"/>
          </p:cNvSpPr>
          <p:nvPr/>
        </p:nvSpPr>
        <p:spPr bwMode="auto">
          <a:xfrm>
            <a:off x="827088" y="1790699"/>
            <a:ext cx="3960936" cy="458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457200" indent="-4572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</a:pPr>
            <a:r>
              <a:rPr lang="en-GB" altLang="en-US" sz="3600" dirty="0">
                <a:solidFill>
                  <a:srgbClr val="000000"/>
                </a:solidFill>
              </a:rPr>
              <a:t>Safe?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</a:pPr>
            <a:r>
              <a:rPr lang="en-GB" altLang="en-US" sz="3600" dirty="0">
                <a:solidFill>
                  <a:srgbClr val="000000"/>
                </a:solidFill>
              </a:rPr>
              <a:t>Effective? 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</a:pPr>
            <a:r>
              <a:rPr lang="en-GB" altLang="en-US" sz="3600" dirty="0">
                <a:solidFill>
                  <a:srgbClr val="000000"/>
                </a:solidFill>
              </a:rPr>
              <a:t>Caring?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</a:pPr>
            <a:r>
              <a:rPr lang="en-GB" altLang="en-US" sz="3600" dirty="0">
                <a:solidFill>
                  <a:srgbClr val="000000"/>
                </a:solidFill>
              </a:rPr>
              <a:t>Responsive to people’s needs?</a:t>
            </a:r>
          </a:p>
          <a:p>
            <a:pPr eaLnBrk="0" fontAlgn="base" hangingPunct="0">
              <a:spcBef>
                <a:spcPct val="0"/>
              </a:spcBef>
              <a:spcAft>
                <a:spcPts val="18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</a:pPr>
            <a:r>
              <a:rPr lang="en-GB" altLang="en-US" sz="3600" dirty="0">
                <a:solidFill>
                  <a:srgbClr val="000000"/>
                </a:solidFill>
              </a:rPr>
              <a:t>Well-led? </a:t>
            </a:r>
          </a:p>
        </p:txBody>
      </p:sp>
      <p:pic>
        <p:nvPicPr>
          <p:cNvPr id="10246" name="Picture 2" descr="Y:\CQC_Records\ENGAGEMENT\Marketing Services\Marketing Services Tools\Photo Intranet Page\Older People Residential Homes\5.Older woman and care staf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888" y="1635125"/>
            <a:ext cx="3074987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77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/>
          <p:cNvSpPr>
            <a:spLocks noChangeArrowheads="1"/>
          </p:cNvSpPr>
          <p:nvPr/>
        </p:nvSpPr>
        <p:spPr bwMode="auto">
          <a:xfrm flipV="1">
            <a:off x="468313" y="1557338"/>
            <a:ext cx="8280400" cy="4824412"/>
          </a:xfrm>
          <a:prstGeom prst="roundRect">
            <a:avLst>
              <a:gd name="adj" fmla="val 2167"/>
            </a:avLst>
          </a:prstGeom>
          <a:solidFill>
            <a:srgbClr val="EFBB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1267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3C26BDE-AB1B-4CB5-B4E2-9EFF5B6C743F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568325" y="693738"/>
            <a:ext cx="5832475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  <a:ea typeface="ＭＳ Ｐゴシック" pitchFamily="34" charset="-128"/>
              </a:rPr>
              <a:t>Our approach</a:t>
            </a:r>
          </a:p>
        </p:txBody>
      </p:sp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814388" y="1785938"/>
            <a:ext cx="7286625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ts val="600"/>
              </a:spcAft>
              <a:buSzPct val="100000"/>
            </a:pPr>
            <a:endParaRPr lang="en-GB" altLang="en-US" sz="1800" b="1">
              <a:solidFill>
                <a:srgbClr val="000000"/>
              </a:solidFill>
            </a:endParaRPr>
          </a:p>
        </p:txBody>
      </p:sp>
      <p:pic>
        <p:nvPicPr>
          <p:cNvPr id="112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" r="27509"/>
          <a:stretch>
            <a:fillRect/>
          </a:stretch>
        </p:blipFill>
        <p:spPr bwMode="auto">
          <a:xfrm>
            <a:off x="665163" y="1658938"/>
            <a:ext cx="78867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57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Placeholder 2"/>
          <p:cNvSpPr>
            <a:spLocks noGrp="1"/>
          </p:cNvSpPr>
          <p:nvPr>
            <p:ph type="body" idx="1"/>
          </p:nvPr>
        </p:nvSpPr>
        <p:spPr>
          <a:xfrm>
            <a:off x="685800" y="1700808"/>
            <a:ext cx="7772400" cy="3888432"/>
          </a:xfrm>
        </p:spPr>
        <p:txBody>
          <a:bodyPr/>
          <a:lstStyle/>
          <a:p>
            <a:pPr algn="ctr"/>
            <a:r>
              <a:rPr lang="en-GB" altLang="en-US" sz="8000" b="1" dirty="0" smtClean="0">
                <a:solidFill>
                  <a:srgbClr val="5F2861"/>
                </a:solidFill>
              </a:rPr>
              <a:t>CQC’s role in safeguarding</a:t>
            </a:r>
          </a:p>
          <a:p>
            <a:endParaRPr lang="en-GB" altLang="en-US" sz="2800" dirty="0" smtClean="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fld id="{304B8A18-B63C-4D3C-8A11-852FF29DC67B}" type="slidenum">
              <a:rPr lang="en-US" altLang="en-US" sz="900" smtClean="0">
                <a:solidFill>
                  <a:srgbClr val="5F2861"/>
                </a:solidFill>
                <a:ea typeface="ＭＳ Ｐゴシック" pitchFamily="34" charset="-128"/>
              </a:rPr>
              <a:pPr/>
              <a:t>6</a:t>
            </a:fld>
            <a:endParaRPr lang="en-US" altLang="en-US" sz="1400" smtClean="0">
              <a:solidFill>
                <a:srgbClr val="6D2E6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985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3315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AFD2A331-E4E0-4ADD-AED1-1220588A10FB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558800" y="1681163"/>
            <a:ext cx="798195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spcBef>
                <a:spcPts val="600"/>
              </a:spcBef>
              <a:spcAft>
                <a:spcPts val="1500"/>
              </a:spcAft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ja-JP" sz="4800" kern="1000" dirty="0" smtClean="0">
                <a:solidFill>
                  <a:srgbClr val="000000"/>
                </a:solidFill>
              </a:rPr>
              <a:t> Our approach</a:t>
            </a:r>
            <a:r>
              <a:rPr lang="en-GB" altLang="ja-JP" sz="900" kern="1000" dirty="0" smtClean="0">
                <a:solidFill>
                  <a:srgbClr val="000000"/>
                </a:solidFill>
              </a:rPr>
              <a:t/>
            </a:r>
            <a:br>
              <a:rPr lang="en-GB" altLang="ja-JP" sz="900" kern="1000" dirty="0" smtClean="0">
                <a:solidFill>
                  <a:srgbClr val="000000"/>
                </a:solidFill>
              </a:rPr>
            </a:br>
            <a:endParaRPr lang="en-GB" altLang="ja-JP" sz="900" kern="1000" dirty="0" smtClean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ts val="600"/>
              </a:spcBef>
              <a:spcAft>
                <a:spcPts val="1500"/>
              </a:spcAft>
              <a:buClr>
                <a:srgbClr val="6D276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ja-JP" sz="4800" kern="1000" dirty="0">
                <a:solidFill>
                  <a:srgbClr val="000000"/>
                </a:solidFill>
              </a:rPr>
              <a:t>Working effectively</a:t>
            </a:r>
          </a:p>
          <a:p>
            <a:pPr marL="457200" indent="-457200" eaLnBrk="0" fontAlgn="base" hangingPunct="0">
              <a:spcBef>
                <a:spcPts val="600"/>
              </a:spcBef>
              <a:spcAft>
                <a:spcPts val="1500"/>
              </a:spcAft>
              <a:buClr>
                <a:srgbClr val="6D276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ja-JP" sz="4800" kern="1000" dirty="0" smtClean="0">
                <a:solidFill>
                  <a:srgbClr val="000000"/>
                </a:solidFill>
              </a:rPr>
              <a:t>Information sharing</a:t>
            </a:r>
          </a:p>
          <a:p>
            <a:pPr marL="457200" indent="-457200" eaLnBrk="0" fontAlgn="base" hangingPunct="0">
              <a:spcBef>
                <a:spcPts val="600"/>
              </a:spcBef>
              <a:spcAft>
                <a:spcPts val="1500"/>
              </a:spcAft>
              <a:buClr>
                <a:srgbClr val="6D276A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GB" altLang="ja-JP" sz="4800" kern="1000" dirty="0" smtClean="0">
                <a:solidFill>
                  <a:srgbClr val="000000"/>
                </a:solidFill>
              </a:rPr>
              <a:t>Intelligent monitoring </a:t>
            </a:r>
          </a:p>
          <a:p>
            <a:pPr marL="457200" indent="-4572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altLang="ja-JP" sz="1600" kern="1000" dirty="0" smtClean="0">
              <a:solidFill>
                <a:srgbClr val="000000"/>
              </a:solidFill>
            </a:endParaRPr>
          </a:p>
          <a:p>
            <a:pPr marL="457200" indent="-457200" eaLnBrk="0" fontAlgn="base" hangingPunct="0">
              <a:lnSpc>
                <a:spcPts val="2800"/>
              </a:lnSpc>
              <a:spcBef>
                <a:spcPct val="0"/>
              </a:spcBef>
              <a:spcAft>
                <a:spcPts val="1500"/>
              </a:spcAft>
              <a:buClr>
                <a:srgbClr val="6D276A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altLang="ja-JP" sz="1600" kern="1000" dirty="0" smtClean="0">
              <a:solidFill>
                <a:srgbClr val="000000"/>
              </a:solidFill>
            </a:endParaRPr>
          </a:p>
        </p:txBody>
      </p:sp>
      <p:sp>
        <p:nvSpPr>
          <p:cNvPr id="13317" name="Rectangle 2"/>
          <p:cNvSpPr txBox="1">
            <a:spLocks noChangeArrowheads="1"/>
          </p:cNvSpPr>
          <p:nvPr/>
        </p:nvSpPr>
        <p:spPr bwMode="auto">
          <a:xfrm>
            <a:off x="619125" y="692150"/>
            <a:ext cx="5600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  <a:ea typeface="ＭＳ Ｐゴシック" pitchFamily="34" charset="-128"/>
              </a:rPr>
              <a:t>CQC’s role in safeguarding</a:t>
            </a:r>
          </a:p>
        </p:txBody>
      </p:sp>
    </p:spTree>
    <p:extLst>
      <p:ext uri="{BB962C8B-B14F-4D97-AF65-F5344CB8AC3E}">
        <p14:creationId xmlns:p14="http://schemas.microsoft.com/office/powerpoint/2010/main" val="177087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4339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8B4A043C-AFDE-4BA2-A5CA-4DFDFA352442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4341" name="Rectangle 2"/>
          <p:cNvSpPr txBox="1">
            <a:spLocks noChangeArrowheads="1"/>
          </p:cNvSpPr>
          <p:nvPr/>
        </p:nvSpPr>
        <p:spPr bwMode="auto">
          <a:xfrm>
            <a:off x="619125" y="692150"/>
            <a:ext cx="5600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  <a:ea typeface="ＭＳ Ｐゴシック" pitchFamily="34" charset="-128"/>
              </a:rPr>
              <a:t>CQC’s role in safeguarding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58800" y="1681163"/>
            <a:ext cx="798195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ja-JP" sz="4400" kern="1000" dirty="0" smtClean="0">
                <a:solidFill>
                  <a:srgbClr val="000000"/>
                </a:solidFill>
              </a:rPr>
              <a:t> Indicators and methodology</a:t>
            </a:r>
          </a:p>
          <a:p>
            <a:pPr marL="0" indent="0" eaLnBrk="0" fontAlgn="base" hangingPunct="0">
              <a:buClr>
                <a:srgbClr val="6D276A"/>
              </a:buClr>
              <a:buSzPct val="100000"/>
              <a:defRPr/>
            </a:pPr>
            <a:r>
              <a:rPr lang="en-GB" altLang="ja-JP" sz="3600" kern="1000" dirty="0" smtClean="0">
                <a:solidFill>
                  <a:srgbClr val="000000"/>
                </a:solidFill>
              </a:rPr>
              <a:t> 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3A70"/>
              </a:buClr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</a:rPr>
              <a:t>Intelligent Monitoring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3A70"/>
              </a:buClr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3A70"/>
              </a:buClr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</a:rPr>
              <a:t>Developing safeguarding indicators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3A70"/>
              </a:buClr>
              <a:buFont typeface="Arial" panose="020B0604020202020204" pitchFamily="34" charset="0"/>
              <a:buChar char="•"/>
              <a:defRPr/>
            </a:pPr>
            <a:endParaRPr lang="en-GB" sz="3600" dirty="0">
              <a:solidFill>
                <a:srgbClr val="000000"/>
              </a:solidFill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3A70"/>
              </a:buClr>
              <a:buFont typeface="Arial" panose="020B0604020202020204" pitchFamily="34" charset="0"/>
              <a:buChar char="•"/>
              <a:defRPr/>
            </a:pPr>
            <a:r>
              <a:rPr lang="en-GB" sz="3600" dirty="0">
                <a:solidFill>
                  <a:srgbClr val="000000"/>
                </a:solidFill>
              </a:rPr>
              <a:t>Provider information requests</a:t>
            </a:r>
          </a:p>
          <a:p>
            <a:pPr marL="0" indent="0" eaLnBrk="0" fontAlgn="base" hangingPunct="0">
              <a:buClr>
                <a:srgbClr val="6D276A"/>
              </a:buClr>
              <a:buSzPct val="100000"/>
              <a:defRPr/>
            </a:pPr>
            <a:endParaRPr lang="en-GB" altLang="ja-JP" sz="2800" kern="1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3"/>
          <p:cNvSpPr>
            <a:spLocks noChangeArrowheads="1"/>
          </p:cNvSpPr>
          <p:nvPr/>
        </p:nvSpPr>
        <p:spPr bwMode="auto">
          <a:xfrm flipV="1">
            <a:off x="449263" y="1557338"/>
            <a:ext cx="8277225" cy="4822825"/>
          </a:xfrm>
          <a:prstGeom prst="roundRect">
            <a:avLst>
              <a:gd name="adj" fmla="val 21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2400">
              <a:solidFill>
                <a:srgbClr val="000000"/>
              </a:solidFill>
            </a:endParaRPr>
          </a:p>
        </p:txBody>
      </p:sp>
      <p:sp>
        <p:nvSpPr>
          <p:cNvPr id="15363" name="Rectangle 5"/>
          <p:cNvSpPr txBox="1">
            <a:spLocks noGrp="1" noChangeArrowheads="1"/>
          </p:cNvSpPr>
          <p:nvPr/>
        </p:nvSpPr>
        <p:spPr bwMode="auto">
          <a:xfrm>
            <a:off x="6821488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EEFFBE2E-70BF-456F-864E-AD25B0740179}" type="slidenum">
              <a:rPr lang="en-US" altLang="en-US" sz="900">
                <a:solidFill>
                  <a:srgbClr val="5F2861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 sz="1400">
              <a:solidFill>
                <a:srgbClr val="6D2E69"/>
              </a:solidFill>
              <a:ea typeface="ＭＳ Ｐゴシック" pitchFamily="34" charset="-128"/>
            </a:endParaRP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558800" y="1681163"/>
            <a:ext cx="7981950" cy="450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342900" indent="-3429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3538" algn="l"/>
                <a:tab pos="449263" algn="l"/>
                <a:tab pos="952500" algn="l"/>
                <a:tab pos="1428750" algn="l"/>
                <a:tab pos="1905000" algn="l"/>
              </a:tabLs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ja-JP" sz="3600" kern="1000" dirty="0" smtClean="0">
                <a:solidFill>
                  <a:srgbClr val="000000"/>
                </a:solidFill>
              </a:rPr>
              <a:t> Safeguarding Alerts </a:t>
            </a:r>
          </a:p>
          <a:p>
            <a:pPr marL="0" indent="0" eaLnBrk="0" fontAlgn="base" hangingPunct="0">
              <a:buClr>
                <a:srgbClr val="6D276A"/>
              </a:buClr>
              <a:buSzPct val="100000"/>
              <a:defRPr/>
            </a:pPr>
            <a:endParaRPr lang="en-GB" altLang="ja-JP" sz="2800" kern="1000" dirty="0" smtClean="0">
              <a:solidFill>
                <a:srgbClr val="000000"/>
              </a:solidFill>
            </a:endParaRPr>
          </a:p>
          <a:p>
            <a:pPr marL="0" indent="0" eaLnBrk="0" fontAlgn="base" hangingPunct="0">
              <a:buClr>
                <a:srgbClr val="6D276A"/>
              </a:buClr>
              <a:buSzPct val="100000"/>
              <a:defRPr/>
            </a:pPr>
            <a:endParaRPr lang="en-GB" altLang="ja-JP" sz="2800" kern="1000" dirty="0">
              <a:solidFill>
                <a:srgbClr val="000000"/>
              </a:solidFill>
            </a:endParaRPr>
          </a:p>
          <a:p>
            <a:pPr eaLnBrk="0" fontAlgn="base" hangingPunct="0"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2800" kern="1000" dirty="0" smtClean="0">
              <a:solidFill>
                <a:srgbClr val="000000"/>
              </a:solidFill>
            </a:endParaRPr>
          </a:p>
          <a:p>
            <a:pPr eaLnBrk="0" fontAlgn="base" hangingPunct="0"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endParaRPr lang="en-GB" altLang="ja-JP" sz="3600" kern="1000" dirty="0" smtClean="0">
              <a:solidFill>
                <a:srgbClr val="000000"/>
              </a:solidFill>
            </a:endParaRPr>
          </a:p>
          <a:p>
            <a:pPr eaLnBrk="0" fontAlgn="base" hangingPunct="0">
              <a:buClr>
                <a:srgbClr val="6D276A"/>
              </a:buClr>
              <a:buSzPct val="100000"/>
              <a:buFontTx/>
              <a:buBlip>
                <a:blip r:embed="rId3"/>
              </a:buBlip>
              <a:defRPr/>
            </a:pPr>
            <a:r>
              <a:rPr lang="en-GB" altLang="ja-JP" sz="3600" kern="1000" dirty="0" smtClean="0">
                <a:solidFill>
                  <a:srgbClr val="000000"/>
                </a:solidFill>
              </a:rPr>
              <a:t> Safeguarding Concerns</a:t>
            </a:r>
          </a:p>
          <a:p>
            <a:pPr marL="0" indent="0" eaLnBrk="0" fontAlgn="base" hangingPunct="0">
              <a:buClr>
                <a:srgbClr val="6D276A"/>
              </a:buClr>
              <a:buSzPct val="100000"/>
              <a:defRPr/>
            </a:pPr>
            <a:r>
              <a:rPr lang="en-GB" altLang="ja-JP" sz="2800" kern="1000" dirty="0" smtClean="0">
                <a:solidFill>
                  <a:srgbClr val="000000"/>
                </a:solidFill>
              </a:rPr>
              <a:t> </a:t>
            </a:r>
          </a:p>
          <a:p>
            <a:pPr marL="0" indent="0" eaLnBrk="0" fontAlgn="base" hangingPunct="0">
              <a:buClr>
                <a:srgbClr val="6D276A"/>
              </a:buClr>
              <a:buSzPct val="100000"/>
              <a:defRPr/>
            </a:pPr>
            <a:endParaRPr lang="en-GB" altLang="ja-JP" sz="2800" kern="1000" dirty="0" smtClean="0">
              <a:solidFill>
                <a:srgbClr val="000000"/>
              </a:solidFill>
            </a:endParaRPr>
          </a:p>
        </p:txBody>
      </p:sp>
      <p:sp>
        <p:nvSpPr>
          <p:cNvPr id="15365" name="Rectangle 2"/>
          <p:cNvSpPr txBox="1">
            <a:spLocks noChangeArrowheads="1"/>
          </p:cNvSpPr>
          <p:nvPr/>
        </p:nvSpPr>
        <p:spPr bwMode="auto">
          <a:xfrm>
            <a:off x="619125" y="692150"/>
            <a:ext cx="5600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-16" charset="-128"/>
              </a:defRPr>
            </a:lvl9pPr>
          </a:lstStyle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2800">
                <a:solidFill>
                  <a:srgbClr val="FFFFFF"/>
                </a:solidFill>
                <a:ea typeface="ＭＳ Ｐゴシック" pitchFamily="34" charset="-128"/>
              </a:rPr>
              <a:t>CQC’s role in safeguarding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2510"/>
              </p:ext>
            </p:extLst>
          </p:nvPr>
        </p:nvGraphicFramePr>
        <p:xfrm>
          <a:off x="971550" y="2420938"/>
          <a:ext cx="6096000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139040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ASC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Hospitals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PMS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2070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204</a:t>
                      </a:r>
                      <a:endParaRPr lang="en-GB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3200" dirty="0" smtClean="0"/>
                        <a:t>39</a:t>
                      </a:r>
                      <a:endParaRPr lang="en-GB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800363"/>
              </p:ext>
            </p:extLst>
          </p:nvPr>
        </p:nvGraphicFramePr>
        <p:xfrm>
          <a:off x="971550" y="4790728"/>
          <a:ext cx="6096000" cy="115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147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ASC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Hospitals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PMS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74905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4382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r>
                        <a:rPr lang="en-GB" sz="3200" dirty="0" smtClean="0">
                          <a:solidFill>
                            <a:schemeClr val="tx1"/>
                          </a:solidFill>
                        </a:rPr>
                        <a:t>1133</a:t>
                      </a:r>
                      <a:endParaRPr lang="en-GB" sz="3200" dirty="0">
                        <a:solidFill>
                          <a:schemeClr val="tx1"/>
                        </a:solidFill>
                      </a:endParaRPr>
                    </a:p>
                  </a:txBody>
                  <a:tcPr marT="45798" marB="4579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19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05_CQC_Template">
  <a:themeElements>
    <a:clrScheme name="20205_CQ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205_CQC_Templat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ヒラギノ角ゴ Pro W3" pitchFamily="1" charset="-128"/>
            <a:cs typeface="ヒラギノ角ゴ Pro W3" pitchFamily="1" charset="-128"/>
          </a:defRPr>
        </a:defPPr>
      </a:lstStyle>
    </a:lnDef>
  </a:objectDefaults>
  <a:extraClrSchemeLst>
    <a:extraClrScheme>
      <a:clrScheme name="20205_CQ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05_CQ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05_CQ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On-screen Show (4:3)</PresentationFormat>
  <Paragraphs>141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20205_CQC_Template</vt:lpstr>
      <vt:lpstr>PowerPoint Presentation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Helena Pearce</dc:creator>
  <cp:lastModifiedBy>Helena Pearce</cp:lastModifiedBy>
  <cp:revision>1</cp:revision>
  <dcterms:created xsi:type="dcterms:W3CDTF">2015-12-02T14:40:21Z</dcterms:created>
  <dcterms:modified xsi:type="dcterms:W3CDTF">2015-12-02T14:40:45Z</dcterms:modified>
</cp:coreProperties>
</file>