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0"/>
  </p:notesMasterIdLst>
  <p:handoutMasterIdLst>
    <p:handoutMasterId r:id="rId21"/>
  </p:handoutMasterIdLst>
  <p:sldIdLst>
    <p:sldId id="353" r:id="rId6"/>
    <p:sldId id="354" r:id="rId7"/>
    <p:sldId id="355" r:id="rId8"/>
    <p:sldId id="356" r:id="rId9"/>
    <p:sldId id="357" r:id="rId10"/>
    <p:sldId id="358" r:id="rId11"/>
    <p:sldId id="359" r:id="rId12"/>
    <p:sldId id="360" r:id="rId13"/>
    <p:sldId id="361" r:id="rId14"/>
    <p:sldId id="362" r:id="rId15"/>
    <p:sldId id="363" r:id="rId16"/>
    <p:sldId id="364" r:id="rId17"/>
    <p:sldId id="365" r:id="rId18"/>
    <p:sldId id="366" r:id="rId19"/>
  </p:sldIdLst>
  <p:sldSz cx="9144000" cy="6858000" type="screen4x3"/>
  <p:notesSz cx="6797675" cy="9926638"/>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D4BA"/>
    <a:srgbClr val="EAEAEA"/>
    <a:srgbClr val="FFF0C1"/>
    <a:srgbClr val="FFCDCD"/>
    <a:srgbClr val="DDFFFF"/>
    <a:srgbClr val="00AEEF"/>
    <a:srgbClr val="FFEDB9"/>
    <a:srgbClr val="CAE8AA"/>
    <a:srgbClr val="CCFFCC"/>
    <a:srgbClr val="F27D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9617" autoAdjust="0"/>
    <p:restoredTop sz="91470" autoAdjust="0"/>
  </p:normalViewPr>
  <p:slideViewPr>
    <p:cSldViewPr>
      <p:cViewPr>
        <p:scale>
          <a:sx n="70" d="100"/>
          <a:sy n="70" d="100"/>
        </p:scale>
        <p:origin x="-2814" y="-13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58F809F9-F972-498E-A63D-1F44C1DCDDAD}" type="datetimeFigureOut">
              <a:rPr lang="en-GB" smtClean="0"/>
              <a:t>06/11/2018</a:t>
            </a:fld>
            <a:endParaRPr lang="en-GB"/>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8A6E25F0-AC93-47BA-8042-7EBA4B569F90}" type="slidenum">
              <a:rPr lang="en-GB" smtClean="0"/>
              <a:t>‹#›</a:t>
            </a:fld>
            <a:endParaRPr lang="en-GB"/>
          </a:p>
        </p:txBody>
      </p:sp>
    </p:spTree>
    <p:extLst>
      <p:ext uri="{BB962C8B-B14F-4D97-AF65-F5344CB8AC3E}">
        <p14:creationId xmlns:p14="http://schemas.microsoft.com/office/powerpoint/2010/main" val="19339204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2" y="3"/>
            <a:ext cx="2946673" cy="496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7" tIns="45709" rIns="91417" bIns="45709" numCol="1" anchor="t" anchorCtr="0" compatLnSpc="1">
            <a:prstTxWarp prst="textNoShape">
              <a:avLst/>
            </a:prstTxWarp>
          </a:bodyPr>
          <a:lstStyle>
            <a:lvl1pPr>
              <a:defRPr sz="1200"/>
            </a:lvl1pPr>
          </a:lstStyle>
          <a:p>
            <a:pPr>
              <a:defRPr/>
            </a:pPr>
            <a:endParaRPr lang="en-GB"/>
          </a:p>
        </p:txBody>
      </p:sp>
      <p:sp>
        <p:nvSpPr>
          <p:cNvPr id="3075" name="Rectangle 3"/>
          <p:cNvSpPr>
            <a:spLocks noGrp="1" noChangeArrowheads="1"/>
          </p:cNvSpPr>
          <p:nvPr>
            <p:ph type="dt" idx="1"/>
          </p:nvPr>
        </p:nvSpPr>
        <p:spPr bwMode="auto">
          <a:xfrm>
            <a:off x="3849404" y="3"/>
            <a:ext cx="2946672" cy="496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7" tIns="45709" rIns="91417" bIns="45709" numCol="1" anchor="t" anchorCtr="0" compatLnSpc="1">
            <a:prstTxWarp prst="textNoShape">
              <a:avLst/>
            </a:prstTxWarp>
          </a:bodyPr>
          <a:lstStyle>
            <a:lvl1pPr algn="r">
              <a:defRPr sz="1200"/>
            </a:lvl1pPr>
          </a:lstStyle>
          <a:p>
            <a:pPr>
              <a:defRPr/>
            </a:pPr>
            <a:endParaRPr lang="en-GB"/>
          </a:p>
        </p:txBody>
      </p:sp>
      <p:sp>
        <p:nvSpPr>
          <p:cNvPr id="15364" name="Rectangle 4"/>
          <p:cNvSpPr>
            <a:spLocks noGrp="1" noRot="1" noChangeAspect="1" noChangeArrowheads="1" noTextEdit="1"/>
          </p:cNvSpPr>
          <p:nvPr>
            <p:ph type="sldImg" idx="2"/>
          </p:nvPr>
        </p:nvSpPr>
        <p:spPr bwMode="auto">
          <a:xfrm>
            <a:off x="917575" y="744538"/>
            <a:ext cx="4962525" cy="37211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0251" y="4715117"/>
            <a:ext cx="5437179" cy="44677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7" tIns="45709" rIns="91417" bIns="45709"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078" name="Rectangle 6"/>
          <p:cNvSpPr>
            <a:spLocks noGrp="1" noChangeArrowheads="1"/>
          </p:cNvSpPr>
          <p:nvPr>
            <p:ph type="ftr" sz="quarter" idx="4"/>
          </p:nvPr>
        </p:nvSpPr>
        <p:spPr bwMode="auto">
          <a:xfrm>
            <a:off x="2" y="9428630"/>
            <a:ext cx="2946673"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7" tIns="45709" rIns="91417" bIns="45709" numCol="1" anchor="b" anchorCtr="0" compatLnSpc="1">
            <a:prstTxWarp prst="textNoShape">
              <a:avLst/>
            </a:prstTxWarp>
          </a:bodyPr>
          <a:lstStyle>
            <a:lvl1pPr>
              <a:defRPr sz="1200"/>
            </a:lvl1pPr>
          </a:lstStyle>
          <a:p>
            <a:pPr>
              <a:defRPr/>
            </a:pPr>
            <a:endParaRPr lang="en-GB"/>
          </a:p>
        </p:txBody>
      </p:sp>
      <p:sp>
        <p:nvSpPr>
          <p:cNvPr id="3079" name="Rectangle 7"/>
          <p:cNvSpPr>
            <a:spLocks noGrp="1" noChangeArrowheads="1"/>
          </p:cNvSpPr>
          <p:nvPr>
            <p:ph type="sldNum" sz="quarter" idx="5"/>
          </p:nvPr>
        </p:nvSpPr>
        <p:spPr bwMode="auto">
          <a:xfrm>
            <a:off x="3849404" y="9428630"/>
            <a:ext cx="2946672"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7" tIns="45709" rIns="91417" bIns="45709" numCol="1" anchor="b" anchorCtr="0" compatLnSpc="1">
            <a:prstTxWarp prst="textNoShape">
              <a:avLst/>
            </a:prstTxWarp>
          </a:bodyPr>
          <a:lstStyle>
            <a:lvl1pPr algn="r">
              <a:defRPr sz="1200"/>
            </a:lvl1pPr>
          </a:lstStyle>
          <a:p>
            <a:pPr>
              <a:defRPr/>
            </a:pPr>
            <a:fld id="{81B37777-79E1-4746-8549-CA61C1052CD0}" type="slidenum">
              <a:rPr lang="en-GB"/>
              <a:pPr>
                <a:defRPr/>
              </a:pPr>
              <a:t>‹#›</a:t>
            </a:fld>
            <a:endParaRPr lang="en-GB"/>
          </a:p>
        </p:txBody>
      </p:sp>
    </p:spTree>
    <p:extLst>
      <p:ext uri="{BB962C8B-B14F-4D97-AF65-F5344CB8AC3E}">
        <p14:creationId xmlns:p14="http://schemas.microsoft.com/office/powerpoint/2010/main" val="35572842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3865150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328791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70600" y="908050"/>
            <a:ext cx="1890713" cy="49688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95288" y="908050"/>
            <a:ext cx="5522912" cy="4968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674005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428020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801300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95288" y="1916113"/>
            <a:ext cx="3668712" cy="39608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216400" y="1916113"/>
            <a:ext cx="3668713" cy="39608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891317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327300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163913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01446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6306821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788706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95288" y="908050"/>
            <a:ext cx="7566025" cy="7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395288" y="1916113"/>
            <a:ext cx="7489825" cy="3960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p>
        </p:txBody>
      </p:sp>
      <p:sp>
        <p:nvSpPr>
          <p:cNvPr id="1028" name="AutoShape 8"/>
          <p:cNvSpPr>
            <a:spLocks noChangeArrowheads="1"/>
          </p:cNvSpPr>
          <p:nvPr/>
        </p:nvSpPr>
        <p:spPr bwMode="auto">
          <a:xfrm>
            <a:off x="8027988" y="5351463"/>
            <a:ext cx="720725" cy="669925"/>
          </a:xfrm>
          <a:prstGeom prst="rtTriangle">
            <a:avLst/>
          </a:prstGeom>
          <a:solidFill>
            <a:srgbClr val="00AEEF"/>
          </a:solidFill>
          <a:ln w="9525">
            <a:solidFill>
              <a:srgbClr val="00AEE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9" name="Rectangle 7"/>
          <p:cNvSpPr>
            <a:spLocks noChangeArrowheads="1"/>
          </p:cNvSpPr>
          <p:nvPr/>
        </p:nvSpPr>
        <p:spPr bwMode="auto">
          <a:xfrm rot="10800000">
            <a:off x="0" y="6021388"/>
            <a:ext cx="9144000" cy="836612"/>
          </a:xfrm>
          <a:prstGeom prst="rect">
            <a:avLst/>
          </a:prstGeom>
          <a:solidFill>
            <a:srgbClr val="00AEEF"/>
          </a:solidFill>
          <a:ln w="9525">
            <a:solidFill>
              <a:srgbClr val="00AEE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pPr algn="ctr"/>
            <a:r>
              <a:rPr lang="en-GB" dirty="0" smtClean="0">
                <a:solidFill>
                  <a:schemeClr val="bg1"/>
                </a:solidFill>
              </a:rPr>
              <a:t>Bath and</a:t>
            </a:r>
            <a:r>
              <a:rPr lang="en-GB" baseline="0" dirty="0" smtClean="0">
                <a:solidFill>
                  <a:schemeClr val="bg1"/>
                </a:solidFill>
              </a:rPr>
              <a:t> </a:t>
            </a:r>
            <a:r>
              <a:rPr lang="en-GB" dirty="0" smtClean="0">
                <a:solidFill>
                  <a:schemeClr val="bg1"/>
                </a:solidFill>
              </a:rPr>
              <a:t> </a:t>
            </a:r>
            <a:r>
              <a:rPr lang="en-GB" dirty="0">
                <a:solidFill>
                  <a:schemeClr val="bg1"/>
                </a:solidFill>
              </a:rPr>
              <a:t>North East Somerset </a:t>
            </a:r>
            <a:r>
              <a:rPr lang="en-GB" dirty="0" smtClean="0">
                <a:solidFill>
                  <a:schemeClr val="bg1"/>
                </a:solidFill>
              </a:rPr>
              <a:t>– </a:t>
            </a:r>
            <a:r>
              <a:rPr lang="en-GB" i="1" dirty="0" smtClean="0">
                <a:solidFill>
                  <a:schemeClr val="bg1"/>
                </a:solidFill>
              </a:rPr>
              <a:t>The</a:t>
            </a:r>
            <a:r>
              <a:rPr lang="en-GB" dirty="0" smtClean="0">
                <a:solidFill>
                  <a:schemeClr val="bg1"/>
                </a:solidFill>
              </a:rPr>
              <a:t> place </a:t>
            </a:r>
            <a:r>
              <a:rPr lang="en-GB" dirty="0">
                <a:solidFill>
                  <a:schemeClr val="bg1"/>
                </a:solidFill>
              </a:rPr>
              <a:t>to live, work </a:t>
            </a:r>
            <a:r>
              <a:rPr lang="en-GB" dirty="0" smtClean="0">
                <a:solidFill>
                  <a:schemeClr val="bg1"/>
                </a:solidFill>
              </a:rPr>
              <a:t>and</a:t>
            </a:r>
            <a:r>
              <a:rPr lang="en-GB" baseline="0" dirty="0" smtClean="0">
                <a:solidFill>
                  <a:schemeClr val="bg1"/>
                </a:solidFill>
              </a:rPr>
              <a:t> </a:t>
            </a:r>
            <a:r>
              <a:rPr lang="en-GB" dirty="0" smtClean="0">
                <a:solidFill>
                  <a:schemeClr val="bg1"/>
                </a:solidFill>
              </a:rPr>
              <a:t>visit</a:t>
            </a:r>
            <a:endParaRPr lang="en-GB" dirty="0">
              <a:solidFill>
                <a:schemeClr val="bg1"/>
              </a:solidFill>
            </a:endParaRPr>
          </a:p>
        </p:txBody>
      </p:sp>
      <p:sp>
        <p:nvSpPr>
          <p:cNvPr id="1030" name="Text Box 15"/>
          <p:cNvSpPr txBox="1">
            <a:spLocks noChangeArrowheads="1"/>
          </p:cNvSpPr>
          <p:nvPr/>
        </p:nvSpPr>
        <p:spPr bwMode="auto">
          <a:xfrm>
            <a:off x="1258888" y="5734050"/>
            <a:ext cx="2089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defRPr/>
            </a:pPr>
            <a:endParaRPr lang="en-US" smtClean="0"/>
          </a:p>
        </p:txBody>
      </p:sp>
      <p:pic>
        <p:nvPicPr>
          <p:cNvPr id="1031" name="Picture 18"/>
          <p:cNvPicPr>
            <a:picLocks noChangeAspect="1" noChangeArrowheads="1"/>
          </p:cNvPicPr>
          <p:nvPr/>
        </p:nvPicPr>
        <p:blipFill>
          <a:blip r:embed="rId13" cstate="print">
            <a:extLst>
              <a:ext uri="{28A0092B-C50C-407E-A947-70E740481C1C}">
                <a14:useLocalDpi xmlns:a14="http://schemas.microsoft.com/office/drawing/2010/main" val="0"/>
              </a:ext>
            </a:extLst>
          </a:blip>
          <a:stretch>
            <a:fillRect/>
          </a:stretch>
        </p:blipFill>
        <p:spPr bwMode="auto">
          <a:xfrm>
            <a:off x="550687" y="188913"/>
            <a:ext cx="1564039"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charset="0"/>
        </a:defRPr>
      </a:lvl2pPr>
      <a:lvl3pPr algn="l" rtl="0" eaLnBrk="0" fontAlgn="base" hangingPunct="0">
        <a:spcBef>
          <a:spcPct val="0"/>
        </a:spcBef>
        <a:spcAft>
          <a:spcPct val="0"/>
        </a:spcAft>
        <a:defRPr sz="3600" b="1">
          <a:solidFill>
            <a:schemeClr val="tx1"/>
          </a:solidFill>
          <a:latin typeface="Arial" charset="0"/>
        </a:defRPr>
      </a:lvl3pPr>
      <a:lvl4pPr algn="l" rtl="0" eaLnBrk="0" fontAlgn="base" hangingPunct="0">
        <a:spcBef>
          <a:spcPct val="0"/>
        </a:spcBef>
        <a:spcAft>
          <a:spcPct val="0"/>
        </a:spcAft>
        <a:defRPr sz="3600" b="1">
          <a:solidFill>
            <a:schemeClr val="tx1"/>
          </a:solidFill>
          <a:latin typeface="Arial" charset="0"/>
        </a:defRPr>
      </a:lvl4pPr>
      <a:lvl5pPr algn="l" rtl="0" eaLnBrk="0" fontAlgn="base" hangingPunct="0">
        <a:spcBef>
          <a:spcPct val="0"/>
        </a:spcBef>
        <a:spcAft>
          <a:spcPct val="0"/>
        </a:spcAft>
        <a:defRPr sz="3600" b="1">
          <a:solidFill>
            <a:schemeClr val="tx1"/>
          </a:solidFill>
          <a:latin typeface="Arial" charset="0"/>
        </a:defRPr>
      </a:lvl5pPr>
      <a:lvl6pPr marL="457200" algn="l" rtl="0" fontAlgn="base">
        <a:spcBef>
          <a:spcPct val="0"/>
        </a:spcBef>
        <a:spcAft>
          <a:spcPct val="0"/>
        </a:spcAft>
        <a:defRPr sz="3600" b="1">
          <a:solidFill>
            <a:schemeClr val="tx1"/>
          </a:solidFill>
          <a:latin typeface="Arial" charset="0"/>
        </a:defRPr>
      </a:lvl6pPr>
      <a:lvl7pPr marL="914400" algn="l" rtl="0" fontAlgn="base">
        <a:spcBef>
          <a:spcPct val="0"/>
        </a:spcBef>
        <a:spcAft>
          <a:spcPct val="0"/>
        </a:spcAft>
        <a:defRPr sz="3600" b="1">
          <a:solidFill>
            <a:schemeClr val="tx1"/>
          </a:solidFill>
          <a:latin typeface="Arial" charset="0"/>
        </a:defRPr>
      </a:lvl7pPr>
      <a:lvl8pPr marL="1371600" algn="l" rtl="0" fontAlgn="base">
        <a:spcBef>
          <a:spcPct val="0"/>
        </a:spcBef>
        <a:spcAft>
          <a:spcPct val="0"/>
        </a:spcAft>
        <a:defRPr sz="3600" b="1">
          <a:solidFill>
            <a:schemeClr val="tx1"/>
          </a:solidFill>
          <a:latin typeface="Arial" charset="0"/>
        </a:defRPr>
      </a:lvl8pPr>
      <a:lvl9pPr marL="1828800" algn="l" rtl="0" fontAlgn="base">
        <a:spcBef>
          <a:spcPct val="0"/>
        </a:spcBef>
        <a:spcAft>
          <a:spcPct val="0"/>
        </a:spcAft>
        <a:defRPr sz="3600" b="1">
          <a:solidFill>
            <a:schemeClr val="tx1"/>
          </a:solidFill>
          <a:latin typeface="Arial" charset="0"/>
        </a:defRPr>
      </a:lvl9pPr>
    </p:titleStyle>
    <p:bodyStyle>
      <a:lvl1pPr marL="342900" indent="-342900" algn="l" rtl="0" eaLnBrk="0" fontAlgn="base" hangingPunct="0">
        <a:spcBef>
          <a:spcPct val="20000"/>
        </a:spcBef>
        <a:spcAft>
          <a:spcPct val="0"/>
        </a:spcAft>
        <a:buClr>
          <a:schemeClr val="tx1"/>
        </a:buClr>
        <a:buFont typeface="Arial"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Font typeface="Arial" charset="0"/>
        <a:buChar char="»"/>
        <a:defRPr sz="2800">
          <a:solidFill>
            <a:schemeClr val="tx1"/>
          </a:solidFill>
          <a:latin typeface="+mn-lt"/>
        </a:defRPr>
      </a:lvl2pPr>
      <a:lvl3pPr marL="1143000" indent="-228600" algn="l" rtl="0" eaLnBrk="0" fontAlgn="base" hangingPunct="0">
        <a:spcBef>
          <a:spcPct val="20000"/>
        </a:spcBef>
        <a:spcAft>
          <a:spcPct val="0"/>
        </a:spcAft>
        <a:buClr>
          <a:schemeClr val="tx1"/>
        </a:buClr>
        <a:buFont typeface="Arial" charset="0"/>
        <a:buChar char="»"/>
        <a:defRPr sz="2400">
          <a:solidFill>
            <a:schemeClr val="tx1"/>
          </a:solidFill>
          <a:latin typeface="+mn-lt"/>
        </a:defRPr>
      </a:lvl3pPr>
      <a:lvl4pPr marL="1600200" indent="-228600" algn="l" rtl="0" eaLnBrk="0" fontAlgn="base" hangingPunct="0">
        <a:spcBef>
          <a:spcPct val="20000"/>
        </a:spcBef>
        <a:spcAft>
          <a:spcPct val="0"/>
        </a:spcAft>
        <a:buClr>
          <a:schemeClr val="tx1"/>
        </a:buClr>
        <a:buFont typeface="Arial" charset="0"/>
        <a:buChar char="»"/>
        <a:defRPr sz="2000">
          <a:solidFill>
            <a:schemeClr val="tx1"/>
          </a:solidFill>
          <a:latin typeface="+mn-lt"/>
        </a:defRPr>
      </a:lvl4pPr>
      <a:lvl5pPr marL="2057400" indent="-228600" algn="l" rtl="0" eaLnBrk="0" fontAlgn="base" hangingPunct="0">
        <a:spcBef>
          <a:spcPct val="20000"/>
        </a:spcBef>
        <a:spcAft>
          <a:spcPct val="0"/>
        </a:spcAft>
        <a:buClr>
          <a:schemeClr val="tx1"/>
        </a:buClr>
        <a:buFont typeface="Arial" charset="0"/>
        <a:buChar char="»"/>
        <a:defRPr sz="2000">
          <a:solidFill>
            <a:schemeClr val="tx1"/>
          </a:solidFill>
          <a:latin typeface="+mn-lt"/>
        </a:defRPr>
      </a:lvl5pPr>
      <a:lvl6pPr marL="2514600" indent="-228600" algn="l" rtl="0" fontAlgn="base">
        <a:spcBef>
          <a:spcPct val="20000"/>
        </a:spcBef>
        <a:spcAft>
          <a:spcPct val="0"/>
        </a:spcAft>
        <a:buClr>
          <a:schemeClr val="tx1"/>
        </a:buClr>
        <a:buFont typeface="Arial" charset="0"/>
        <a:buChar char="»"/>
        <a:defRPr sz="2000">
          <a:solidFill>
            <a:schemeClr val="tx1"/>
          </a:solidFill>
          <a:latin typeface="+mn-lt"/>
        </a:defRPr>
      </a:lvl6pPr>
      <a:lvl7pPr marL="2971800" indent="-228600" algn="l" rtl="0" fontAlgn="base">
        <a:spcBef>
          <a:spcPct val="20000"/>
        </a:spcBef>
        <a:spcAft>
          <a:spcPct val="0"/>
        </a:spcAft>
        <a:buClr>
          <a:schemeClr val="tx1"/>
        </a:buClr>
        <a:buFont typeface="Arial" charset="0"/>
        <a:buChar char="»"/>
        <a:defRPr sz="2000">
          <a:solidFill>
            <a:schemeClr val="tx1"/>
          </a:solidFill>
          <a:latin typeface="+mn-lt"/>
        </a:defRPr>
      </a:lvl7pPr>
      <a:lvl8pPr marL="3429000" indent="-228600" algn="l" rtl="0" fontAlgn="base">
        <a:spcBef>
          <a:spcPct val="20000"/>
        </a:spcBef>
        <a:spcAft>
          <a:spcPct val="0"/>
        </a:spcAft>
        <a:buClr>
          <a:schemeClr val="tx1"/>
        </a:buClr>
        <a:buFont typeface="Arial" charset="0"/>
        <a:buChar char="»"/>
        <a:defRPr sz="2000">
          <a:solidFill>
            <a:schemeClr val="tx1"/>
          </a:solidFill>
          <a:latin typeface="+mn-lt"/>
        </a:defRPr>
      </a:lvl8pPr>
      <a:lvl9pPr marL="3886200" indent="-228600" algn="l" rtl="0" fontAlgn="base">
        <a:spcBef>
          <a:spcPct val="20000"/>
        </a:spcBef>
        <a:spcAft>
          <a:spcPct val="0"/>
        </a:spcAft>
        <a:buClr>
          <a:schemeClr val="tx1"/>
        </a:buClr>
        <a:buFont typeface="Arial"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mailto:cmes@bathnes.gov.u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pPr algn="ctr"/>
            <a:r>
              <a:rPr lang="en-GB" dirty="0" smtClean="0"/>
              <a:t>School Attendance</a:t>
            </a:r>
            <a:endParaRPr lang="en-GB" dirty="0"/>
          </a:p>
        </p:txBody>
      </p:sp>
      <p:sp>
        <p:nvSpPr>
          <p:cNvPr id="2" name="Subtitle 1"/>
          <p:cNvSpPr>
            <a:spLocks noGrp="1"/>
          </p:cNvSpPr>
          <p:nvPr>
            <p:ph type="subTitle" idx="1"/>
          </p:nvPr>
        </p:nvSpPr>
        <p:spPr>
          <a:xfrm>
            <a:off x="827584" y="3886200"/>
            <a:ext cx="7488832" cy="1752600"/>
          </a:xfrm>
        </p:spPr>
        <p:txBody>
          <a:bodyPr/>
          <a:lstStyle/>
          <a:p>
            <a:r>
              <a:rPr lang="en-GB" sz="2800" dirty="0" smtClean="0"/>
              <a:t>Sharon Lymposs</a:t>
            </a:r>
          </a:p>
          <a:p>
            <a:r>
              <a:rPr lang="en-GB" sz="2800" dirty="0" smtClean="0"/>
              <a:t>Children Missing Education Service Manager</a:t>
            </a:r>
            <a:endParaRPr lang="en-GB" sz="2800" dirty="0"/>
          </a:p>
        </p:txBody>
      </p:sp>
    </p:spTree>
    <p:extLst>
      <p:ext uri="{BB962C8B-B14F-4D97-AF65-F5344CB8AC3E}">
        <p14:creationId xmlns:p14="http://schemas.microsoft.com/office/powerpoint/2010/main" val="21143289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Responsibility – </a:t>
            </a:r>
            <a:r>
              <a:rPr lang="en-GB" dirty="0" smtClean="0">
                <a:solidFill>
                  <a:srgbClr val="7030A0"/>
                </a:solidFill>
              </a:rPr>
              <a:t>Local Authority</a:t>
            </a:r>
            <a:endParaRPr lang="en-GB" dirty="0">
              <a:solidFill>
                <a:srgbClr val="7030A0"/>
              </a:solidFill>
            </a:endParaRPr>
          </a:p>
        </p:txBody>
      </p:sp>
      <p:sp>
        <p:nvSpPr>
          <p:cNvPr id="3" name="Content Placeholder 2"/>
          <p:cNvSpPr>
            <a:spLocks noGrp="1"/>
          </p:cNvSpPr>
          <p:nvPr>
            <p:ph idx="1"/>
          </p:nvPr>
        </p:nvSpPr>
        <p:spPr/>
        <p:txBody>
          <a:bodyPr/>
          <a:lstStyle/>
          <a:p>
            <a:pPr marL="0" indent="0">
              <a:buNone/>
            </a:pPr>
            <a:r>
              <a:rPr lang="en-GB" dirty="0" smtClean="0"/>
              <a:t>Ensure every pupil has access to full time education to which they are entitled.</a:t>
            </a:r>
          </a:p>
          <a:p>
            <a:pPr marL="0" indent="0">
              <a:buNone/>
            </a:pPr>
            <a:r>
              <a:rPr lang="en-GB" dirty="0" smtClean="0"/>
              <a:t>To make arrangements to establish the identities of children not registered in a school &amp; not receiving suitable education otherwise.</a:t>
            </a:r>
            <a:endParaRPr lang="en-GB" dirty="0"/>
          </a:p>
        </p:txBody>
      </p:sp>
    </p:spTree>
    <p:extLst>
      <p:ext uri="{BB962C8B-B14F-4D97-AF65-F5344CB8AC3E}">
        <p14:creationId xmlns:p14="http://schemas.microsoft.com/office/powerpoint/2010/main" val="1697264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Responsibility – </a:t>
            </a:r>
            <a:r>
              <a:rPr lang="en-GB" dirty="0" smtClean="0">
                <a:solidFill>
                  <a:srgbClr val="7030A0"/>
                </a:solidFill>
              </a:rPr>
              <a:t>Local Authority</a:t>
            </a:r>
            <a:endParaRPr lang="en-GB" dirty="0">
              <a:solidFill>
                <a:srgbClr val="7030A0"/>
              </a:solidFill>
            </a:endParaRPr>
          </a:p>
        </p:txBody>
      </p:sp>
      <p:sp>
        <p:nvSpPr>
          <p:cNvPr id="3" name="Content Placeholder 2"/>
          <p:cNvSpPr>
            <a:spLocks noGrp="1"/>
          </p:cNvSpPr>
          <p:nvPr>
            <p:ph idx="1"/>
          </p:nvPr>
        </p:nvSpPr>
        <p:spPr>
          <a:xfrm>
            <a:off x="395288" y="1700808"/>
            <a:ext cx="7993136" cy="4176117"/>
          </a:xfrm>
        </p:spPr>
        <p:txBody>
          <a:bodyPr/>
          <a:lstStyle/>
          <a:p>
            <a:pPr>
              <a:buFont typeface="Wingdings" panose="05000000000000000000" pitchFamily="2" charset="2"/>
              <a:buChar char="§"/>
            </a:pPr>
            <a:r>
              <a:rPr lang="en-GB" sz="2400" dirty="0"/>
              <a:t>Local authorities must conduct all investigations in accordance with the Police and Criminal Evidence (PACE) Act 1984. </a:t>
            </a:r>
            <a:endParaRPr lang="en-GB" sz="2400" dirty="0" smtClean="0"/>
          </a:p>
          <a:p>
            <a:pPr>
              <a:buFont typeface="Wingdings" panose="05000000000000000000" pitchFamily="2" charset="2"/>
              <a:buChar char="§"/>
            </a:pPr>
            <a:r>
              <a:rPr lang="en-GB" sz="2400" dirty="0"/>
              <a:t>Local authorities have the power to prosecute parents who fail to comply with a school attendance order (section 443 of the Education Act 1996) or fail to ensure their child’s regular attendance at a school (section 444 of the Education Act </a:t>
            </a:r>
            <a:r>
              <a:rPr lang="en-GB" sz="2400" dirty="0" smtClean="0"/>
              <a:t>1996)</a:t>
            </a:r>
          </a:p>
          <a:p>
            <a:pPr>
              <a:buFont typeface="Wingdings" panose="05000000000000000000" pitchFamily="2" charset="2"/>
              <a:buChar char="§"/>
            </a:pPr>
            <a:r>
              <a:rPr lang="en-GB" sz="2400" dirty="0"/>
              <a:t>The local authority must consider applying for an Education Supervision Order (ESO) before prosecuting parents </a:t>
            </a:r>
          </a:p>
        </p:txBody>
      </p:sp>
    </p:spTree>
    <p:extLst>
      <p:ext uri="{BB962C8B-B14F-4D97-AF65-F5344CB8AC3E}">
        <p14:creationId xmlns:p14="http://schemas.microsoft.com/office/powerpoint/2010/main" val="38780213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Frequently Asked Questions</a:t>
            </a:r>
            <a:endParaRPr lang="en-GB" dirty="0"/>
          </a:p>
        </p:txBody>
      </p:sp>
      <p:sp>
        <p:nvSpPr>
          <p:cNvPr id="3" name="Content Placeholder 2"/>
          <p:cNvSpPr>
            <a:spLocks noGrp="1"/>
          </p:cNvSpPr>
          <p:nvPr>
            <p:ph idx="1"/>
          </p:nvPr>
        </p:nvSpPr>
        <p:spPr/>
        <p:txBody>
          <a:bodyPr/>
          <a:lstStyle/>
          <a:p>
            <a:pPr marL="0" indent="0">
              <a:buNone/>
            </a:pPr>
            <a:r>
              <a:rPr lang="en-GB" sz="2000" b="1" dirty="0" smtClean="0">
                <a:solidFill>
                  <a:srgbClr val="7030A0"/>
                </a:solidFill>
              </a:rPr>
              <a:t>Can a parent take their child on holiday during term time?</a:t>
            </a:r>
          </a:p>
          <a:p>
            <a:pPr marL="0" indent="0">
              <a:buNone/>
            </a:pPr>
            <a:r>
              <a:rPr lang="en-GB" sz="2000" dirty="0" smtClean="0"/>
              <a:t>A Headteacher should only authorise leave of absence in exceptional circumstances.  The discretion is with the Headteacher</a:t>
            </a:r>
            <a:r>
              <a:rPr lang="en-GB" sz="2000" dirty="0" smtClean="0">
                <a:solidFill>
                  <a:srgbClr val="7030A0"/>
                </a:solidFill>
              </a:rPr>
              <a:t>.</a:t>
            </a:r>
          </a:p>
          <a:p>
            <a:pPr marL="0" indent="0">
              <a:buNone/>
            </a:pPr>
            <a:r>
              <a:rPr lang="en-GB" sz="2000" b="1" dirty="0" smtClean="0">
                <a:solidFill>
                  <a:srgbClr val="7030A0"/>
                </a:solidFill>
              </a:rPr>
              <a:t>Can a school place a pupil on a part time timetable?</a:t>
            </a:r>
          </a:p>
          <a:p>
            <a:pPr marL="0" indent="0">
              <a:buNone/>
            </a:pPr>
            <a:r>
              <a:rPr lang="en-GB" sz="2000" dirty="0" smtClean="0"/>
              <a:t>As a rule no.  All pupils are entitled to full time education. In exceptional circumstances there may be a need for a P/T programme to meet the child’s individual needs.  This should not be used for a long term solution.</a:t>
            </a:r>
          </a:p>
          <a:p>
            <a:pPr marL="0" indent="0">
              <a:buNone/>
            </a:pPr>
            <a:r>
              <a:rPr lang="en-GB" sz="2000" b="1" dirty="0" smtClean="0">
                <a:solidFill>
                  <a:srgbClr val="7030A0"/>
                </a:solidFill>
              </a:rPr>
              <a:t>Are pupils entitled to ‘study leave’?</a:t>
            </a:r>
          </a:p>
          <a:p>
            <a:pPr marL="0" indent="0">
              <a:buNone/>
            </a:pPr>
            <a:r>
              <a:rPr lang="en-GB" sz="2000" dirty="0" smtClean="0"/>
              <a:t>No.  Study leave should not be granted by default once tuition of the school exam syllabus is complete.</a:t>
            </a:r>
          </a:p>
          <a:p>
            <a:pPr marL="0" indent="0">
              <a:buNone/>
            </a:pPr>
            <a:endParaRPr lang="en-GB" sz="2000" dirty="0"/>
          </a:p>
        </p:txBody>
      </p:sp>
    </p:spTree>
    <p:extLst>
      <p:ext uri="{BB962C8B-B14F-4D97-AF65-F5344CB8AC3E}">
        <p14:creationId xmlns:p14="http://schemas.microsoft.com/office/powerpoint/2010/main" val="4095760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Frequently Asked Questions</a:t>
            </a:r>
            <a:endParaRPr lang="en-GB" dirty="0"/>
          </a:p>
        </p:txBody>
      </p:sp>
      <p:sp>
        <p:nvSpPr>
          <p:cNvPr id="3" name="Content Placeholder 2"/>
          <p:cNvSpPr>
            <a:spLocks noGrp="1"/>
          </p:cNvSpPr>
          <p:nvPr>
            <p:ph idx="1"/>
          </p:nvPr>
        </p:nvSpPr>
        <p:spPr/>
        <p:txBody>
          <a:bodyPr/>
          <a:lstStyle/>
          <a:p>
            <a:pPr marL="0" indent="0">
              <a:buNone/>
            </a:pPr>
            <a:r>
              <a:rPr lang="en-GB" sz="2000" b="1" dirty="0" smtClean="0">
                <a:solidFill>
                  <a:srgbClr val="7030A0"/>
                </a:solidFill>
              </a:rPr>
              <a:t>Can a parent insist on a flexi-schooling</a:t>
            </a:r>
            <a:r>
              <a:rPr lang="en-GB" sz="2000" b="1" dirty="0">
                <a:solidFill>
                  <a:srgbClr val="7030A0"/>
                </a:solidFill>
              </a:rPr>
              <a:t> </a:t>
            </a:r>
            <a:r>
              <a:rPr lang="en-GB" sz="2000" b="1" dirty="0" smtClean="0">
                <a:solidFill>
                  <a:srgbClr val="7030A0"/>
                </a:solidFill>
              </a:rPr>
              <a:t>arrangement?</a:t>
            </a:r>
          </a:p>
          <a:p>
            <a:pPr marL="0" indent="0">
              <a:buNone/>
            </a:pPr>
            <a:r>
              <a:rPr lang="en-GB" sz="2000" dirty="0" smtClean="0"/>
              <a:t>No.  An arrangement for flexi-schooling is at the discretion of the Headteacher</a:t>
            </a:r>
          </a:p>
          <a:p>
            <a:pPr marL="0" indent="0">
              <a:buNone/>
            </a:pPr>
            <a:r>
              <a:rPr lang="en-GB" sz="2000" b="1" dirty="0" smtClean="0">
                <a:solidFill>
                  <a:srgbClr val="7030A0"/>
                </a:solidFill>
              </a:rPr>
              <a:t>What happens if a parent is issued a penalty notice and does not pay the £120 fine?</a:t>
            </a:r>
          </a:p>
          <a:p>
            <a:pPr marL="0" indent="0">
              <a:buNone/>
            </a:pPr>
            <a:r>
              <a:rPr lang="en-GB" sz="2000" dirty="0" smtClean="0"/>
              <a:t>The local authority will consider the evidence and decide whether it is in the public interest to continue with a prosecution via the magistrates court.</a:t>
            </a:r>
          </a:p>
          <a:p>
            <a:pPr marL="0" indent="0">
              <a:buNone/>
            </a:pPr>
            <a:r>
              <a:rPr lang="en-GB" sz="2000" b="1" dirty="0" smtClean="0">
                <a:solidFill>
                  <a:srgbClr val="7030A0"/>
                </a:solidFill>
              </a:rPr>
              <a:t>Can a parent remove their child from a registered school for elective home education?</a:t>
            </a:r>
          </a:p>
          <a:p>
            <a:pPr marL="0" indent="0">
              <a:buNone/>
            </a:pPr>
            <a:r>
              <a:rPr lang="en-GB" sz="2000" dirty="0" smtClean="0"/>
              <a:t>Yes.  A parent must inform the school of their intention to make their own education provision arrangement.</a:t>
            </a:r>
          </a:p>
          <a:p>
            <a:pPr marL="0" indent="0">
              <a:buNone/>
            </a:pPr>
            <a:endParaRPr lang="en-GB" b="1" dirty="0"/>
          </a:p>
        </p:txBody>
      </p:sp>
    </p:spTree>
    <p:extLst>
      <p:ext uri="{BB962C8B-B14F-4D97-AF65-F5344CB8AC3E}">
        <p14:creationId xmlns:p14="http://schemas.microsoft.com/office/powerpoint/2010/main" val="2282871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288" y="1124744"/>
            <a:ext cx="7566025" cy="1152128"/>
          </a:xfrm>
        </p:spPr>
        <p:txBody>
          <a:bodyPr/>
          <a:lstStyle/>
          <a:p>
            <a:pPr algn="ctr"/>
            <a:r>
              <a:rPr lang="en-GB" dirty="0" smtClean="0"/>
              <a:t>Children Missing Education Service</a:t>
            </a:r>
            <a:endParaRPr lang="en-GB" dirty="0"/>
          </a:p>
        </p:txBody>
      </p:sp>
      <p:sp>
        <p:nvSpPr>
          <p:cNvPr id="3" name="Content Placeholder 2"/>
          <p:cNvSpPr>
            <a:spLocks noGrp="1"/>
          </p:cNvSpPr>
          <p:nvPr>
            <p:ph idx="1"/>
          </p:nvPr>
        </p:nvSpPr>
        <p:spPr/>
        <p:txBody>
          <a:bodyPr/>
          <a:lstStyle/>
          <a:p>
            <a:pPr marL="0" indent="0" algn="ctr">
              <a:buNone/>
            </a:pPr>
            <a:endParaRPr lang="en-GB" dirty="0" smtClean="0"/>
          </a:p>
          <a:p>
            <a:pPr marL="0" indent="0" algn="ctr">
              <a:buNone/>
            </a:pPr>
            <a:r>
              <a:rPr lang="en-GB" b="1" dirty="0" smtClean="0"/>
              <a:t>Contact</a:t>
            </a:r>
          </a:p>
          <a:p>
            <a:pPr marL="0" indent="0" algn="ctr">
              <a:buNone/>
            </a:pPr>
            <a:r>
              <a:rPr lang="en-GB" b="1" dirty="0" smtClean="0"/>
              <a:t>Telephone: 01225 394241 </a:t>
            </a:r>
          </a:p>
          <a:p>
            <a:pPr marL="0" indent="0" algn="ctr">
              <a:buNone/>
            </a:pPr>
            <a:r>
              <a:rPr lang="en-GB" b="1" dirty="0" smtClean="0"/>
              <a:t>(between 09.00 – 16.00)</a:t>
            </a:r>
          </a:p>
          <a:p>
            <a:pPr marL="0" indent="0" algn="ctr">
              <a:buNone/>
            </a:pPr>
            <a:r>
              <a:rPr lang="en-GB" b="1" dirty="0" smtClean="0"/>
              <a:t>Email: </a:t>
            </a:r>
            <a:r>
              <a:rPr lang="en-GB" b="1" dirty="0" smtClean="0">
                <a:hlinkClick r:id="rId2"/>
              </a:rPr>
              <a:t>cmes@bathnes.gov.uk</a:t>
            </a:r>
            <a:endParaRPr lang="en-GB" b="1" dirty="0" smtClean="0"/>
          </a:p>
          <a:p>
            <a:pPr marL="0" indent="0" algn="ctr">
              <a:buNone/>
            </a:pPr>
            <a:r>
              <a:rPr lang="en-GB" b="1" dirty="0" smtClean="0"/>
              <a:t>Visit: Civic Centre, Floor 2 North</a:t>
            </a:r>
            <a:endParaRPr lang="en-GB" b="1" dirty="0"/>
          </a:p>
        </p:txBody>
      </p:sp>
    </p:spTree>
    <p:extLst>
      <p:ext uri="{BB962C8B-B14F-4D97-AF65-F5344CB8AC3E}">
        <p14:creationId xmlns:p14="http://schemas.microsoft.com/office/powerpoint/2010/main" val="26222588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Responsibility - </a:t>
            </a:r>
            <a:r>
              <a:rPr lang="en-GB" dirty="0" smtClean="0">
                <a:solidFill>
                  <a:srgbClr val="00B050"/>
                </a:solidFill>
              </a:rPr>
              <a:t>Parent</a:t>
            </a:r>
            <a:endParaRPr lang="en-GB" dirty="0">
              <a:solidFill>
                <a:srgbClr val="00B050"/>
              </a:solidFill>
            </a:endParaRPr>
          </a:p>
        </p:txBody>
      </p:sp>
      <p:sp>
        <p:nvSpPr>
          <p:cNvPr id="3" name="Content Placeholder 2"/>
          <p:cNvSpPr>
            <a:spLocks noGrp="1"/>
          </p:cNvSpPr>
          <p:nvPr>
            <p:ph idx="1"/>
          </p:nvPr>
        </p:nvSpPr>
        <p:spPr/>
        <p:txBody>
          <a:bodyPr/>
          <a:lstStyle/>
          <a:p>
            <a:pPr marL="0" indent="0">
              <a:buNone/>
            </a:pPr>
            <a:r>
              <a:rPr lang="en-GB" sz="2400" dirty="0" smtClean="0"/>
              <a:t>Education Law – definition of a parent</a:t>
            </a:r>
          </a:p>
          <a:p>
            <a:pPr>
              <a:buFont typeface="Wingdings" panose="05000000000000000000" pitchFamily="2" charset="2"/>
              <a:buChar char="§"/>
            </a:pPr>
            <a:r>
              <a:rPr lang="en-GB" sz="2400" dirty="0" smtClean="0"/>
              <a:t>All </a:t>
            </a:r>
            <a:r>
              <a:rPr lang="en-GB" sz="2400" dirty="0"/>
              <a:t>natural parents, whether they are married or </a:t>
            </a:r>
            <a:r>
              <a:rPr lang="en-GB" sz="2400" dirty="0" smtClean="0"/>
              <a:t>not</a:t>
            </a:r>
            <a:endParaRPr lang="en-GB" sz="2400" dirty="0"/>
          </a:p>
          <a:p>
            <a:pPr>
              <a:buFont typeface="Wingdings" panose="05000000000000000000" pitchFamily="2" charset="2"/>
              <a:buChar char="§"/>
            </a:pPr>
            <a:r>
              <a:rPr lang="en-GB" sz="2400" dirty="0" smtClean="0"/>
              <a:t>Any </a:t>
            </a:r>
            <a:r>
              <a:rPr lang="en-GB" sz="2400" dirty="0"/>
              <a:t>person who has parental responsibility for a child or young </a:t>
            </a:r>
            <a:r>
              <a:rPr lang="en-GB" sz="2400" dirty="0" smtClean="0"/>
              <a:t>person </a:t>
            </a:r>
            <a:endParaRPr lang="en-GB" sz="2400" dirty="0"/>
          </a:p>
          <a:p>
            <a:pPr>
              <a:buFont typeface="Wingdings" panose="05000000000000000000" pitchFamily="2" charset="2"/>
              <a:buChar char="§"/>
            </a:pPr>
            <a:r>
              <a:rPr lang="en-GB" sz="2400" dirty="0" smtClean="0"/>
              <a:t>Any </a:t>
            </a:r>
            <a:r>
              <a:rPr lang="en-GB" sz="2400" dirty="0"/>
              <a:t>person who has care of a child or young person i.e. lives with and looks after the child. </a:t>
            </a:r>
            <a:endParaRPr lang="en-GB" sz="2400" dirty="0" smtClean="0"/>
          </a:p>
          <a:p>
            <a:pPr marL="0" indent="0">
              <a:buNone/>
            </a:pPr>
            <a:endParaRPr lang="en-GB" sz="2400" dirty="0" smtClean="0"/>
          </a:p>
          <a:p>
            <a:pPr marL="0" indent="0" algn="ctr">
              <a:buNone/>
            </a:pPr>
            <a:r>
              <a:rPr lang="en-GB" sz="2400" dirty="0"/>
              <a:t>G</a:t>
            </a:r>
            <a:r>
              <a:rPr lang="en-GB" sz="2400" dirty="0" smtClean="0"/>
              <a:t>enerally </a:t>
            </a:r>
            <a:r>
              <a:rPr lang="en-GB" sz="2400" dirty="0"/>
              <a:t>parents include all those with day to day </a:t>
            </a:r>
            <a:r>
              <a:rPr lang="en-GB" sz="2400" dirty="0" smtClean="0"/>
              <a:t>responsibility for </a:t>
            </a:r>
            <a:r>
              <a:rPr lang="en-GB" sz="2400" dirty="0"/>
              <a:t>a child. </a:t>
            </a:r>
          </a:p>
        </p:txBody>
      </p:sp>
    </p:spTree>
    <p:extLst>
      <p:ext uri="{BB962C8B-B14F-4D97-AF65-F5344CB8AC3E}">
        <p14:creationId xmlns:p14="http://schemas.microsoft.com/office/powerpoint/2010/main" val="4294635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Responsibility - </a:t>
            </a:r>
            <a:r>
              <a:rPr lang="en-GB" dirty="0" smtClean="0">
                <a:solidFill>
                  <a:srgbClr val="00B050"/>
                </a:solidFill>
              </a:rPr>
              <a:t>Parent</a:t>
            </a:r>
            <a:endParaRPr lang="en-GB" dirty="0">
              <a:solidFill>
                <a:srgbClr val="00B050"/>
              </a:solidFill>
            </a:endParaRPr>
          </a:p>
        </p:txBody>
      </p:sp>
      <p:sp>
        <p:nvSpPr>
          <p:cNvPr id="3" name="Content Placeholder 2"/>
          <p:cNvSpPr>
            <a:spLocks noGrp="1"/>
          </p:cNvSpPr>
          <p:nvPr>
            <p:ph idx="1"/>
          </p:nvPr>
        </p:nvSpPr>
        <p:spPr/>
        <p:txBody>
          <a:bodyPr/>
          <a:lstStyle/>
          <a:p>
            <a:pPr marL="0" indent="0">
              <a:buNone/>
            </a:pPr>
            <a:r>
              <a:rPr lang="en-GB" sz="2400" dirty="0"/>
              <a:t>A child reaches compulsory school age on or after their fifth </a:t>
            </a:r>
            <a:r>
              <a:rPr lang="en-GB" sz="2400" dirty="0" smtClean="0"/>
              <a:t>birthday </a:t>
            </a:r>
          </a:p>
          <a:p>
            <a:pPr marL="0" indent="0">
              <a:buNone/>
            </a:pPr>
            <a:r>
              <a:rPr lang="en-GB" sz="2400" dirty="0" smtClean="0"/>
              <a:t>The 3 compulsory age school start date is </a:t>
            </a:r>
          </a:p>
          <a:p>
            <a:pPr>
              <a:buFont typeface="Wingdings" panose="05000000000000000000" pitchFamily="2" charset="2"/>
              <a:buChar char="ü"/>
            </a:pPr>
            <a:r>
              <a:rPr lang="en-GB" sz="2400" dirty="0" smtClean="0"/>
              <a:t>1</a:t>
            </a:r>
            <a:r>
              <a:rPr lang="en-GB" sz="2400" baseline="30000" dirty="0" smtClean="0"/>
              <a:t>st</a:t>
            </a:r>
            <a:r>
              <a:rPr lang="en-GB" sz="2400" dirty="0" smtClean="0"/>
              <a:t> September</a:t>
            </a:r>
          </a:p>
          <a:p>
            <a:pPr>
              <a:buFont typeface="Wingdings" panose="05000000000000000000" pitchFamily="2" charset="2"/>
              <a:buChar char="ü"/>
            </a:pPr>
            <a:r>
              <a:rPr lang="en-GB" sz="2400" dirty="0" smtClean="0"/>
              <a:t>1</a:t>
            </a:r>
            <a:r>
              <a:rPr lang="en-GB" sz="2400" baseline="30000" dirty="0" smtClean="0"/>
              <a:t>st</a:t>
            </a:r>
            <a:r>
              <a:rPr lang="en-GB" sz="2400" dirty="0" smtClean="0"/>
              <a:t> January</a:t>
            </a:r>
          </a:p>
          <a:p>
            <a:pPr>
              <a:buFont typeface="Wingdings" panose="05000000000000000000" pitchFamily="2" charset="2"/>
              <a:buChar char="ü"/>
            </a:pPr>
            <a:r>
              <a:rPr lang="en-GB" sz="2400" dirty="0" smtClean="0"/>
              <a:t>1</a:t>
            </a:r>
            <a:r>
              <a:rPr lang="en-GB" sz="2400" baseline="30000" dirty="0" smtClean="0"/>
              <a:t>st</a:t>
            </a:r>
            <a:r>
              <a:rPr lang="en-GB" sz="2400" dirty="0" smtClean="0"/>
              <a:t> April</a:t>
            </a:r>
          </a:p>
          <a:p>
            <a:pPr marL="0" indent="0">
              <a:buNone/>
            </a:pPr>
            <a:r>
              <a:rPr lang="en-GB" sz="2400" dirty="0" smtClean="0"/>
              <a:t>A </a:t>
            </a:r>
            <a:r>
              <a:rPr lang="en-GB" sz="2400" dirty="0"/>
              <a:t>child continues to be of compulsory school age until the last Friday of June in the school year that they reach sixteen. </a:t>
            </a:r>
          </a:p>
        </p:txBody>
      </p:sp>
    </p:spTree>
    <p:extLst>
      <p:ext uri="{BB962C8B-B14F-4D97-AF65-F5344CB8AC3E}">
        <p14:creationId xmlns:p14="http://schemas.microsoft.com/office/powerpoint/2010/main" val="4225874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Responsibility - </a:t>
            </a:r>
            <a:r>
              <a:rPr lang="en-GB" dirty="0" smtClean="0">
                <a:solidFill>
                  <a:srgbClr val="00B050"/>
                </a:solidFill>
              </a:rPr>
              <a:t>Parent</a:t>
            </a:r>
            <a:endParaRPr lang="en-GB" dirty="0">
              <a:solidFill>
                <a:srgbClr val="00B050"/>
              </a:solidFill>
            </a:endParaRPr>
          </a:p>
        </p:txBody>
      </p:sp>
      <p:sp>
        <p:nvSpPr>
          <p:cNvPr id="3" name="Content Placeholder 2"/>
          <p:cNvSpPr>
            <a:spLocks noGrp="1"/>
          </p:cNvSpPr>
          <p:nvPr>
            <p:ph idx="1"/>
          </p:nvPr>
        </p:nvSpPr>
        <p:spPr/>
        <p:txBody>
          <a:bodyPr/>
          <a:lstStyle/>
          <a:p>
            <a:pPr marL="0" indent="0" algn="ctr">
              <a:buNone/>
            </a:pPr>
            <a:r>
              <a:rPr lang="en-GB" sz="2800" dirty="0" smtClean="0"/>
              <a:t>Education is compulsory registering with a school is not.</a:t>
            </a:r>
          </a:p>
          <a:p>
            <a:pPr marL="0" indent="0">
              <a:buNone/>
            </a:pPr>
            <a:r>
              <a:rPr lang="en-GB" sz="2800" dirty="0" smtClean="0"/>
              <a:t>Parents </a:t>
            </a:r>
            <a:r>
              <a:rPr lang="en-GB" sz="2800" dirty="0"/>
              <a:t>are responsible for making sure that their children of compulsory school age receive a suitable full-time </a:t>
            </a:r>
            <a:r>
              <a:rPr lang="en-GB" sz="2800" dirty="0" smtClean="0"/>
              <a:t>education. </a:t>
            </a:r>
          </a:p>
          <a:p>
            <a:pPr marL="0" indent="0">
              <a:buNone/>
            </a:pPr>
            <a:r>
              <a:rPr lang="en-GB" sz="2800" dirty="0" smtClean="0"/>
              <a:t>This </a:t>
            </a:r>
            <a:r>
              <a:rPr lang="en-GB" sz="2800" dirty="0"/>
              <a:t>can be by regular attendance at school, at alternative provision, or </a:t>
            </a:r>
            <a:r>
              <a:rPr lang="en-GB" dirty="0"/>
              <a:t>otherwise </a:t>
            </a:r>
          </a:p>
        </p:txBody>
      </p:sp>
    </p:spTree>
    <p:extLst>
      <p:ext uri="{BB962C8B-B14F-4D97-AF65-F5344CB8AC3E}">
        <p14:creationId xmlns:p14="http://schemas.microsoft.com/office/powerpoint/2010/main" val="1057791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Responsibility - </a:t>
            </a:r>
            <a:r>
              <a:rPr lang="en-GB" dirty="0" smtClean="0">
                <a:solidFill>
                  <a:srgbClr val="00B050"/>
                </a:solidFill>
              </a:rPr>
              <a:t>Parent</a:t>
            </a:r>
            <a:endParaRPr lang="en-GB" dirty="0">
              <a:solidFill>
                <a:srgbClr val="00B050"/>
              </a:solidFill>
            </a:endParaRPr>
          </a:p>
        </p:txBody>
      </p:sp>
      <p:sp>
        <p:nvSpPr>
          <p:cNvPr id="3" name="Content Placeholder 2"/>
          <p:cNvSpPr>
            <a:spLocks noGrp="1"/>
          </p:cNvSpPr>
          <p:nvPr>
            <p:ph idx="1"/>
          </p:nvPr>
        </p:nvSpPr>
        <p:spPr/>
        <p:txBody>
          <a:bodyPr/>
          <a:lstStyle/>
          <a:p>
            <a:pPr marL="0" indent="0">
              <a:buNone/>
            </a:pPr>
            <a:r>
              <a:rPr lang="en-GB" dirty="0"/>
              <a:t>If a child of compulsory school age fails to attend regularly at a school at which they are registered, or at a place where alternative provision is provided for them, the parents may be guilty of an offence and can be prosecuted by the local authority. Only local authorities can prosecute parents </a:t>
            </a:r>
          </a:p>
        </p:txBody>
      </p:sp>
    </p:spTree>
    <p:extLst>
      <p:ext uri="{BB962C8B-B14F-4D97-AF65-F5344CB8AC3E}">
        <p14:creationId xmlns:p14="http://schemas.microsoft.com/office/powerpoint/2010/main" val="35190606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Responsibility - </a:t>
            </a:r>
            <a:r>
              <a:rPr lang="en-GB" dirty="0" smtClean="0">
                <a:solidFill>
                  <a:srgbClr val="00B0F0"/>
                </a:solidFill>
              </a:rPr>
              <a:t>School</a:t>
            </a:r>
            <a:endParaRPr lang="en-GB" dirty="0">
              <a:solidFill>
                <a:srgbClr val="00B0F0"/>
              </a:solidFill>
            </a:endParaRPr>
          </a:p>
        </p:txBody>
      </p:sp>
      <p:sp>
        <p:nvSpPr>
          <p:cNvPr id="3" name="Content Placeholder 2"/>
          <p:cNvSpPr>
            <a:spLocks noGrp="1"/>
          </p:cNvSpPr>
          <p:nvPr>
            <p:ph idx="1"/>
          </p:nvPr>
        </p:nvSpPr>
        <p:spPr/>
        <p:txBody>
          <a:bodyPr/>
          <a:lstStyle/>
          <a:p>
            <a:pPr marL="0" indent="0">
              <a:buNone/>
            </a:pPr>
            <a:r>
              <a:rPr lang="en-GB" dirty="0" smtClean="0"/>
              <a:t>Schools must enter all pupils on the admission register and attendance register from the beginning of the first day on which the school has agreed or been notified that the pupil will attend the school</a:t>
            </a:r>
            <a:endParaRPr lang="en-GB" dirty="0"/>
          </a:p>
        </p:txBody>
      </p:sp>
    </p:spTree>
    <p:extLst>
      <p:ext uri="{BB962C8B-B14F-4D97-AF65-F5344CB8AC3E}">
        <p14:creationId xmlns:p14="http://schemas.microsoft.com/office/powerpoint/2010/main" val="38342371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Responsibility - </a:t>
            </a:r>
            <a:r>
              <a:rPr lang="en-GB" dirty="0" smtClean="0">
                <a:solidFill>
                  <a:srgbClr val="00B0F0"/>
                </a:solidFill>
              </a:rPr>
              <a:t>School</a:t>
            </a:r>
            <a:endParaRPr lang="en-GB" dirty="0">
              <a:solidFill>
                <a:srgbClr val="00B0F0"/>
              </a:solidFill>
            </a:endParaRPr>
          </a:p>
        </p:txBody>
      </p:sp>
      <p:sp>
        <p:nvSpPr>
          <p:cNvPr id="3" name="Content Placeholder 2"/>
          <p:cNvSpPr>
            <a:spLocks noGrp="1"/>
          </p:cNvSpPr>
          <p:nvPr>
            <p:ph idx="1"/>
          </p:nvPr>
        </p:nvSpPr>
        <p:spPr/>
        <p:txBody>
          <a:bodyPr/>
          <a:lstStyle/>
          <a:p>
            <a:pPr>
              <a:buFont typeface="Wingdings" panose="05000000000000000000" pitchFamily="2" charset="2"/>
              <a:buChar char="ü"/>
            </a:pPr>
            <a:r>
              <a:rPr lang="en-GB" dirty="0" smtClean="0"/>
              <a:t>If a pupil fails to attend on the agreed date the school must establish the reason for absence and mark the attendance register accordingly.</a:t>
            </a:r>
          </a:p>
          <a:p>
            <a:pPr>
              <a:buFont typeface="Wingdings" panose="05000000000000000000" pitchFamily="2" charset="2"/>
              <a:buChar char="ü"/>
            </a:pPr>
            <a:r>
              <a:rPr lang="en-GB" dirty="0" smtClean="0"/>
              <a:t>All schools must notify the LA within 5 days of adding a pupil’s name to the admission register.</a:t>
            </a:r>
            <a:endParaRPr lang="en-GB" dirty="0"/>
          </a:p>
        </p:txBody>
      </p:sp>
    </p:spTree>
    <p:extLst>
      <p:ext uri="{BB962C8B-B14F-4D97-AF65-F5344CB8AC3E}">
        <p14:creationId xmlns:p14="http://schemas.microsoft.com/office/powerpoint/2010/main" val="2343127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Responsibility - </a:t>
            </a:r>
            <a:r>
              <a:rPr lang="en-GB" dirty="0" smtClean="0">
                <a:solidFill>
                  <a:srgbClr val="00B0F0"/>
                </a:solidFill>
              </a:rPr>
              <a:t>School</a:t>
            </a:r>
            <a:endParaRPr lang="en-GB" dirty="0">
              <a:solidFill>
                <a:srgbClr val="00B0F0"/>
              </a:solidFill>
            </a:endParaRPr>
          </a:p>
        </p:txBody>
      </p:sp>
      <p:sp>
        <p:nvSpPr>
          <p:cNvPr id="3" name="Content Placeholder 2"/>
          <p:cNvSpPr>
            <a:spLocks noGrp="1"/>
          </p:cNvSpPr>
          <p:nvPr>
            <p:ph idx="1"/>
          </p:nvPr>
        </p:nvSpPr>
        <p:spPr/>
        <p:txBody>
          <a:bodyPr/>
          <a:lstStyle/>
          <a:p>
            <a:pPr>
              <a:buFont typeface="Wingdings" panose="05000000000000000000" pitchFamily="2" charset="2"/>
              <a:buChar char="ü"/>
            </a:pPr>
            <a:r>
              <a:rPr lang="en-GB" dirty="0" smtClean="0"/>
              <a:t>Promote good attendance &amp; punctuality</a:t>
            </a:r>
          </a:p>
          <a:p>
            <a:pPr>
              <a:buFont typeface="Wingdings" panose="05000000000000000000" pitchFamily="2" charset="2"/>
              <a:buChar char="ü"/>
            </a:pPr>
            <a:r>
              <a:rPr lang="en-GB" dirty="0" smtClean="0"/>
              <a:t>Reduce persistent absence</a:t>
            </a:r>
          </a:p>
          <a:p>
            <a:pPr>
              <a:buFont typeface="Wingdings" panose="05000000000000000000" pitchFamily="2" charset="2"/>
              <a:buChar char="ü"/>
            </a:pPr>
            <a:r>
              <a:rPr lang="en-GB" dirty="0" smtClean="0"/>
              <a:t>Ensure every pupil registered has access to full time education </a:t>
            </a:r>
          </a:p>
          <a:p>
            <a:pPr>
              <a:buFont typeface="Wingdings" panose="05000000000000000000" pitchFamily="2" charset="2"/>
              <a:buChar char="ü"/>
            </a:pPr>
            <a:r>
              <a:rPr lang="en-GB" dirty="0" smtClean="0"/>
              <a:t>Act early to address patterns of absence</a:t>
            </a:r>
            <a:endParaRPr lang="en-GB" dirty="0"/>
          </a:p>
        </p:txBody>
      </p:sp>
    </p:spTree>
    <p:extLst>
      <p:ext uri="{BB962C8B-B14F-4D97-AF65-F5344CB8AC3E}">
        <p14:creationId xmlns:p14="http://schemas.microsoft.com/office/powerpoint/2010/main" val="3477520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Responsibility - </a:t>
            </a:r>
            <a:r>
              <a:rPr lang="en-GB" dirty="0" smtClean="0">
                <a:solidFill>
                  <a:srgbClr val="00B0F0"/>
                </a:solidFill>
              </a:rPr>
              <a:t>School</a:t>
            </a:r>
            <a:endParaRPr lang="en-GB" dirty="0">
              <a:solidFill>
                <a:srgbClr val="00B0F0"/>
              </a:solidFill>
            </a:endParaRPr>
          </a:p>
        </p:txBody>
      </p:sp>
      <p:sp>
        <p:nvSpPr>
          <p:cNvPr id="3" name="Content Placeholder 2"/>
          <p:cNvSpPr>
            <a:spLocks noGrp="1"/>
          </p:cNvSpPr>
          <p:nvPr>
            <p:ph idx="1"/>
          </p:nvPr>
        </p:nvSpPr>
        <p:spPr/>
        <p:txBody>
          <a:bodyPr/>
          <a:lstStyle/>
          <a:p>
            <a:pPr marL="0" indent="0">
              <a:buNone/>
            </a:pPr>
            <a:r>
              <a:rPr lang="en-GB" sz="2600" dirty="0" smtClean="0"/>
              <a:t>Schools are required to complete their own school level intervention to address poor school attendance.  </a:t>
            </a:r>
          </a:p>
          <a:p>
            <a:pPr>
              <a:buFont typeface="Wingdings" panose="05000000000000000000" pitchFamily="2" charset="2"/>
              <a:buChar char="§"/>
            </a:pPr>
            <a:r>
              <a:rPr lang="en-GB" sz="2600" dirty="0" smtClean="0"/>
              <a:t>Letter to all with parental responsibility</a:t>
            </a:r>
          </a:p>
          <a:p>
            <a:pPr>
              <a:buFont typeface="Wingdings" panose="05000000000000000000" pitchFamily="2" charset="2"/>
              <a:buChar char="§"/>
            </a:pPr>
            <a:r>
              <a:rPr lang="en-GB" sz="2600" dirty="0" smtClean="0"/>
              <a:t>Meeting with all those with parental responsibility</a:t>
            </a:r>
          </a:p>
          <a:p>
            <a:pPr>
              <a:buFont typeface="Wingdings" panose="05000000000000000000" pitchFamily="2" charset="2"/>
              <a:buChar char="§"/>
            </a:pPr>
            <a:r>
              <a:rPr lang="en-GB" sz="2600" dirty="0" smtClean="0"/>
              <a:t>Action plan &amp; review cycle</a:t>
            </a:r>
          </a:p>
          <a:p>
            <a:pPr>
              <a:buFont typeface="Wingdings" panose="05000000000000000000" pitchFamily="2" charset="2"/>
              <a:buChar char="§"/>
            </a:pPr>
            <a:r>
              <a:rPr lang="en-GB" sz="2600" dirty="0" smtClean="0"/>
              <a:t>Adjustments to timetable and/or curriculum where appropriate</a:t>
            </a:r>
            <a:endParaRPr lang="en-GB" sz="2600" dirty="0"/>
          </a:p>
        </p:txBody>
      </p:sp>
    </p:spTree>
    <p:extLst>
      <p:ext uri="{BB962C8B-B14F-4D97-AF65-F5344CB8AC3E}">
        <p14:creationId xmlns:p14="http://schemas.microsoft.com/office/powerpoint/2010/main" val="714061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LongProperties xmlns="http://schemas.microsoft.com/office/2006/metadata/long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0ED4F3DC1920C46B544544EF29D9EB8" ma:contentTypeVersion="2" ma:contentTypeDescription="Create a new document." ma:contentTypeScope="" ma:versionID="e93fa40bea90d9aaebbbb8989028b3e2">
  <xsd:schema xmlns:xsd="http://www.w3.org/2001/XMLSchema" xmlns:p="http://schemas.microsoft.com/office/2006/metadata/properties" xmlns:ns1="http://schemas.microsoft.com/sharepoint/v3" targetNamespace="http://schemas.microsoft.com/office/2006/metadata/properties" ma:root="true" ma:fieldsID="611baf54edb4538ed5a2ecd489b16dba" ns1:_="">
    <xsd:import namespace="http://schemas.microsoft.com/sharepoint/v3"/>
    <xsd:element name="properties">
      <xsd:complexType>
        <xsd:sequence>
          <xsd:element name="documentManagement">
            <xsd:complexType>
              <xsd:all>
                <xsd:element ref="ns1:ImageWidth" minOccurs="0"/>
                <xsd:element ref="ns1:ImageHeight" minOccurs="0"/>
                <xsd:element ref="ns1:PublishingStartDate" minOccurs="0"/>
                <xsd:element ref="ns1:PublishingExpirationDate"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ImageWidth" ma:index="9" nillable="true" ma:displayName="Picture Width" ma:internalName="ImageWidth" ma:readOnly="true">
      <xsd:simpleType>
        <xsd:restriction base="dms:Unknown"/>
      </xsd:simpleType>
    </xsd:element>
    <xsd:element name="ImageHeight" ma:index="10" nillable="true" ma:displayName="Picture Height" ma:internalName="ImageHeight" ma:readOnly="true">
      <xsd:simpleType>
        <xsd:restriction base="dms:Unknown"/>
      </xsd:simpleType>
    </xsd:element>
    <xsd:element name="PublishingStartDate" ma:index="12" nillable="true" ma:displayName="Scheduling Start Date" ma:description="" ma:internalName="PublishingStartDate">
      <xsd:simpleType>
        <xsd:restriction base="dms:Unknown"/>
      </xsd:simpleType>
    </xsd:element>
    <xsd:element name="PublishingExpirationDate" ma:index="13" nillable="true" ma:displayName="Scheduling End Date" ma:description=""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A4189419-2DFF-4B03-AF50-54D4C568028E}">
  <ds:schemaRefs>
    <ds:schemaRef ds:uri="http://schemas.microsoft.com/office/2006/metadata/longProperties"/>
  </ds:schemaRefs>
</ds:datastoreItem>
</file>

<file path=customXml/itemProps2.xml><?xml version="1.0" encoding="utf-8"?>
<ds:datastoreItem xmlns:ds="http://schemas.openxmlformats.org/officeDocument/2006/customXml" ds:itemID="{02B9D31B-49AB-460C-AE23-FAF1ABFFD3B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28EEA8F7-5A6D-4407-98B2-88ECA1E68F29}">
  <ds:schemaRefs>
    <ds:schemaRef ds:uri="http://schemas.microsoft.com/sharepoint/v3/contenttype/forms"/>
  </ds:schemaRefs>
</ds:datastoreItem>
</file>

<file path=customXml/itemProps4.xml><?xml version="1.0" encoding="utf-8"?>
<ds:datastoreItem xmlns:ds="http://schemas.openxmlformats.org/officeDocument/2006/customXml" ds:itemID="{991A9519-9710-454E-A1A3-91A2A09F1DCA}">
  <ds:schemaRefs>
    <ds:schemaRef ds:uri="http://schemas.microsoft.com/office/2006/documentManagement/types"/>
    <ds:schemaRef ds:uri="http://purl.org/dc/dcmitype/"/>
    <ds:schemaRef ds:uri="http://purl.org/dc/elements/1.1/"/>
    <ds:schemaRef ds:uri="http://www.w3.org/XML/1998/namespace"/>
    <ds:schemaRef ds:uri="http://purl.org/dc/terms/"/>
    <ds:schemaRef ds:uri="http://schemas.openxmlformats.org/package/2006/metadata/core-properties"/>
    <ds:schemaRef ds:uri="http://schemas.microsoft.com/sharepoint/v3"/>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3549</TotalTime>
  <Words>766</Words>
  <Application>Microsoft Office PowerPoint</Application>
  <PresentationFormat>On-screen Show (4:3)</PresentationFormat>
  <Paragraphs>67</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School Attendance</vt:lpstr>
      <vt:lpstr>Responsibility - Parent</vt:lpstr>
      <vt:lpstr>Responsibility - Parent</vt:lpstr>
      <vt:lpstr>Responsibility - Parent</vt:lpstr>
      <vt:lpstr>Responsibility - Parent</vt:lpstr>
      <vt:lpstr>Responsibility - School</vt:lpstr>
      <vt:lpstr>Responsibility - School</vt:lpstr>
      <vt:lpstr>Responsibility - School</vt:lpstr>
      <vt:lpstr>Responsibility - School</vt:lpstr>
      <vt:lpstr>Responsibility – Local Authority</vt:lpstr>
      <vt:lpstr>Responsibility – Local Authority</vt:lpstr>
      <vt:lpstr>Frequently Asked Questions</vt:lpstr>
      <vt:lpstr>Frequently Asked Questions</vt:lpstr>
      <vt:lpstr>Children Missing Education Service</vt:lpstr>
    </vt:vector>
  </TitlesOfParts>
  <Company>B&amp;NES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3f2219f8d7b04881b5ade425dc6b51dbPowerpointtemplate.ppt</dc:title>
  <dc:creator>Sam Platt</dc:creator>
  <cp:lastModifiedBy>Sharon Lymposs</cp:lastModifiedBy>
  <cp:revision>284</cp:revision>
  <cp:lastPrinted>2018-11-06T09:40:23Z</cp:lastPrinted>
  <dcterms:created xsi:type="dcterms:W3CDTF">2005-08-25T08:05:26Z</dcterms:created>
  <dcterms:modified xsi:type="dcterms:W3CDTF">2018-11-06T09:41:00Z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isplay_urn:schemas-microsoft-com:office:office#Editor">
    <vt:lpwstr>Sam Platt</vt:lpwstr>
  </property>
  <property fmtid="{D5CDD505-2E9C-101B-9397-08002B2CF9AE}" pid="3" name="display_urn:schemas-microsoft-com:office:office#Author">
    <vt:lpwstr>James Daly</vt:lpwstr>
  </property>
</Properties>
</file>