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06" r:id="rId2"/>
    <p:sldMasterId id="2147483819" r:id="rId3"/>
    <p:sldMasterId id="2147483831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7" r:id="rId6"/>
    <p:sldId id="257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84542"/>
    <a:srgbClr val="D5D3B9"/>
    <a:srgbClr val="3B93A6"/>
    <a:srgbClr val="C17022"/>
    <a:srgbClr val="A1006F"/>
    <a:srgbClr val="455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78" autoAdjust="0"/>
  </p:normalViewPr>
  <p:slideViewPr>
    <p:cSldViewPr>
      <p:cViewPr>
        <p:scale>
          <a:sx n="118" d="100"/>
          <a:sy n="118" d="100"/>
        </p:scale>
        <p:origin x="-144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/>
            </a:lvl1pPr>
          </a:lstStyle>
          <a:p>
            <a:pPr>
              <a:defRPr/>
            </a:pPr>
            <a:fld id="{304AED74-AA1C-4C6A-9412-0C4BBD70EB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4732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/>
            </a:lvl1pPr>
          </a:lstStyle>
          <a:p>
            <a:pPr>
              <a:defRPr/>
            </a:pPr>
            <a:fld id="{67878A59-40AD-4C1B-B5D5-FE8203828D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1305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641821-E7AD-4ECC-8EB7-4EB9C7D0809D}" type="slidenum">
              <a:rPr lang="en-GB" altLang="en-US" baseline="0" smtClean="0"/>
              <a:pPr/>
              <a:t>1</a:t>
            </a:fld>
            <a:endParaRPr lang="en-GB" altLang="en-US" baseline="0" smtClean="0"/>
          </a:p>
        </p:txBody>
      </p:sp>
    </p:spTree>
    <p:extLst>
      <p:ext uri="{BB962C8B-B14F-4D97-AF65-F5344CB8AC3E}">
        <p14:creationId xmlns:p14="http://schemas.microsoft.com/office/powerpoint/2010/main" val="16794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0EA1B6-943C-4BCD-9907-02C4069E0F4A}" type="slidenum">
              <a:rPr lang="en-GB" altLang="en-US" baseline="0" smtClean="0"/>
              <a:pPr/>
              <a:t>2</a:t>
            </a:fld>
            <a:endParaRPr lang="en-GB" altLang="en-US" baseline="0" smtClean="0"/>
          </a:p>
        </p:txBody>
      </p:sp>
    </p:spTree>
    <p:extLst>
      <p:ext uri="{BB962C8B-B14F-4D97-AF65-F5344CB8AC3E}">
        <p14:creationId xmlns:p14="http://schemas.microsoft.com/office/powerpoint/2010/main" val="2011716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2D191E-173A-49F8-871F-9D459CABB8C8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241539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3F0BAC-D4DF-454E-8A8C-6C33E6E1FEFA}" type="slidenum">
              <a:rPr lang="en-GB" altLang="en-US" baseline="0" smtClean="0">
                <a:solidFill>
                  <a:srgbClr val="000000"/>
                </a:solidFill>
              </a:rPr>
              <a:pPr/>
              <a:t>5</a:t>
            </a:fld>
            <a:endParaRPr lang="en-GB" altLang="en-US" baseline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9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48CD9F-2463-49C9-82AC-01460AB0B29A}" type="slidenum">
              <a:rPr lang="en-GB" altLang="en-US" baseline="0" smtClean="0">
                <a:solidFill>
                  <a:srgbClr val="000000"/>
                </a:solidFill>
              </a:rPr>
              <a:pPr/>
              <a:t>6</a:t>
            </a:fld>
            <a:endParaRPr lang="en-GB" altLang="en-US" baseline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05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D844A9-26AF-40D1-8843-7D91CD3E8656}" type="slidenum">
              <a:rPr lang="en-GB" altLang="en-US" baseline="0" smtClean="0">
                <a:solidFill>
                  <a:srgbClr val="000000"/>
                </a:solidFill>
              </a:rPr>
              <a:pPr/>
              <a:t>8</a:t>
            </a:fld>
            <a:endParaRPr lang="en-GB" altLang="en-US" baseline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44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35" descr="27259-0246"/>
          <p:cNvSpPr>
            <a:spLocks noChangeAspect="1" noChangeArrowheads="1"/>
          </p:cNvSpPr>
          <p:nvPr userDrawn="1"/>
        </p:nvSpPr>
        <p:spPr bwMode="auto">
          <a:xfrm>
            <a:off x="-334963" y="-531813"/>
            <a:ext cx="9813926" cy="828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5" name="Picture 33" descr="Picture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64865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Logo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349250"/>
            <a:ext cx="18097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40763" y="0"/>
            <a:ext cx="503237" cy="6858000"/>
          </a:xfrm>
          <a:prstGeom prst="rect">
            <a:avLst/>
          </a:prstGeom>
          <a:solidFill>
            <a:srgbClr val="484542">
              <a:alpha val="79999"/>
            </a:srgbClr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358775" y="765175"/>
            <a:ext cx="7772400" cy="6477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58775" y="1214438"/>
            <a:ext cx="5545138" cy="576262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58446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52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0975" y="1258888"/>
            <a:ext cx="2057400" cy="549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1258888"/>
            <a:ext cx="6019800" cy="549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442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35" descr="27259-0246"/>
          <p:cNvSpPr>
            <a:spLocks noChangeAspect="1" noChangeArrowheads="1"/>
          </p:cNvSpPr>
          <p:nvPr userDrawn="1"/>
        </p:nvSpPr>
        <p:spPr bwMode="auto">
          <a:xfrm>
            <a:off x="-334963" y="-531813"/>
            <a:ext cx="9813926" cy="828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33" descr="Picture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64865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Logo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349250"/>
            <a:ext cx="18097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40763" y="0"/>
            <a:ext cx="503237" cy="6858000"/>
          </a:xfrm>
          <a:prstGeom prst="rect">
            <a:avLst/>
          </a:prstGeom>
          <a:solidFill>
            <a:srgbClr val="484542">
              <a:alpha val="79999"/>
            </a:srgbClr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358775" y="765175"/>
            <a:ext cx="7772400" cy="6477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58775" y="1214438"/>
            <a:ext cx="5545138" cy="576262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719742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888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705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2230438"/>
            <a:ext cx="399256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3738" y="2230438"/>
            <a:ext cx="399256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2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402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468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360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107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948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5003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618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0975" y="1258888"/>
            <a:ext cx="2057400" cy="549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1258888"/>
            <a:ext cx="6019800" cy="549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778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975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765FFC-32D5-49AF-A25E-70426FB93247}" type="datetimeFigureOut">
              <a:rPr lang="en-GB"/>
              <a:pPr>
                <a:defRPr/>
              </a:pPr>
              <a:t>21/01/16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5B0089-BEAC-4968-B53D-7EBA019B16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634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C7B9DB-6A62-46C7-B8D0-F6FE4DB2EE18}" type="datetimeFigureOut">
              <a:rPr lang="en-GB"/>
              <a:pPr>
                <a:defRPr/>
              </a:pPr>
              <a:t>21/01/16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410411-E9BA-4712-94AA-A47676BC19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404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9BD426-4B9E-4DD3-9E84-CD5E58B989D7}" type="datetimeFigureOut">
              <a:rPr lang="en-GB"/>
              <a:pPr>
                <a:defRPr/>
              </a:pPr>
              <a:t>21/01/16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E9F202-5BEB-4A16-B2CA-06A32962A9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6369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5DB57E-B1F3-4395-A498-F87A22187DA7}" type="datetimeFigureOut">
              <a:rPr lang="en-GB"/>
              <a:pPr>
                <a:defRPr/>
              </a:pPr>
              <a:t>21/01/16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B830D0-4C00-49CB-B0FF-DFC03667FB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709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2FCE56-0E15-4A85-8A4B-F5295F35586F}" type="datetimeFigureOut">
              <a:rPr lang="en-GB"/>
              <a:pPr>
                <a:defRPr/>
              </a:pPr>
              <a:t>21/01/16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D840B7-CB43-4870-9A57-CF8B8D151D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712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D8ACEF-FCC2-45FF-842A-D8554B6B420C}" type="datetimeFigureOut">
              <a:rPr lang="en-GB"/>
              <a:pPr>
                <a:defRPr/>
              </a:pPr>
              <a:t>21/01/16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331FA5-72C0-4F91-B91D-ED107284A3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31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8462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9EB10A6-6764-4B26-A275-AE9CB9402ACD}" type="datetimeFigureOut">
              <a:rPr lang="en-GB"/>
              <a:pPr>
                <a:defRPr/>
              </a:pPr>
              <a:t>21/01/16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3A5AE1-9CF4-444C-8005-8939AAA920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509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77F4E3-67BD-4914-918E-DA346237FCC8}" type="datetimeFigureOut">
              <a:rPr lang="en-GB"/>
              <a:pPr>
                <a:defRPr/>
              </a:pPr>
              <a:t>21/01/16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5FE183-BF08-43AE-ACA1-049944001D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68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9EF2EA-2344-4EC0-974B-98ABA48A6277}" type="datetimeFigureOut">
              <a:rPr lang="en-GB"/>
              <a:pPr>
                <a:defRPr/>
              </a:pPr>
              <a:t>21/01/16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2AF0A7-4BEC-4891-BAE0-31B3C8D0FE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61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787241-27E0-414B-B42C-CF6457B52BB1}" type="datetimeFigureOut">
              <a:rPr lang="en-GB"/>
              <a:pPr>
                <a:defRPr/>
              </a:pPr>
              <a:t>21/01/16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422722-3433-4697-9D76-FE03C187C1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467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2DFFE2-1EE3-43CE-8CE7-980B437B35E0}" type="datetimeFigureOut">
              <a:rPr lang="en-GB"/>
              <a:pPr>
                <a:defRPr/>
              </a:pPr>
              <a:t>21/01/16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375B2F2-029E-4B40-B7C3-AF1ED1BE00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8830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0D57-1266-4256-9DFD-161B6070B3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A8BB-7691-4C18-B8EC-24C2A285EF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562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0D57-1266-4256-9DFD-161B6070B3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A8BB-7691-4C18-B8EC-24C2A285EF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265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0D57-1266-4256-9DFD-161B6070B3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A8BB-7691-4C18-B8EC-24C2A285EF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16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0D57-1266-4256-9DFD-161B6070B3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A8BB-7691-4C18-B8EC-24C2A285EF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553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0D57-1266-4256-9DFD-161B6070B3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A8BB-7691-4C18-B8EC-24C2A285EF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0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2230438"/>
            <a:ext cx="399256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3738" y="2230438"/>
            <a:ext cx="399256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7355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0D57-1266-4256-9DFD-161B6070B3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A8BB-7691-4C18-B8EC-24C2A285EF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708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0D57-1266-4256-9DFD-161B6070B3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A8BB-7691-4C18-B8EC-24C2A285EF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472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0D57-1266-4256-9DFD-161B6070B3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A8BB-7691-4C18-B8EC-24C2A285EF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43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0D57-1266-4256-9DFD-161B6070B3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A8BB-7691-4C18-B8EC-24C2A285EF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583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0D57-1266-4256-9DFD-161B6070B3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A8BB-7691-4C18-B8EC-24C2A285EF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13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0D57-1266-4256-9DFD-161B6070B3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21/01/16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A8BB-7691-4C18-B8EC-24C2A285EF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0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71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13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88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590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283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Picture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64817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Logo redrawn 43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347663"/>
            <a:ext cx="1809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8640763" y="0"/>
            <a:ext cx="503237" cy="6858000"/>
          </a:xfrm>
          <a:prstGeom prst="rect">
            <a:avLst/>
          </a:prstGeom>
          <a:solidFill>
            <a:srgbClr val="484542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258888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3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2230438"/>
            <a:ext cx="81375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Picture1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64817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Logo redrawn 43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347663"/>
            <a:ext cx="1809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8640763" y="0"/>
            <a:ext cx="503237" cy="6858000"/>
          </a:xfrm>
          <a:prstGeom prst="rect">
            <a:avLst/>
          </a:prstGeom>
          <a:solidFill>
            <a:srgbClr val="484542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258888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3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2230438"/>
            <a:ext cx="81375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12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2B054BD-960E-4093-B2BF-61FCE0F0C79D}" type="datetimeFigureOut">
              <a:rPr lang="en-GB"/>
              <a:pPr>
                <a:defRPr/>
              </a:pPr>
              <a:t>21/01/16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C1182BF-0D03-425A-A21F-D55872C55B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19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F490D57-1266-4256-9DFD-161B6070B3A6}" type="datetimeFigureOut">
              <a:rPr lang="en-GB" baseline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21/01/16</a:t>
            </a:fld>
            <a:endParaRPr lang="en-GB" baseline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aseline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80A8BB-7691-4C18-B8EC-24C2A285EF88}" type="slidenum">
              <a:rPr lang="en-GB" baseline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aseline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545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765175"/>
            <a:ext cx="7772400" cy="6477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The University of Bath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257300"/>
            <a:ext cx="5545138" cy="576263"/>
          </a:xfrm>
        </p:spPr>
        <p:txBody>
          <a:bodyPr/>
          <a:lstStyle/>
          <a:p>
            <a:pPr eaLnBrk="1" hangingPunct="1"/>
            <a:r>
              <a:rPr lang="en-US" altLang="en-US" sz="1600" smtClean="0">
                <a:solidFill>
                  <a:srgbClr val="00B0F0"/>
                </a:solidFill>
              </a:rPr>
              <a:t>Bath City Forum – Thursday 21 January 2016</a:t>
            </a: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7775"/>
            <a:ext cx="6516688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0" y="6308725"/>
            <a:ext cx="3797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solidFill>
                  <a:schemeClr val="bg1"/>
                </a:solidFill>
              </a:rPr>
              <a:t>Dr Nicky Kemp – Director of Policy and Planning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58775" y="1052513"/>
            <a:ext cx="8229600" cy="576262"/>
          </a:xfrm>
        </p:spPr>
        <p:txBody>
          <a:bodyPr/>
          <a:lstStyle/>
          <a:p>
            <a:r>
              <a:rPr lang="en-GB" altLang="en-US" sz="2400" smtClean="0"/>
              <a:t>Contributions to Bath and North East Somerset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04813" y="1644650"/>
            <a:ext cx="8137525" cy="4525963"/>
          </a:xfrm>
        </p:spPr>
        <p:txBody>
          <a:bodyPr/>
          <a:lstStyle/>
          <a:p>
            <a:pPr marL="0" indent="0">
              <a:defRPr/>
            </a:pPr>
            <a:r>
              <a:rPr lang="en-GB" altLang="en-US" b="1" i="1" dirty="0" smtClean="0"/>
              <a:t>Economic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£294 million contribution to B&amp;NES GDP in 2014/15 </a:t>
            </a:r>
            <a:r>
              <a:rPr lang="en-GB" altLang="en-US" dirty="0" smtClean="0">
                <a:solidFill>
                  <a:srgbClr val="FF0000"/>
                </a:solidFill>
              </a:rPr>
              <a:t>(6.2% of economic output)</a:t>
            </a:r>
            <a:r>
              <a:rPr lang="en-GB" altLang="en-US" dirty="0" smtClean="0"/>
              <a:t>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2</a:t>
            </a:r>
            <a:r>
              <a:rPr lang="en-GB" altLang="en-US" baseline="30000" dirty="0" smtClean="0"/>
              <a:t>nd</a:t>
            </a:r>
            <a:r>
              <a:rPr lang="en-GB" altLang="en-US" dirty="0" smtClean="0"/>
              <a:t> largest employer </a:t>
            </a:r>
            <a:r>
              <a:rPr lang="en-GB" altLang="en-US" dirty="0" smtClean="0">
                <a:solidFill>
                  <a:srgbClr val="FF0000"/>
                </a:solidFill>
              </a:rPr>
              <a:t>(supporting 1 in every 17 jobs in B&amp;NES area)</a:t>
            </a:r>
            <a:r>
              <a:rPr lang="en-GB" altLang="en-US" dirty="0" smtClean="0"/>
              <a:t>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Innovation Centre – new companies, new jobs, world class support </a:t>
            </a:r>
            <a:r>
              <a:rPr lang="en-GB" altLang="en-US" dirty="0" smtClean="0">
                <a:solidFill>
                  <a:srgbClr val="FF0000"/>
                </a:solidFill>
              </a:rPr>
              <a:t>(SET-squared = world’s leading business incubator)</a:t>
            </a:r>
            <a:r>
              <a:rPr lang="en-GB" altLang="en-US" dirty="0" smtClean="0"/>
              <a:t>;</a:t>
            </a:r>
            <a:endParaRPr lang="en-GB" altLang="en-US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Each additional student is estimated to add £9,560 spend in B&amp;NES.</a:t>
            </a:r>
            <a:r>
              <a:rPr lang="en-GB" altLang="en-US" dirty="0"/>
              <a:t/>
            </a:r>
            <a:br>
              <a:rPr lang="en-GB" altLang="en-US" dirty="0"/>
            </a:br>
            <a:endParaRPr lang="en-GB" altLang="en-US" b="1" i="1" dirty="0" smtClean="0"/>
          </a:p>
          <a:p>
            <a:pPr marL="0" indent="0">
              <a:defRPr/>
            </a:pPr>
            <a:r>
              <a:rPr lang="en-GB" altLang="en-US" b="1" i="1" dirty="0" smtClean="0"/>
              <a:t>Social/cultural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Student volunteering and fundraising </a:t>
            </a:r>
            <a:r>
              <a:rPr lang="en-GB" altLang="en-US" dirty="0" smtClean="0">
                <a:solidFill>
                  <a:srgbClr val="FF0000"/>
                </a:solidFill>
              </a:rPr>
              <a:t>(1,650 students raised £88K for charity and volunteered in over 200 projects/events)</a:t>
            </a:r>
            <a:r>
              <a:rPr lang="en-GB" altLang="en-US" dirty="0" smtClean="0"/>
              <a:t>;</a:t>
            </a:r>
            <a:endParaRPr lang="en-GB" altLang="en-US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Outreach and curriculum enrichment in schools;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World class sports facilities </a:t>
            </a:r>
            <a:r>
              <a:rPr lang="en-GB" altLang="en-US" dirty="0" smtClean="0">
                <a:solidFill>
                  <a:srgbClr val="FF0000"/>
                </a:solidFill>
              </a:rPr>
              <a:t>(Paralympics GB training camp, NGBs)</a:t>
            </a:r>
            <a:r>
              <a:rPr lang="en-GB" altLang="en-US" dirty="0" smtClean="0"/>
              <a:t>;</a:t>
            </a:r>
            <a:endParaRPr lang="en-GB" altLang="en-US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General University Lecture Programme and community Language Classes.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altLang="en-US" dirty="0" smtClean="0"/>
          </a:p>
          <a:p>
            <a:pPr marL="0" indent="0">
              <a:defRPr/>
            </a:pPr>
            <a:endParaRPr lang="en-GB" altLang="en-US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altLang="en-US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altLang="en-US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altLang="en-US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1125538"/>
            <a:ext cx="8229600" cy="574675"/>
          </a:xfrm>
        </p:spPr>
        <p:txBody>
          <a:bodyPr/>
          <a:lstStyle/>
          <a:p>
            <a:pPr eaLnBrk="1" hangingPunct="1"/>
            <a:r>
              <a:rPr lang="en-US" altLang="en-US" smtClean="0"/>
              <a:t>Strategic priorities – 2016 to 2019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988" y="1844675"/>
            <a:ext cx="8137525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GB" sz="2200" dirty="0" smtClean="0"/>
              <a:t>   “to become </a:t>
            </a:r>
            <a:r>
              <a:rPr lang="en-GB" sz="2200" dirty="0"/>
              <a:t>an </a:t>
            </a:r>
            <a:r>
              <a:rPr lang="en-GB" sz="2200" dirty="0">
                <a:solidFill>
                  <a:srgbClr val="FF0000"/>
                </a:solidFill>
              </a:rPr>
              <a:t>international leader </a:t>
            </a:r>
            <a:r>
              <a:rPr lang="en-GB" sz="2200" dirty="0"/>
              <a:t>in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200" dirty="0" smtClean="0">
                <a:solidFill>
                  <a:srgbClr val="FF0000"/>
                </a:solidFill>
              </a:rPr>
              <a:t>graduate education</a:t>
            </a:r>
            <a:r>
              <a:rPr lang="en-GB" sz="2200" dirty="0" smtClean="0"/>
              <a:t>”</a:t>
            </a:r>
            <a:r>
              <a:rPr lang="en-GB" sz="2000" dirty="0" smtClean="0">
                <a:solidFill>
                  <a:srgbClr val="FF0000"/>
                </a:solidFill>
              </a:rPr>
              <a:t/>
            </a:r>
            <a:br>
              <a:rPr lang="en-GB" sz="2000" dirty="0" smtClean="0">
                <a:solidFill>
                  <a:srgbClr val="FF0000"/>
                </a:solidFill>
              </a:rPr>
            </a:br>
            <a:endParaRPr lang="en-GB" sz="200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GB" dirty="0" smtClean="0"/>
              <a:t>We intend to: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/>
              <a:t>stabilise </a:t>
            </a:r>
            <a:r>
              <a:rPr lang="en-GB" altLang="en-US" sz="2000" b="1" dirty="0" smtClean="0"/>
              <a:t>undergraduate</a:t>
            </a:r>
            <a:r>
              <a:rPr lang="en-GB" altLang="en-US" sz="2000" dirty="0" smtClean="0">
                <a:solidFill>
                  <a:srgbClr val="FF0000"/>
                </a:solidFill>
              </a:rPr>
              <a:t> </a:t>
            </a:r>
            <a:r>
              <a:rPr lang="en-GB" altLang="en-US" sz="2000" dirty="0" smtClean="0"/>
              <a:t>numbers;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/>
              <a:t>strengthen </a:t>
            </a:r>
            <a:r>
              <a:rPr lang="en-GB" altLang="en-US" sz="2000" b="1" dirty="0" smtClean="0"/>
              <a:t>research</a:t>
            </a:r>
            <a:r>
              <a:rPr lang="en-GB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altLang="en-US" sz="2000" dirty="0" smtClean="0"/>
              <a:t>base;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invest in </a:t>
            </a:r>
            <a:r>
              <a:rPr lang="en-GB" altLang="en-US" sz="2000" b="1" dirty="0"/>
              <a:t>infrastructure</a:t>
            </a:r>
            <a:r>
              <a:rPr lang="en-GB" altLang="en-US" sz="2000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/>
              <a:t>grow </a:t>
            </a:r>
            <a:r>
              <a:rPr lang="en-GB" altLang="en-US" sz="2000" b="1" dirty="0" smtClean="0"/>
              <a:t>graduate</a:t>
            </a:r>
            <a:r>
              <a:rPr lang="en-GB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altLang="en-US" sz="2000" dirty="0" smtClean="0"/>
              <a:t>numbers;</a:t>
            </a:r>
            <a:endParaRPr lang="en-GB" alt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/>
              <a:t>enhance </a:t>
            </a:r>
            <a:r>
              <a:rPr lang="en-GB" altLang="en-US" sz="2000" b="1" dirty="0" smtClean="0"/>
              <a:t>international</a:t>
            </a:r>
            <a:r>
              <a:rPr lang="en-GB" altLang="en-US" sz="2000" dirty="0" smtClean="0">
                <a:solidFill>
                  <a:srgbClr val="FF0000"/>
                </a:solidFill>
              </a:rPr>
              <a:t> </a:t>
            </a:r>
            <a:r>
              <a:rPr lang="en-GB" altLang="en-US" sz="2000" dirty="0" smtClean="0"/>
              <a:t>profile.</a:t>
            </a:r>
          </a:p>
          <a:p>
            <a:pPr marL="0" indent="0" eaLnBrk="1" hangingPunct="1">
              <a:defRPr/>
            </a:pPr>
            <a:endParaRPr lang="en-GB" altLang="en-US" sz="2000" dirty="0" smtClean="0"/>
          </a:p>
          <a:p>
            <a:pPr marL="0" indent="0" eaLnBrk="1" hangingPunct="1">
              <a:defRPr/>
            </a:pPr>
            <a:r>
              <a:rPr lang="en-GB" altLang="en-US" sz="1400" i="1" dirty="0" smtClean="0"/>
              <a:t>whilst maintaining the quality of the undergraduate experience</a:t>
            </a:r>
            <a:endParaRPr lang="en-US" altLang="en-US" sz="1400" i="1" dirty="0" smtClean="0"/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2420938"/>
            <a:ext cx="2622550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45125"/>
            <a:ext cx="23860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Profile of student population</a:t>
            </a:r>
          </a:p>
        </p:txBody>
      </p:sp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782" y="4005064"/>
            <a:ext cx="7403928" cy="2448073"/>
          </a:xfrm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468313" y="3425825"/>
            <a:ext cx="51831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600" b="1" baseline="0" dirty="0"/>
              <a:t>1 December 2015 – Student headcount</a:t>
            </a:r>
          </a:p>
        </p:txBody>
      </p:sp>
      <p:sp>
        <p:nvSpPr>
          <p:cNvPr id="11269" name="Rounded Rectangle 4"/>
          <p:cNvSpPr>
            <a:spLocks noChangeArrowheads="1"/>
          </p:cNvSpPr>
          <p:nvPr/>
        </p:nvSpPr>
        <p:spPr bwMode="auto">
          <a:xfrm>
            <a:off x="4572000" y="2005013"/>
            <a:ext cx="3455988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baseline="0"/>
              <a:t>So almost 50% of the projected growth to 2020/21 has already been delivered</a:t>
            </a:r>
          </a:p>
        </p:txBody>
      </p:sp>
      <p:sp>
        <p:nvSpPr>
          <p:cNvPr id="11270" name="Rounded Rectangle 6"/>
          <p:cNvSpPr>
            <a:spLocks noChangeArrowheads="1"/>
          </p:cNvSpPr>
          <p:nvPr/>
        </p:nvSpPr>
        <p:spPr bwMode="auto">
          <a:xfrm>
            <a:off x="468313" y="2005013"/>
            <a:ext cx="3095625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baseline="0">
                <a:solidFill>
                  <a:srgbClr val="000000"/>
                </a:solidFill>
              </a:rPr>
              <a:t>B&amp;NES baseline = 2011/12 not 2015/16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504950"/>
            <a:ext cx="470852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4286250"/>
            <a:ext cx="122555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 descr="M:\Image Library\archive material\Bath Academy of Art\Howard Hodgkin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04950"/>
            <a:ext cx="35909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04950"/>
            <a:ext cx="20859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6475" y="5661025"/>
            <a:ext cx="6408357" cy="10361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000000"/>
                </a:solidFill>
                <a:latin typeface="Arial"/>
              </a:rPr>
              <a:t>Bath City Forum – Thursday 21 January 2016</a:t>
            </a:r>
          </a:p>
          <a:p>
            <a:pPr>
              <a:defRPr/>
            </a:pPr>
            <a:r>
              <a:rPr lang="en-GB" sz="2800" i="1" dirty="0">
                <a:solidFill>
                  <a:srgbClr val="000000"/>
                </a:solidFill>
                <a:latin typeface="Arial"/>
              </a:rPr>
              <a:t>Rob Armstrong-Haworth</a:t>
            </a:r>
          </a:p>
          <a:p>
            <a:pPr>
              <a:defRPr/>
            </a:pPr>
            <a:r>
              <a:rPr lang="en-GB" sz="2800" i="1" dirty="0">
                <a:solidFill>
                  <a:srgbClr val="000000"/>
                </a:solidFill>
                <a:latin typeface="Arial"/>
              </a:rPr>
              <a:t>Director of the Vice-Chancellor’s Office</a:t>
            </a:r>
          </a:p>
        </p:txBody>
      </p:sp>
    </p:spTree>
    <p:extLst>
      <p:ext uri="{BB962C8B-B14F-4D97-AF65-F5344CB8AC3E}">
        <p14:creationId xmlns:p14="http://schemas.microsoft.com/office/powerpoint/2010/main" val="13279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"/>
          <p:cNvGrpSpPr>
            <a:grpSpLocks/>
          </p:cNvGrpSpPr>
          <p:nvPr/>
        </p:nvGrpSpPr>
        <p:grpSpPr bwMode="auto">
          <a:xfrm>
            <a:off x="179388" y="5805488"/>
            <a:ext cx="8785225" cy="911225"/>
            <a:chOff x="179512" y="5805264"/>
            <a:chExt cx="8784976" cy="911176"/>
          </a:xfrm>
        </p:grpSpPr>
        <p:sp>
          <p:nvSpPr>
            <p:cNvPr id="6" name="Rectangle 5"/>
            <p:cNvSpPr/>
            <p:nvPr/>
          </p:nvSpPr>
          <p:spPr>
            <a:xfrm>
              <a:off x="1073249" y="5805264"/>
              <a:ext cx="7891239" cy="9111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aseline="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655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805264"/>
              <a:ext cx="911176" cy="91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1" name="TextBox 8"/>
          <p:cNvSpPr txBox="1">
            <a:spLocks noChangeArrowheads="1"/>
          </p:cNvSpPr>
          <p:nvPr/>
        </p:nvSpPr>
        <p:spPr bwMode="auto">
          <a:xfrm>
            <a:off x="194601" y="764704"/>
            <a:ext cx="53292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Our Vision</a:t>
            </a:r>
          </a:p>
          <a:p>
            <a:endParaRPr lang="en-GB" altLang="en-US" sz="3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GB" alt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To be a leading University in </a:t>
            </a:r>
            <a:r>
              <a:rPr lang="en-GB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creativity, culture and enterprise</a:t>
            </a:r>
            <a:r>
              <a:rPr lang="en-GB" alt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. Through inspirational teaching and research, we transform students’ lives.</a:t>
            </a:r>
          </a:p>
          <a:p>
            <a:endParaRPr lang="en-GB" altLang="en-US" sz="3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GB" alt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Based in a world heritage city and connected to a network of international partners, Bath Spa University will ensure that its graduates are </a:t>
            </a:r>
            <a:r>
              <a:rPr lang="en-GB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socially engaged global citizens</a:t>
            </a:r>
            <a:r>
              <a:rPr lang="en-GB" alt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765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908050"/>
            <a:ext cx="3421063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3143250"/>
            <a:ext cx="341947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91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9388" y="5805488"/>
            <a:ext cx="8785225" cy="911225"/>
            <a:chOff x="179512" y="5805264"/>
            <a:chExt cx="8784976" cy="911176"/>
          </a:xfrm>
        </p:grpSpPr>
        <p:sp>
          <p:nvSpPr>
            <p:cNvPr id="5" name="Rectangle 4"/>
            <p:cNvSpPr/>
            <p:nvPr/>
          </p:nvSpPr>
          <p:spPr>
            <a:xfrm>
              <a:off x="1073249" y="5805264"/>
              <a:ext cx="7891239" cy="9111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aseline="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805264"/>
              <a:ext cx="911176" cy="91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107950" y="115888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2400" kern="0" baseline="0" dirty="0" smtClean="0">
                <a:solidFill>
                  <a:srgbClr val="22314E"/>
                </a:solidFill>
                <a:latin typeface="Arial"/>
              </a:rPr>
              <a:t>Contributions to Bath and North East Somerset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949" y="571163"/>
            <a:ext cx="885666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b="1" baseline="0" dirty="0">
                <a:solidFill>
                  <a:prstClr val="black"/>
                </a:solidFill>
                <a:cs typeface="Arial" panose="020B0604020202020204" pitchFamily="34" charset="0"/>
              </a:rPr>
              <a:t>Economic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baseline="0" dirty="0">
                <a:solidFill>
                  <a:srgbClr val="FF0000"/>
                </a:solidFill>
                <a:cs typeface="Arial" panose="020B0604020202020204" pitchFamily="34" charset="0"/>
              </a:rPr>
              <a:t>£93.9 million economic activity </a:t>
            </a:r>
            <a:r>
              <a:rPr lang="en-GB" sz="1600" baseline="0" dirty="0">
                <a:solidFill>
                  <a:prstClr val="black"/>
                </a:solidFill>
                <a:cs typeface="Arial" panose="020B0604020202020204" pitchFamily="34" charset="0"/>
              </a:rPr>
              <a:t>supported by Bath Spa University and our students in 2014/15</a:t>
            </a:r>
            <a:br>
              <a:rPr lang="en-GB" sz="1600" baseline="0" dirty="0">
                <a:solidFill>
                  <a:prstClr val="black"/>
                </a:solidFill>
                <a:cs typeface="Arial" panose="020B0604020202020204" pitchFamily="34" charset="0"/>
              </a:rPr>
            </a:br>
            <a:endParaRPr lang="en-GB" sz="1600" baseline="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baseline="0" dirty="0">
                <a:solidFill>
                  <a:srgbClr val="FF0000"/>
                </a:solidFill>
                <a:cs typeface="Arial" panose="020B0604020202020204" pitchFamily="34" charset="0"/>
              </a:rPr>
              <a:t>5</a:t>
            </a:r>
            <a:r>
              <a:rPr lang="en-GB" sz="1600" b="1" baseline="30000" dirty="0">
                <a:solidFill>
                  <a:srgbClr val="FF0000"/>
                </a:solidFill>
                <a:cs typeface="Arial" panose="020B0604020202020204" pitchFamily="34" charset="0"/>
              </a:rPr>
              <a:t>th</a:t>
            </a:r>
            <a:r>
              <a:rPr lang="en-GB" sz="1600" b="1" baseline="0" dirty="0">
                <a:solidFill>
                  <a:srgbClr val="FF0000"/>
                </a:solidFill>
                <a:cs typeface="Arial" panose="020B0604020202020204" pitchFamily="34" charset="0"/>
              </a:rPr>
              <a:t> largest employer </a:t>
            </a:r>
            <a:r>
              <a:rPr lang="en-GB" sz="1600" baseline="0" dirty="0">
                <a:solidFill>
                  <a:prstClr val="black"/>
                </a:solidFill>
                <a:cs typeface="Arial" panose="020B0604020202020204" pitchFamily="34" charset="0"/>
              </a:rPr>
              <a:t>and supports 1 in every 49 jobs in B&amp;NES</a:t>
            </a:r>
            <a:br>
              <a:rPr lang="en-GB" sz="1600" baseline="0" dirty="0">
                <a:solidFill>
                  <a:prstClr val="black"/>
                </a:solidFill>
                <a:cs typeface="Arial" panose="020B0604020202020204" pitchFamily="34" charset="0"/>
              </a:rPr>
            </a:br>
            <a:endParaRPr lang="en-GB" sz="1600" baseline="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aseline="0" dirty="0">
                <a:solidFill>
                  <a:prstClr val="black"/>
                </a:solidFill>
                <a:cs typeface="Arial" panose="020B0604020202020204" pitchFamily="34" charset="0"/>
              </a:rPr>
              <a:t>In 2014/15, the University’s total tax contribution to the Exchequer was £21.1 million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aseline="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b="1" baseline="0" dirty="0">
                <a:solidFill>
                  <a:prstClr val="black"/>
                </a:solidFill>
                <a:cs typeface="Arial" panose="020B0604020202020204" pitchFamily="34" charset="0"/>
              </a:rPr>
              <a:t>Social and Cultural</a:t>
            </a:r>
            <a:endParaRPr lang="en-GB" baseline="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aseline="0" dirty="0">
                <a:solidFill>
                  <a:prstClr val="black"/>
                </a:solidFill>
                <a:cs typeface="Arial" panose="020B0604020202020204" pitchFamily="34" charset="0"/>
              </a:rPr>
              <a:t>Our </a:t>
            </a:r>
            <a:r>
              <a:rPr lang="en-GB" sz="1600" b="1" baseline="0" dirty="0">
                <a:solidFill>
                  <a:srgbClr val="FF0000"/>
                </a:solidFill>
                <a:cs typeface="Arial" panose="020B0604020202020204" pitchFamily="34" charset="0"/>
              </a:rPr>
              <a:t>history dates back to 1852 </a:t>
            </a:r>
            <a:r>
              <a:rPr lang="en-GB" sz="1600" baseline="0" dirty="0">
                <a:solidFill>
                  <a:prstClr val="black"/>
                </a:solidFill>
                <a:cs typeface="Arial" panose="020B0604020202020204" pitchFamily="34" charset="0"/>
              </a:rPr>
              <a:t>and the Bath School of Art, formed after the Great Exhibition. We are proud of our heritage in the city</a:t>
            </a:r>
            <a:br>
              <a:rPr lang="en-GB" sz="1600" baseline="0" dirty="0">
                <a:solidFill>
                  <a:prstClr val="black"/>
                </a:solidFill>
                <a:cs typeface="Arial" panose="020B0604020202020204" pitchFamily="34" charset="0"/>
              </a:rPr>
            </a:br>
            <a:endParaRPr lang="en-GB" sz="1600" baseline="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aseline="0" dirty="0">
                <a:solidFill>
                  <a:prstClr val="black"/>
                </a:solidFill>
                <a:cs typeface="Arial" panose="020B0604020202020204" pitchFamily="34" charset="0"/>
              </a:rPr>
              <a:t>Bath Spa University </a:t>
            </a:r>
            <a:r>
              <a:rPr lang="en-GB" sz="1600" b="1" baseline="0" dirty="0">
                <a:solidFill>
                  <a:srgbClr val="FF0000"/>
                </a:solidFill>
                <a:cs typeface="Arial" panose="020B0604020202020204" pitchFamily="34" charset="0"/>
              </a:rPr>
              <a:t>supports key cultural organisations </a:t>
            </a:r>
            <a:r>
              <a:rPr lang="en-GB" sz="1600" baseline="0" dirty="0">
                <a:solidFill>
                  <a:prstClr val="black"/>
                </a:solidFill>
                <a:cs typeface="Arial" panose="020B0604020202020204" pitchFamily="34" charset="0"/>
              </a:rPr>
              <a:t>including The </a:t>
            </a:r>
            <a:r>
              <a:rPr lang="en-GB" sz="1600" baseline="0" dirty="0" err="1">
                <a:solidFill>
                  <a:prstClr val="black"/>
                </a:solidFill>
                <a:cs typeface="Arial" panose="020B0604020202020204" pitchFamily="34" charset="0"/>
              </a:rPr>
              <a:t>Holburne</a:t>
            </a:r>
            <a:r>
              <a:rPr lang="en-GB" sz="1600" baseline="0" dirty="0">
                <a:solidFill>
                  <a:prstClr val="black"/>
                </a:solidFill>
                <a:cs typeface="Arial" panose="020B0604020202020204" pitchFamily="34" charset="0"/>
              </a:rPr>
              <a:t> Museum, Bath Festivals and Theatre Royal Bath, at a time of funding cuts for the arts</a:t>
            </a:r>
            <a:br>
              <a:rPr lang="en-GB" sz="1600" baseline="0" dirty="0">
                <a:solidFill>
                  <a:prstClr val="black"/>
                </a:solidFill>
                <a:cs typeface="Arial" panose="020B0604020202020204" pitchFamily="34" charset="0"/>
              </a:rPr>
            </a:br>
            <a:endParaRPr lang="en-GB" sz="1600" baseline="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aseline="0" dirty="0">
                <a:solidFill>
                  <a:prstClr val="black"/>
                </a:solidFill>
                <a:cs typeface="Arial" panose="020B0604020202020204" pitchFamily="34" charset="0"/>
              </a:rPr>
              <a:t>Bath Spa students support the community from volunteering and fundraising to the supply of teachers for our growing schools</a:t>
            </a:r>
            <a:br>
              <a:rPr lang="en-GB" sz="1600" baseline="0" dirty="0">
                <a:solidFill>
                  <a:prstClr val="black"/>
                </a:solidFill>
                <a:cs typeface="Arial" panose="020B0604020202020204" pitchFamily="34" charset="0"/>
              </a:rPr>
            </a:br>
            <a:endParaRPr lang="en-GB" sz="1600" baseline="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aseline="0" dirty="0">
                <a:solidFill>
                  <a:prstClr val="black"/>
                </a:solidFill>
                <a:cs typeface="Arial" panose="020B0604020202020204" pitchFamily="34" charset="0"/>
              </a:rPr>
              <a:t>The </a:t>
            </a:r>
            <a:r>
              <a:rPr lang="en-GB" sz="1600" b="1" baseline="0" dirty="0">
                <a:solidFill>
                  <a:srgbClr val="FF0000"/>
                </a:solidFill>
                <a:cs typeface="Arial" panose="020B0604020202020204" pitchFamily="34" charset="0"/>
              </a:rPr>
              <a:t>creative sector </a:t>
            </a:r>
            <a:r>
              <a:rPr lang="en-GB" sz="1600" baseline="0" dirty="0">
                <a:solidFill>
                  <a:prstClr val="black"/>
                </a:solidFill>
                <a:cs typeface="Arial" panose="020B0604020202020204" pitchFamily="34" charset="0"/>
              </a:rPr>
              <a:t>has been recognised by the Government as “</a:t>
            </a:r>
            <a:r>
              <a:rPr lang="en-GB" sz="1600" b="1" baseline="0" dirty="0">
                <a:solidFill>
                  <a:srgbClr val="FF0000"/>
                </a:solidFill>
                <a:cs typeface="Arial" panose="020B0604020202020204" pitchFamily="34" charset="0"/>
              </a:rPr>
              <a:t>one of the most powerful tools in driving growth</a:t>
            </a:r>
            <a:r>
              <a:rPr lang="en-GB" sz="1600" baseline="0" dirty="0">
                <a:solidFill>
                  <a:prstClr val="black"/>
                </a:solidFill>
                <a:cs typeface="Arial" panose="020B0604020202020204" pitchFamily="34" charset="0"/>
              </a:rPr>
              <a:t>” and it currently worth £77bn to the UK economy</a:t>
            </a:r>
          </a:p>
        </p:txBody>
      </p:sp>
    </p:spTree>
    <p:extLst>
      <p:ext uri="{BB962C8B-B14F-4D97-AF65-F5344CB8AC3E}">
        <p14:creationId xmlns:p14="http://schemas.microsoft.com/office/powerpoint/2010/main" val="3636743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4"/>
          <p:cNvGrpSpPr>
            <a:grpSpLocks/>
          </p:cNvGrpSpPr>
          <p:nvPr/>
        </p:nvGrpSpPr>
        <p:grpSpPr bwMode="auto">
          <a:xfrm>
            <a:off x="179388" y="5805488"/>
            <a:ext cx="8785225" cy="911225"/>
            <a:chOff x="179512" y="5805264"/>
            <a:chExt cx="8784976" cy="911176"/>
          </a:xfrm>
        </p:grpSpPr>
        <p:sp>
          <p:nvSpPr>
            <p:cNvPr id="6" name="Rectangle 5"/>
            <p:cNvSpPr/>
            <p:nvPr/>
          </p:nvSpPr>
          <p:spPr>
            <a:xfrm>
              <a:off x="1073249" y="5805264"/>
              <a:ext cx="7891239" cy="9111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aseline="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1752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805264"/>
              <a:ext cx="911176" cy="91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107950" y="115888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5535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2400" kern="0" baseline="0" dirty="0" smtClean="0">
                <a:solidFill>
                  <a:srgbClr val="22314E"/>
                </a:solidFill>
                <a:latin typeface="Arial"/>
              </a:rPr>
              <a:t>Profile of student population</a:t>
            </a:r>
          </a:p>
        </p:txBody>
      </p:sp>
      <p:sp>
        <p:nvSpPr>
          <p:cNvPr id="31748" name="Content Placeholder 2"/>
          <p:cNvSpPr>
            <a:spLocks noGrp="1"/>
          </p:cNvSpPr>
          <p:nvPr>
            <p:ph idx="1"/>
          </p:nvPr>
        </p:nvSpPr>
        <p:spPr>
          <a:xfrm>
            <a:off x="147638" y="554038"/>
            <a:ext cx="5891212" cy="5153025"/>
          </a:xfrm>
        </p:spPr>
        <p:txBody>
          <a:bodyPr/>
          <a:lstStyle/>
          <a:p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Our students study in Bath, Corsham, at partner colleges (e.g. Weston), via distance learning, overseas, and in schools.</a:t>
            </a:r>
            <a:b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36% of our student population spend little or no time at our Bath campuses.</a:t>
            </a:r>
            <a:b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Recently published student numbers in the </a:t>
            </a:r>
            <a:r>
              <a:rPr lang="en-GB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Placemaking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Plan consultation documents overestimated our 2020/21 student accommodation requirements.</a:t>
            </a:r>
            <a:b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Our submission of student numbers as part of the consultation will see a need for 1,100 additional rooms for students, 2,700 less than reported in the local press.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300788" y="549275"/>
            <a:ext cx="2373312" cy="1871663"/>
          </a:xfrm>
          <a:prstGeom prst="wedgeRoundRectCallout">
            <a:avLst>
              <a:gd name="adj1" fmla="val -33392"/>
              <a:gd name="adj2" fmla="val 6828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61% of Bath Spa University students have no student housing requirements inside Bath city centre (BA1/BA2)</a:t>
            </a:r>
          </a:p>
          <a:p>
            <a:pPr algn="ctr">
              <a:defRPr/>
            </a:pPr>
            <a:endParaRPr lang="en-GB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300788" y="3068638"/>
            <a:ext cx="2373312" cy="1873250"/>
          </a:xfrm>
          <a:prstGeom prst="wedgeRoundRectCallout">
            <a:avLst>
              <a:gd name="adj1" fmla="val -33392"/>
              <a:gd name="adj2" fmla="val 68284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43% of students studying at the University live with parents or in their own home</a:t>
            </a:r>
          </a:p>
        </p:txBody>
      </p:sp>
    </p:spTree>
    <p:extLst>
      <p:ext uri="{BB962C8B-B14F-4D97-AF65-F5344CB8AC3E}">
        <p14:creationId xmlns:p14="http://schemas.microsoft.com/office/powerpoint/2010/main" val="307153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Templa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rporate Templa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Template</Template>
  <TotalTime>785</TotalTime>
  <Words>303</Words>
  <Application>Microsoft Office PowerPoint</Application>
  <PresentationFormat>On-screen Show (4:3)</PresentationFormat>
  <Paragraphs>64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Corporate Template</vt:lpstr>
      <vt:lpstr>1_Corporate Template</vt:lpstr>
      <vt:lpstr>Office Theme</vt:lpstr>
      <vt:lpstr>1_Office Theme</vt:lpstr>
      <vt:lpstr>The University of Bath</vt:lpstr>
      <vt:lpstr>Contributions to Bath and North East Somerset</vt:lpstr>
      <vt:lpstr>Strategic priorities – 2016 to 2019</vt:lpstr>
      <vt:lpstr>Profile of student population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Bath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University of Bath</dc:title>
  <dc:creator>Nicky Kemp</dc:creator>
  <cp:lastModifiedBy>Mark Hayward</cp:lastModifiedBy>
  <cp:revision>138</cp:revision>
  <dcterms:created xsi:type="dcterms:W3CDTF">2011-09-23T09:09:58Z</dcterms:created>
  <dcterms:modified xsi:type="dcterms:W3CDTF">2016-01-21T12:42:38Z</dcterms:modified>
</cp:coreProperties>
</file>