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693400" cy="7561263"/>
  <p:notesSz cx="6858000" cy="9144000"/>
  <p:defaultTextStyle>
    <a:defPPr>
      <a:defRPr lang="en-US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B7AF"/>
    <a:srgbClr val="808285"/>
    <a:srgbClr val="D9ECF3"/>
    <a:srgbClr val="464646"/>
    <a:srgbClr val="82C0D2"/>
    <a:srgbClr val="D20714"/>
    <a:srgbClr val="343434"/>
    <a:srgbClr val="CF8447"/>
    <a:srgbClr val="4D98AD"/>
    <a:srgbClr val="B51F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1" autoAdjust="0"/>
    <p:restoredTop sz="91474" autoAdjust="0"/>
  </p:normalViewPr>
  <p:slideViewPr>
    <p:cSldViewPr snapToGrid="0" snapToObjects="1" showGuides="1">
      <p:cViewPr>
        <p:scale>
          <a:sx n="75" d="100"/>
          <a:sy n="75" d="100"/>
        </p:scale>
        <p:origin x="-936" y="120"/>
      </p:cViewPr>
      <p:guideLst>
        <p:guide orient="horz" pos="2380"/>
        <p:guide orient="horz" pos="4066"/>
        <p:guide orient="horz" pos="754"/>
        <p:guide orient="horz" pos="1332"/>
        <p:guide orient="horz" pos="1134"/>
        <p:guide orient="horz" pos="4762"/>
        <p:guide orient="horz"/>
        <p:guide pos="3368"/>
        <p:guide pos="450"/>
        <p:guide pos="6331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482F30-DC5B-47A4-9D59-3A19934B2E3C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95665CB0-B2F3-4259-AFB7-401569EB8D9D}">
      <dgm:prSet phldrT="[Text]" custT="1"/>
      <dgm:spPr/>
      <dgm:t>
        <a:bodyPr/>
        <a:lstStyle/>
        <a:p>
          <a:endParaRPr lang="en-GB" sz="1200" dirty="0" smtClean="0">
            <a:solidFill>
              <a:schemeClr val="bg1"/>
            </a:solidFill>
          </a:endParaRPr>
        </a:p>
        <a:p>
          <a:endParaRPr lang="en-GB" sz="1200" dirty="0" smtClean="0">
            <a:solidFill>
              <a:schemeClr val="bg1"/>
            </a:solidFill>
          </a:endParaRPr>
        </a:p>
        <a:p>
          <a:r>
            <a:rPr lang="en-GB" sz="1000" dirty="0" smtClean="0">
              <a:solidFill>
                <a:schemeClr val="bg1"/>
              </a:solidFill>
            </a:rPr>
            <a:t>Most complex </a:t>
          </a:r>
        </a:p>
        <a:p>
          <a:r>
            <a:rPr lang="en-GB" sz="1000" dirty="0" smtClean="0">
              <a:solidFill>
                <a:schemeClr val="bg1"/>
              </a:solidFill>
            </a:rPr>
            <a:t>(CCC)</a:t>
          </a:r>
        </a:p>
      </dgm:t>
    </dgm:pt>
    <dgm:pt modelId="{02035B56-7DB0-4DF3-9AE9-E548F7AD5B91}" type="parTrans" cxnId="{3D022B15-0DBD-4411-9D40-17931FFB8FBC}">
      <dgm:prSet/>
      <dgm:spPr/>
      <dgm:t>
        <a:bodyPr/>
        <a:lstStyle/>
        <a:p>
          <a:endParaRPr lang="en-GB" sz="900">
            <a:solidFill>
              <a:schemeClr val="bg1"/>
            </a:solidFill>
          </a:endParaRPr>
        </a:p>
      </dgm:t>
    </dgm:pt>
    <dgm:pt modelId="{E81038ED-188F-45F7-9654-EA70E1BFB98E}" type="sibTrans" cxnId="{3D022B15-0DBD-4411-9D40-17931FFB8FBC}">
      <dgm:prSet/>
      <dgm:spPr/>
      <dgm:t>
        <a:bodyPr/>
        <a:lstStyle/>
        <a:p>
          <a:endParaRPr lang="en-GB" sz="900">
            <a:solidFill>
              <a:schemeClr val="bg1"/>
            </a:solidFill>
          </a:endParaRPr>
        </a:p>
      </dgm:t>
    </dgm:pt>
    <dgm:pt modelId="{5641D90B-D018-4D2A-96B4-22717BCE83C3}">
      <dgm:prSet phldrT="[Text]" custT="1"/>
      <dgm:spPr>
        <a:solidFill>
          <a:schemeClr val="accent2"/>
        </a:solidFill>
      </dgm:spPr>
      <dgm:t>
        <a:bodyPr/>
        <a:lstStyle/>
        <a:p>
          <a:endParaRPr lang="en-GB" sz="1200" dirty="0" smtClean="0">
            <a:solidFill>
              <a:schemeClr val="bg1"/>
            </a:solidFill>
          </a:endParaRPr>
        </a:p>
        <a:p>
          <a:r>
            <a:rPr lang="en-GB" sz="1200" dirty="0" smtClean="0">
              <a:solidFill>
                <a:schemeClr val="bg1"/>
              </a:solidFill>
            </a:rPr>
            <a:t>Moderately complex (trained advisors)</a:t>
          </a:r>
          <a:endParaRPr lang="en-GB" sz="1200" dirty="0">
            <a:solidFill>
              <a:schemeClr val="bg1"/>
            </a:solidFill>
          </a:endParaRPr>
        </a:p>
      </dgm:t>
    </dgm:pt>
    <dgm:pt modelId="{2617B0AE-9EC5-4AFF-A609-DE71F962420E}" type="parTrans" cxnId="{94BD0273-AC70-4AEC-BDBC-6A2C0C955852}">
      <dgm:prSet/>
      <dgm:spPr/>
      <dgm:t>
        <a:bodyPr/>
        <a:lstStyle/>
        <a:p>
          <a:endParaRPr lang="en-GB" sz="900">
            <a:solidFill>
              <a:schemeClr val="bg1"/>
            </a:solidFill>
          </a:endParaRPr>
        </a:p>
      </dgm:t>
    </dgm:pt>
    <dgm:pt modelId="{0801109F-1688-47FA-B568-EC326A01FEFF}" type="sibTrans" cxnId="{94BD0273-AC70-4AEC-BDBC-6A2C0C955852}">
      <dgm:prSet/>
      <dgm:spPr/>
      <dgm:t>
        <a:bodyPr/>
        <a:lstStyle/>
        <a:p>
          <a:endParaRPr lang="en-GB" sz="900">
            <a:solidFill>
              <a:schemeClr val="bg1"/>
            </a:solidFill>
          </a:endParaRPr>
        </a:p>
      </dgm:t>
    </dgm:pt>
    <dgm:pt modelId="{76798BAC-403D-44A9-8BC2-090D65C9B927}">
      <dgm:prSet phldrT="[Text]" custT="1"/>
      <dgm:spPr>
        <a:solidFill>
          <a:schemeClr val="accent2"/>
        </a:solidFill>
      </dgm:spPr>
      <dgm:t>
        <a:bodyPr/>
        <a:lstStyle/>
        <a:p>
          <a:endParaRPr lang="en-GB" sz="1200" dirty="0" smtClean="0">
            <a:solidFill>
              <a:schemeClr val="bg1"/>
            </a:solidFill>
          </a:endParaRPr>
        </a:p>
        <a:p>
          <a:r>
            <a:rPr lang="en-GB" sz="1200" dirty="0" smtClean="0">
              <a:solidFill>
                <a:schemeClr val="bg1"/>
              </a:solidFill>
            </a:rPr>
            <a:t>Least complex (trained volunteers)</a:t>
          </a:r>
          <a:endParaRPr lang="en-GB" sz="1200" dirty="0">
            <a:solidFill>
              <a:schemeClr val="bg1"/>
            </a:solidFill>
          </a:endParaRPr>
        </a:p>
      </dgm:t>
    </dgm:pt>
    <dgm:pt modelId="{7365EAFB-39ED-46C0-A1D8-29A3EE99BBD8}" type="parTrans" cxnId="{0257DCBA-BDAF-4E50-9A90-15125616A6B6}">
      <dgm:prSet/>
      <dgm:spPr/>
      <dgm:t>
        <a:bodyPr/>
        <a:lstStyle/>
        <a:p>
          <a:endParaRPr lang="en-GB" sz="900">
            <a:solidFill>
              <a:schemeClr val="bg1"/>
            </a:solidFill>
          </a:endParaRPr>
        </a:p>
      </dgm:t>
    </dgm:pt>
    <dgm:pt modelId="{A873389E-59C7-4530-8B06-DAB0C61B1286}" type="sibTrans" cxnId="{0257DCBA-BDAF-4E50-9A90-15125616A6B6}">
      <dgm:prSet/>
      <dgm:spPr/>
      <dgm:t>
        <a:bodyPr/>
        <a:lstStyle/>
        <a:p>
          <a:endParaRPr lang="en-GB" sz="900">
            <a:solidFill>
              <a:schemeClr val="bg1"/>
            </a:solidFill>
          </a:endParaRPr>
        </a:p>
      </dgm:t>
    </dgm:pt>
    <dgm:pt modelId="{5EEA9F34-0BEB-46B4-ABD6-3B2769CACB74}" type="pres">
      <dgm:prSet presAssocID="{BF482F30-DC5B-47A4-9D59-3A19934B2E3C}" presName="Name0" presStyleCnt="0">
        <dgm:presLayoutVars>
          <dgm:dir/>
          <dgm:animLvl val="lvl"/>
          <dgm:resizeHandles val="exact"/>
        </dgm:presLayoutVars>
      </dgm:prSet>
      <dgm:spPr/>
    </dgm:pt>
    <dgm:pt modelId="{66039F54-6BBD-4885-8FDC-A6E3FAC6F19C}" type="pres">
      <dgm:prSet presAssocID="{95665CB0-B2F3-4259-AFB7-401569EB8D9D}" presName="Name8" presStyleCnt="0"/>
      <dgm:spPr/>
    </dgm:pt>
    <dgm:pt modelId="{FDA0E858-F2B8-43D1-A716-FCC8CF6D6DC3}" type="pres">
      <dgm:prSet presAssocID="{95665CB0-B2F3-4259-AFB7-401569EB8D9D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2003FD4-4205-47F9-B312-9F54A7B8ACD3}" type="pres">
      <dgm:prSet presAssocID="{95665CB0-B2F3-4259-AFB7-401569EB8D9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2819201-CD25-4588-A9C2-BA3FAE524ED8}" type="pres">
      <dgm:prSet presAssocID="{5641D90B-D018-4D2A-96B4-22717BCE83C3}" presName="Name8" presStyleCnt="0"/>
      <dgm:spPr/>
    </dgm:pt>
    <dgm:pt modelId="{E991D1DD-DBE0-42E1-AFC4-CD61CCE213F0}" type="pres">
      <dgm:prSet presAssocID="{5641D90B-D018-4D2A-96B4-22717BCE83C3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5F01EF2-4454-44F2-A2DD-DC3CF6285098}" type="pres">
      <dgm:prSet presAssocID="{5641D90B-D018-4D2A-96B4-22717BCE83C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482B4E8-1E6D-4844-BF5D-15331EBF2DC2}" type="pres">
      <dgm:prSet presAssocID="{76798BAC-403D-44A9-8BC2-090D65C9B927}" presName="Name8" presStyleCnt="0"/>
      <dgm:spPr/>
    </dgm:pt>
    <dgm:pt modelId="{24A142C1-202A-4545-AC54-19100EE3B907}" type="pres">
      <dgm:prSet presAssocID="{76798BAC-403D-44A9-8BC2-090D65C9B927}" presName="level" presStyleLbl="node1" presStyleIdx="2" presStyleCnt="3" custLinFactNeighborX="-43840" custLinFactNeighborY="2935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54C107D-DC5F-4A62-B126-5FEAB5B36514}" type="pres">
      <dgm:prSet presAssocID="{76798BAC-403D-44A9-8BC2-090D65C9B92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00B3C9C-4AF1-41B9-A825-32EFE33F5017}" type="presOf" srcId="{95665CB0-B2F3-4259-AFB7-401569EB8D9D}" destId="{FDA0E858-F2B8-43D1-A716-FCC8CF6D6DC3}" srcOrd="0" destOrd="0" presId="urn:microsoft.com/office/officeart/2005/8/layout/pyramid1"/>
    <dgm:cxn modelId="{3D022B15-0DBD-4411-9D40-17931FFB8FBC}" srcId="{BF482F30-DC5B-47A4-9D59-3A19934B2E3C}" destId="{95665CB0-B2F3-4259-AFB7-401569EB8D9D}" srcOrd="0" destOrd="0" parTransId="{02035B56-7DB0-4DF3-9AE9-E548F7AD5B91}" sibTransId="{E81038ED-188F-45F7-9654-EA70E1BFB98E}"/>
    <dgm:cxn modelId="{390F1D2C-80DB-4892-9FEB-16141BA0936A}" type="presOf" srcId="{5641D90B-D018-4D2A-96B4-22717BCE83C3}" destId="{E991D1DD-DBE0-42E1-AFC4-CD61CCE213F0}" srcOrd="0" destOrd="0" presId="urn:microsoft.com/office/officeart/2005/8/layout/pyramid1"/>
    <dgm:cxn modelId="{D0130AFF-333C-4C80-BA96-006A340E58A8}" type="presOf" srcId="{5641D90B-D018-4D2A-96B4-22717BCE83C3}" destId="{F5F01EF2-4454-44F2-A2DD-DC3CF6285098}" srcOrd="1" destOrd="0" presId="urn:microsoft.com/office/officeart/2005/8/layout/pyramid1"/>
    <dgm:cxn modelId="{94BD0273-AC70-4AEC-BDBC-6A2C0C955852}" srcId="{BF482F30-DC5B-47A4-9D59-3A19934B2E3C}" destId="{5641D90B-D018-4D2A-96B4-22717BCE83C3}" srcOrd="1" destOrd="0" parTransId="{2617B0AE-9EC5-4AFF-A609-DE71F962420E}" sibTransId="{0801109F-1688-47FA-B568-EC326A01FEFF}"/>
    <dgm:cxn modelId="{B99C37B2-4609-401A-AB38-EFD896742B50}" type="presOf" srcId="{95665CB0-B2F3-4259-AFB7-401569EB8D9D}" destId="{C2003FD4-4205-47F9-B312-9F54A7B8ACD3}" srcOrd="1" destOrd="0" presId="urn:microsoft.com/office/officeart/2005/8/layout/pyramid1"/>
    <dgm:cxn modelId="{0257DCBA-BDAF-4E50-9A90-15125616A6B6}" srcId="{BF482F30-DC5B-47A4-9D59-3A19934B2E3C}" destId="{76798BAC-403D-44A9-8BC2-090D65C9B927}" srcOrd="2" destOrd="0" parTransId="{7365EAFB-39ED-46C0-A1D8-29A3EE99BBD8}" sibTransId="{A873389E-59C7-4530-8B06-DAB0C61B1286}"/>
    <dgm:cxn modelId="{9BA2E307-73E5-4C71-9015-317B90468C09}" type="presOf" srcId="{76798BAC-403D-44A9-8BC2-090D65C9B927}" destId="{854C107D-DC5F-4A62-B126-5FEAB5B36514}" srcOrd="1" destOrd="0" presId="urn:microsoft.com/office/officeart/2005/8/layout/pyramid1"/>
    <dgm:cxn modelId="{F08BE081-F0F2-428D-A164-FEE255E0A40B}" type="presOf" srcId="{BF482F30-DC5B-47A4-9D59-3A19934B2E3C}" destId="{5EEA9F34-0BEB-46B4-ABD6-3B2769CACB74}" srcOrd="0" destOrd="0" presId="urn:microsoft.com/office/officeart/2005/8/layout/pyramid1"/>
    <dgm:cxn modelId="{D89DA689-25D6-4686-8827-E82BB10050B2}" type="presOf" srcId="{76798BAC-403D-44A9-8BC2-090D65C9B927}" destId="{24A142C1-202A-4545-AC54-19100EE3B907}" srcOrd="0" destOrd="0" presId="urn:microsoft.com/office/officeart/2005/8/layout/pyramid1"/>
    <dgm:cxn modelId="{D9CA0867-CB46-4C58-809B-B5C36A50AC51}" type="presParOf" srcId="{5EEA9F34-0BEB-46B4-ABD6-3B2769CACB74}" destId="{66039F54-6BBD-4885-8FDC-A6E3FAC6F19C}" srcOrd="0" destOrd="0" presId="urn:microsoft.com/office/officeart/2005/8/layout/pyramid1"/>
    <dgm:cxn modelId="{C2FFF07D-389D-4EAB-8ADC-057FB04E506E}" type="presParOf" srcId="{66039F54-6BBD-4885-8FDC-A6E3FAC6F19C}" destId="{FDA0E858-F2B8-43D1-A716-FCC8CF6D6DC3}" srcOrd="0" destOrd="0" presId="urn:microsoft.com/office/officeart/2005/8/layout/pyramid1"/>
    <dgm:cxn modelId="{68BD18B6-FB13-4175-9912-745C784B773F}" type="presParOf" srcId="{66039F54-6BBD-4885-8FDC-A6E3FAC6F19C}" destId="{C2003FD4-4205-47F9-B312-9F54A7B8ACD3}" srcOrd="1" destOrd="0" presId="urn:microsoft.com/office/officeart/2005/8/layout/pyramid1"/>
    <dgm:cxn modelId="{AEE23785-B8C2-4D5F-A91E-CDCCC70C7D03}" type="presParOf" srcId="{5EEA9F34-0BEB-46B4-ABD6-3B2769CACB74}" destId="{D2819201-CD25-4588-A9C2-BA3FAE524ED8}" srcOrd="1" destOrd="0" presId="urn:microsoft.com/office/officeart/2005/8/layout/pyramid1"/>
    <dgm:cxn modelId="{F9E99353-5573-4C6D-BB2B-5BEA46BB660E}" type="presParOf" srcId="{D2819201-CD25-4588-A9C2-BA3FAE524ED8}" destId="{E991D1DD-DBE0-42E1-AFC4-CD61CCE213F0}" srcOrd="0" destOrd="0" presId="urn:microsoft.com/office/officeart/2005/8/layout/pyramid1"/>
    <dgm:cxn modelId="{2CD9B674-4247-4DE0-9FFD-527838EF64F0}" type="presParOf" srcId="{D2819201-CD25-4588-A9C2-BA3FAE524ED8}" destId="{F5F01EF2-4454-44F2-A2DD-DC3CF6285098}" srcOrd="1" destOrd="0" presId="urn:microsoft.com/office/officeart/2005/8/layout/pyramid1"/>
    <dgm:cxn modelId="{1B0B9A86-7966-4F7E-82B8-65459BEE3D3A}" type="presParOf" srcId="{5EEA9F34-0BEB-46B4-ABD6-3B2769CACB74}" destId="{8482B4E8-1E6D-4844-BF5D-15331EBF2DC2}" srcOrd="2" destOrd="0" presId="urn:microsoft.com/office/officeart/2005/8/layout/pyramid1"/>
    <dgm:cxn modelId="{3D783AB6-24DB-433F-AE36-DE7C0179AC6E}" type="presParOf" srcId="{8482B4E8-1E6D-4844-BF5D-15331EBF2DC2}" destId="{24A142C1-202A-4545-AC54-19100EE3B907}" srcOrd="0" destOrd="0" presId="urn:microsoft.com/office/officeart/2005/8/layout/pyramid1"/>
    <dgm:cxn modelId="{926E4E4E-0980-4E75-BA6D-3B58FADE9714}" type="presParOf" srcId="{8482B4E8-1E6D-4844-BF5D-15331EBF2DC2}" destId="{854C107D-DC5F-4A62-B126-5FEAB5B3651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A0E858-F2B8-43D1-A716-FCC8CF6D6DC3}">
      <dsp:nvSpPr>
        <dsp:cNvPr id="0" name=""/>
        <dsp:cNvSpPr/>
      </dsp:nvSpPr>
      <dsp:spPr>
        <a:xfrm>
          <a:off x="1400157" y="0"/>
          <a:ext cx="1400157" cy="768461"/>
        </a:xfrm>
        <a:prstGeom prst="trapezoid">
          <a:avLst>
            <a:gd name="adj" fmla="val 91101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 dirty="0" smtClean="0">
            <a:solidFill>
              <a:schemeClr val="bg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 dirty="0" smtClean="0">
            <a:solidFill>
              <a:schemeClr val="bg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chemeClr val="bg1"/>
              </a:solidFill>
            </a:rPr>
            <a:t>Most complex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chemeClr val="bg1"/>
              </a:solidFill>
            </a:rPr>
            <a:t>(CCC)</a:t>
          </a:r>
        </a:p>
      </dsp:txBody>
      <dsp:txXfrm>
        <a:off x="1400157" y="0"/>
        <a:ext cx="1400157" cy="768461"/>
      </dsp:txXfrm>
    </dsp:sp>
    <dsp:sp modelId="{E991D1DD-DBE0-42E1-AFC4-CD61CCE213F0}">
      <dsp:nvSpPr>
        <dsp:cNvPr id="0" name=""/>
        <dsp:cNvSpPr/>
      </dsp:nvSpPr>
      <dsp:spPr>
        <a:xfrm>
          <a:off x="700078" y="768462"/>
          <a:ext cx="2800314" cy="768461"/>
        </a:xfrm>
        <a:prstGeom prst="trapezoid">
          <a:avLst>
            <a:gd name="adj" fmla="val 91101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 dirty="0" smtClean="0">
            <a:solidFill>
              <a:schemeClr val="bg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solidFill>
                <a:schemeClr val="bg1"/>
              </a:solidFill>
            </a:rPr>
            <a:t>Moderately complex (trained advisors)</a:t>
          </a:r>
          <a:endParaRPr lang="en-GB" sz="1200" kern="1200" dirty="0">
            <a:solidFill>
              <a:schemeClr val="bg1"/>
            </a:solidFill>
          </a:endParaRPr>
        </a:p>
      </dsp:txBody>
      <dsp:txXfrm>
        <a:off x="1190133" y="768462"/>
        <a:ext cx="1820204" cy="768461"/>
      </dsp:txXfrm>
    </dsp:sp>
    <dsp:sp modelId="{24A142C1-202A-4545-AC54-19100EE3B907}">
      <dsp:nvSpPr>
        <dsp:cNvPr id="0" name=""/>
        <dsp:cNvSpPr/>
      </dsp:nvSpPr>
      <dsp:spPr>
        <a:xfrm>
          <a:off x="0" y="1536924"/>
          <a:ext cx="4200471" cy="768461"/>
        </a:xfrm>
        <a:prstGeom prst="trapezoid">
          <a:avLst>
            <a:gd name="adj" fmla="val 91101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200" kern="1200" dirty="0" smtClean="0">
            <a:solidFill>
              <a:schemeClr val="bg1"/>
            </a:solidFill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solidFill>
                <a:schemeClr val="bg1"/>
              </a:solidFill>
            </a:rPr>
            <a:t>Least complex (trained volunteers)</a:t>
          </a:r>
          <a:endParaRPr lang="en-GB" sz="1200" kern="1200" dirty="0">
            <a:solidFill>
              <a:schemeClr val="bg1"/>
            </a:solidFill>
          </a:endParaRPr>
        </a:p>
      </dsp:txBody>
      <dsp:txXfrm>
        <a:off x="735082" y="1536924"/>
        <a:ext cx="2730306" cy="7684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01D0B-A908-455B-8344-D226EBB70752}" type="datetimeFigureOut">
              <a:rPr lang="en-GB" smtClean="0"/>
              <a:pPr/>
              <a:t>23/01/2017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4C9F6-506E-409D-9DDC-6E0B2577B1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813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4C9F6-506E-409D-9DDC-6E0B2577B1DE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418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ED1A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907314" cy="476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74" y="6003925"/>
            <a:ext cx="9336087" cy="46037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75" y="5607049"/>
            <a:ext cx="9336088" cy="396875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buNone/>
              <a:defRPr sz="2400" b="0">
                <a:solidFill>
                  <a:schemeClr val="bg1"/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9" name="Picture 5" descr="C:\Users\Kasey.Ly\Desktop\Powerpoint assets\VC_logo_white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702" y="595376"/>
            <a:ext cx="1748769" cy="639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447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Two Smal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5" y="2052439"/>
            <a:ext cx="4500000" cy="2162175"/>
          </a:xfrm>
        </p:spPr>
        <p:txBody>
          <a:bodyPr/>
          <a:lstStyle>
            <a:lvl1pPr>
              <a:spcBef>
                <a:spcPts val="400"/>
              </a:spcBef>
              <a:spcAft>
                <a:spcPts val="600"/>
              </a:spcAft>
              <a:defRPr sz="1600" b="1">
                <a:solidFill>
                  <a:srgbClr val="ED1A37"/>
                </a:solidFill>
              </a:defRPr>
            </a:lvl1pPr>
            <a:lvl2pPr marL="179388" indent="-179388">
              <a:defRPr sz="1400"/>
            </a:lvl2pPr>
            <a:lvl3pPr marL="449263" indent="-179388">
              <a:defRPr sz="1400"/>
            </a:lvl3pPr>
            <a:lvl4pPr marL="719138" indent="-179388">
              <a:defRPr sz="1200"/>
            </a:lvl4pPr>
            <a:lvl5pPr marL="989013" indent="-179388"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5550463" y="2052439"/>
            <a:ext cx="4500000" cy="2162175"/>
          </a:xfrm>
        </p:spPr>
        <p:txBody>
          <a:bodyPr/>
          <a:lstStyle>
            <a:lvl1pPr>
              <a:spcBef>
                <a:spcPts val="400"/>
              </a:spcBef>
              <a:spcAft>
                <a:spcPts val="600"/>
              </a:spcAft>
              <a:defRPr sz="1600" b="1">
                <a:solidFill>
                  <a:srgbClr val="ED1A37"/>
                </a:solidFill>
              </a:defRPr>
            </a:lvl1pPr>
            <a:lvl2pPr marL="179388" indent="-179388">
              <a:defRPr sz="1400"/>
            </a:lvl2pPr>
            <a:lvl3pPr marL="449263" indent="-179388">
              <a:defRPr sz="1400"/>
            </a:lvl3pPr>
            <a:lvl4pPr marL="719138" indent="-179388">
              <a:defRPr sz="1200"/>
            </a:lvl4pPr>
            <a:lvl5pPr marL="989013" indent="-179388"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4"/>
          </p:nvPr>
        </p:nvSpPr>
        <p:spPr>
          <a:xfrm>
            <a:off x="714373" y="4292600"/>
            <a:ext cx="9336089" cy="2162175"/>
          </a:xfrm>
        </p:spPr>
        <p:txBody>
          <a:bodyPr/>
          <a:lstStyle>
            <a:lvl1pPr>
              <a:spcBef>
                <a:spcPts val="400"/>
              </a:spcBef>
              <a:spcAft>
                <a:spcPts val="600"/>
              </a:spcAft>
              <a:defRPr sz="1600" b="1">
                <a:solidFill>
                  <a:srgbClr val="ED1A37"/>
                </a:solidFill>
              </a:defRPr>
            </a:lvl1pPr>
            <a:lvl2pPr marL="179388" indent="-179388">
              <a:defRPr sz="1400"/>
            </a:lvl2pPr>
            <a:lvl3pPr marL="449263" indent="-179388">
              <a:defRPr sz="1400"/>
            </a:lvl3pPr>
            <a:lvl4pPr marL="719138" indent="-179388">
              <a:defRPr sz="1200"/>
            </a:lvl4pPr>
            <a:lvl5pPr marL="989013" indent="-179388"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442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4" y="1956111"/>
            <a:ext cx="9336089" cy="244164"/>
          </a:xfrm>
        </p:spPr>
        <p:txBody>
          <a:bodyPr>
            <a:noAutofit/>
          </a:bodyPr>
          <a:lstStyle>
            <a:lvl1pPr>
              <a:spcAft>
                <a:spcPts val="1200"/>
              </a:spcAft>
              <a:defRPr sz="14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714375" y="2307771"/>
            <a:ext cx="2914650" cy="2898506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3919355" y="2307771"/>
            <a:ext cx="2914650" cy="2898506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7121299" y="2307771"/>
            <a:ext cx="2914650" cy="2898506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714374" y="5262563"/>
            <a:ext cx="2914651" cy="1192212"/>
          </a:xfrm>
        </p:spPr>
        <p:txBody>
          <a:bodyPr>
            <a:noAutofit/>
          </a:bodyPr>
          <a:lstStyle>
            <a:lvl1pPr marL="171450" indent="-171450">
              <a:spcAft>
                <a:spcPts val="1200"/>
              </a:spcAft>
              <a:buSzPct val="80000"/>
              <a:buFontTx/>
              <a:buBlip>
                <a:blip r:embed="rId2"/>
              </a:buBlip>
              <a:tabLst>
                <a:tab pos="177800" algn="l"/>
              </a:tabLst>
              <a:defRPr sz="1100" b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7"/>
          </p:nvPr>
        </p:nvSpPr>
        <p:spPr>
          <a:xfrm>
            <a:off x="3919354" y="5262563"/>
            <a:ext cx="2914651" cy="1192212"/>
          </a:xfrm>
        </p:spPr>
        <p:txBody>
          <a:bodyPr>
            <a:noAutofit/>
          </a:bodyPr>
          <a:lstStyle>
            <a:lvl1pPr marL="171450" indent="-171450">
              <a:spcAft>
                <a:spcPts val="1200"/>
              </a:spcAft>
              <a:buSzPct val="80000"/>
              <a:buFontTx/>
              <a:buBlip>
                <a:blip r:embed="rId2"/>
              </a:buBlip>
              <a:defRPr sz="1100" b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7121299" y="5262563"/>
            <a:ext cx="2914651" cy="1192212"/>
          </a:xfrm>
        </p:spPr>
        <p:txBody>
          <a:bodyPr>
            <a:noAutofit/>
          </a:bodyPr>
          <a:lstStyle>
            <a:lvl1pPr marL="171450" indent="-171450">
              <a:spcAft>
                <a:spcPts val="1200"/>
              </a:spcAft>
              <a:buSzPct val="80000"/>
              <a:buFontTx/>
              <a:buBlip>
                <a:blip r:embed="rId2"/>
              </a:buBlip>
              <a:defRPr sz="1100" b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4183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14374" y="753912"/>
            <a:ext cx="9336089" cy="100134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0865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2818954" y="6883456"/>
            <a:ext cx="50439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1043056">
              <a:spcAft>
                <a:spcPts val="600"/>
              </a:spcAft>
            </a:pPr>
            <a:r>
              <a:rPr lang="en-GB" sz="1200" b="1" dirty="0" smtClean="0">
                <a:solidFill>
                  <a:srgbClr val="ED1A37"/>
                </a:solidFill>
                <a:latin typeface="Arial" pitchFamily="34" charset="0"/>
                <a:cs typeface="Arial" pitchFamily="34" charset="0"/>
              </a:rPr>
              <a:t>www.virgincare.co.uk</a:t>
            </a:r>
            <a:endParaRPr lang="en-GB" sz="1200" b="1" dirty="0">
              <a:solidFill>
                <a:srgbClr val="ED1A3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2818954" y="6457666"/>
            <a:ext cx="5043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1043056">
              <a:spcAft>
                <a:spcPts val="600"/>
              </a:spcAft>
            </a:pPr>
            <a:r>
              <a:rPr lang="en-GB" sz="1800" b="1" i="1" dirty="0" smtClean="0">
                <a:solidFill>
                  <a:srgbClr val="ED1A37"/>
                </a:solidFill>
                <a:latin typeface="Arial" pitchFamily="34" charset="0"/>
                <a:cs typeface="Arial" pitchFamily="34" charset="0"/>
              </a:rPr>
              <a:t>Feel the difference</a:t>
            </a:r>
            <a:endParaRPr lang="en-GB" sz="1800" b="1" i="1" dirty="0">
              <a:solidFill>
                <a:srgbClr val="ED1A37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026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">
    <p:bg>
      <p:bgPr>
        <a:solidFill>
          <a:srgbClr val="ED1A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4374" y="6003925"/>
            <a:ext cx="9336087" cy="46037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Section Divider</a:t>
            </a:r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907314" cy="476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743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7674" y="137928"/>
            <a:ext cx="2171773" cy="15353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74" y="6003925"/>
            <a:ext cx="9336087" cy="46037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75" y="5607049"/>
            <a:ext cx="9336088" cy="396875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buNone/>
              <a:defRPr sz="2400" b="0">
                <a:solidFill>
                  <a:schemeClr val="bg1"/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0" name="AutoShape 7"/>
          <p:cNvSpPr>
            <a:spLocks noChangeAspect="1" noChangeArrowheads="1" noTextEdit="1"/>
          </p:cNvSpPr>
          <p:nvPr userDrawn="1"/>
        </p:nvSpPr>
        <p:spPr bwMode="auto">
          <a:xfrm>
            <a:off x="0" y="0"/>
            <a:ext cx="5907088" cy="476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Freeform 9"/>
          <p:cNvSpPr>
            <a:spLocks/>
          </p:cNvSpPr>
          <p:nvPr userDrawn="1"/>
        </p:nvSpPr>
        <p:spPr bwMode="auto">
          <a:xfrm>
            <a:off x="0" y="0"/>
            <a:ext cx="6118226" cy="4768850"/>
          </a:xfrm>
          <a:custGeom>
            <a:avLst/>
            <a:gdLst>
              <a:gd name="T0" fmla="*/ 10431 w 15233"/>
              <a:gd name="T1" fmla="*/ 932 h 11874"/>
              <a:gd name="T2" fmla="*/ 12046 w 15233"/>
              <a:gd name="T3" fmla="*/ 0 h 11874"/>
              <a:gd name="T4" fmla="*/ 0 w 15233"/>
              <a:gd name="T5" fmla="*/ 0 h 11874"/>
              <a:gd name="T6" fmla="*/ 0 w 15233"/>
              <a:gd name="T7" fmla="*/ 6955 h 11874"/>
              <a:gd name="T8" fmla="*/ 1412 w 15233"/>
              <a:gd name="T9" fmla="*/ 6140 h 11874"/>
              <a:gd name="T10" fmla="*/ 1751 w 15233"/>
              <a:gd name="T11" fmla="*/ 6399 h 11874"/>
              <a:gd name="T12" fmla="*/ 1751 w 15233"/>
              <a:gd name="T13" fmla="*/ 10348 h 11874"/>
              <a:gd name="T14" fmla="*/ 3276 w 15233"/>
              <a:gd name="T15" fmla="*/ 11874 h 11874"/>
              <a:gd name="T16" fmla="*/ 5786 w 15233"/>
              <a:gd name="T17" fmla="*/ 11874 h 11874"/>
              <a:gd name="T18" fmla="*/ 6799 w 15233"/>
              <a:gd name="T19" fmla="*/ 11534 h 11874"/>
              <a:gd name="T20" fmla="*/ 7324 w 15233"/>
              <a:gd name="T21" fmla="*/ 10348 h 11874"/>
              <a:gd name="T22" fmla="*/ 7324 w 15233"/>
              <a:gd name="T23" fmla="*/ 6308 h 11874"/>
              <a:gd name="T24" fmla="*/ 7697 w 15233"/>
              <a:gd name="T25" fmla="*/ 6160 h 11874"/>
              <a:gd name="T26" fmla="*/ 11131 w 15233"/>
              <a:gd name="T27" fmla="*/ 8143 h 11874"/>
              <a:gd name="T28" fmla="*/ 13215 w 15233"/>
              <a:gd name="T29" fmla="*/ 7584 h 11874"/>
              <a:gd name="T30" fmla="*/ 14470 w 15233"/>
              <a:gd name="T31" fmla="*/ 5411 h 11874"/>
              <a:gd name="T32" fmla="*/ 13912 w 15233"/>
              <a:gd name="T33" fmla="*/ 3327 h 11874"/>
              <a:gd name="T34" fmla="*/ 10478 w 15233"/>
              <a:gd name="T35" fmla="*/ 1345 h 11874"/>
              <a:gd name="T36" fmla="*/ 10431 w 15233"/>
              <a:gd name="T37" fmla="*/ 932 h 118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233" h="11874">
                <a:moveTo>
                  <a:pt x="10431" y="932"/>
                </a:moveTo>
                <a:cubicBezTo>
                  <a:pt x="12046" y="0"/>
                  <a:pt x="12046" y="0"/>
                  <a:pt x="1204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6955"/>
                  <a:pt x="0" y="6955"/>
                  <a:pt x="0" y="6955"/>
                </a:cubicBezTo>
                <a:cubicBezTo>
                  <a:pt x="1412" y="6140"/>
                  <a:pt x="1412" y="6140"/>
                  <a:pt x="1412" y="6140"/>
                </a:cubicBezTo>
                <a:cubicBezTo>
                  <a:pt x="1559" y="6092"/>
                  <a:pt x="1751" y="6175"/>
                  <a:pt x="1751" y="6399"/>
                </a:cubicBezTo>
                <a:cubicBezTo>
                  <a:pt x="1751" y="10348"/>
                  <a:pt x="1751" y="10348"/>
                  <a:pt x="1751" y="10348"/>
                </a:cubicBezTo>
                <a:cubicBezTo>
                  <a:pt x="1751" y="10348"/>
                  <a:pt x="1751" y="11874"/>
                  <a:pt x="3276" y="11874"/>
                </a:cubicBezTo>
                <a:cubicBezTo>
                  <a:pt x="5786" y="11874"/>
                  <a:pt x="5786" y="11874"/>
                  <a:pt x="5786" y="11874"/>
                </a:cubicBezTo>
                <a:cubicBezTo>
                  <a:pt x="6251" y="11874"/>
                  <a:pt x="6574" y="11732"/>
                  <a:pt x="6799" y="11534"/>
                </a:cubicBezTo>
                <a:cubicBezTo>
                  <a:pt x="7086" y="11314"/>
                  <a:pt x="7324" y="10950"/>
                  <a:pt x="7324" y="10348"/>
                </a:cubicBezTo>
                <a:cubicBezTo>
                  <a:pt x="7324" y="6308"/>
                  <a:pt x="7324" y="6308"/>
                  <a:pt x="7324" y="6308"/>
                </a:cubicBezTo>
                <a:cubicBezTo>
                  <a:pt x="7374" y="6133"/>
                  <a:pt x="7569" y="6086"/>
                  <a:pt x="7697" y="6160"/>
                </a:cubicBezTo>
                <a:cubicBezTo>
                  <a:pt x="7846" y="6246"/>
                  <a:pt x="11131" y="8143"/>
                  <a:pt x="11131" y="8143"/>
                </a:cubicBezTo>
                <a:cubicBezTo>
                  <a:pt x="12452" y="8906"/>
                  <a:pt x="13215" y="7584"/>
                  <a:pt x="13215" y="7584"/>
                </a:cubicBezTo>
                <a:cubicBezTo>
                  <a:pt x="14470" y="5411"/>
                  <a:pt x="14470" y="5411"/>
                  <a:pt x="14470" y="5411"/>
                </a:cubicBezTo>
                <a:cubicBezTo>
                  <a:pt x="15233" y="4090"/>
                  <a:pt x="13912" y="3327"/>
                  <a:pt x="13912" y="3327"/>
                </a:cubicBezTo>
                <a:cubicBezTo>
                  <a:pt x="13912" y="3327"/>
                  <a:pt x="10591" y="1410"/>
                  <a:pt x="10478" y="1345"/>
                </a:cubicBezTo>
                <a:cubicBezTo>
                  <a:pt x="10321" y="1255"/>
                  <a:pt x="10304" y="1046"/>
                  <a:pt x="10431" y="932"/>
                </a:cubicBezTo>
                <a:close/>
              </a:path>
            </a:pathLst>
          </a:custGeom>
          <a:solidFill>
            <a:srgbClr val="D9ECF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456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Divi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4374" y="6003925"/>
            <a:ext cx="9336087" cy="46037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Section Divider</a:t>
            </a:r>
            <a:endParaRPr lang="en-GB" dirty="0"/>
          </a:p>
        </p:txBody>
      </p:sp>
      <p:sp>
        <p:nvSpPr>
          <p:cNvPr id="4" name="Freeform 9"/>
          <p:cNvSpPr>
            <a:spLocks/>
          </p:cNvSpPr>
          <p:nvPr userDrawn="1"/>
        </p:nvSpPr>
        <p:spPr bwMode="auto">
          <a:xfrm>
            <a:off x="0" y="0"/>
            <a:ext cx="6118226" cy="4768850"/>
          </a:xfrm>
          <a:custGeom>
            <a:avLst/>
            <a:gdLst>
              <a:gd name="T0" fmla="*/ 10431 w 15233"/>
              <a:gd name="T1" fmla="*/ 932 h 11874"/>
              <a:gd name="T2" fmla="*/ 12046 w 15233"/>
              <a:gd name="T3" fmla="*/ 0 h 11874"/>
              <a:gd name="T4" fmla="*/ 0 w 15233"/>
              <a:gd name="T5" fmla="*/ 0 h 11874"/>
              <a:gd name="T6" fmla="*/ 0 w 15233"/>
              <a:gd name="T7" fmla="*/ 6955 h 11874"/>
              <a:gd name="T8" fmla="*/ 1412 w 15233"/>
              <a:gd name="T9" fmla="*/ 6140 h 11874"/>
              <a:gd name="T10" fmla="*/ 1751 w 15233"/>
              <a:gd name="T11" fmla="*/ 6399 h 11874"/>
              <a:gd name="T12" fmla="*/ 1751 w 15233"/>
              <a:gd name="T13" fmla="*/ 10348 h 11874"/>
              <a:gd name="T14" fmla="*/ 3276 w 15233"/>
              <a:gd name="T15" fmla="*/ 11874 h 11874"/>
              <a:gd name="T16" fmla="*/ 5786 w 15233"/>
              <a:gd name="T17" fmla="*/ 11874 h 11874"/>
              <a:gd name="T18" fmla="*/ 6799 w 15233"/>
              <a:gd name="T19" fmla="*/ 11534 h 11874"/>
              <a:gd name="T20" fmla="*/ 7324 w 15233"/>
              <a:gd name="T21" fmla="*/ 10348 h 11874"/>
              <a:gd name="T22" fmla="*/ 7324 w 15233"/>
              <a:gd name="T23" fmla="*/ 6308 h 11874"/>
              <a:gd name="T24" fmla="*/ 7697 w 15233"/>
              <a:gd name="T25" fmla="*/ 6160 h 11874"/>
              <a:gd name="T26" fmla="*/ 11131 w 15233"/>
              <a:gd name="T27" fmla="*/ 8143 h 11874"/>
              <a:gd name="T28" fmla="*/ 13215 w 15233"/>
              <a:gd name="T29" fmla="*/ 7584 h 11874"/>
              <a:gd name="T30" fmla="*/ 14470 w 15233"/>
              <a:gd name="T31" fmla="*/ 5411 h 11874"/>
              <a:gd name="T32" fmla="*/ 13912 w 15233"/>
              <a:gd name="T33" fmla="*/ 3327 h 11874"/>
              <a:gd name="T34" fmla="*/ 10478 w 15233"/>
              <a:gd name="T35" fmla="*/ 1345 h 11874"/>
              <a:gd name="T36" fmla="*/ 10431 w 15233"/>
              <a:gd name="T37" fmla="*/ 932 h 118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5233" h="11874">
                <a:moveTo>
                  <a:pt x="10431" y="932"/>
                </a:moveTo>
                <a:cubicBezTo>
                  <a:pt x="12046" y="0"/>
                  <a:pt x="12046" y="0"/>
                  <a:pt x="12046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6955"/>
                  <a:pt x="0" y="6955"/>
                  <a:pt x="0" y="6955"/>
                </a:cubicBezTo>
                <a:cubicBezTo>
                  <a:pt x="1412" y="6140"/>
                  <a:pt x="1412" y="6140"/>
                  <a:pt x="1412" y="6140"/>
                </a:cubicBezTo>
                <a:cubicBezTo>
                  <a:pt x="1559" y="6092"/>
                  <a:pt x="1751" y="6175"/>
                  <a:pt x="1751" y="6399"/>
                </a:cubicBezTo>
                <a:cubicBezTo>
                  <a:pt x="1751" y="10348"/>
                  <a:pt x="1751" y="10348"/>
                  <a:pt x="1751" y="10348"/>
                </a:cubicBezTo>
                <a:cubicBezTo>
                  <a:pt x="1751" y="10348"/>
                  <a:pt x="1751" y="11874"/>
                  <a:pt x="3276" y="11874"/>
                </a:cubicBezTo>
                <a:cubicBezTo>
                  <a:pt x="5786" y="11874"/>
                  <a:pt x="5786" y="11874"/>
                  <a:pt x="5786" y="11874"/>
                </a:cubicBezTo>
                <a:cubicBezTo>
                  <a:pt x="6251" y="11874"/>
                  <a:pt x="6574" y="11732"/>
                  <a:pt x="6799" y="11534"/>
                </a:cubicBezTo>
                <a:cubicBezTo>
                  <a:pt x="7086" y="11314"/>
                  <a:pt x="7324" y="10950"/>
                  <a:pt x="7324" y="10348"/>
                </a:cubicBezTo>
                <a:cubicBezTo>
                  <a:pt x="7324" y="6308"/>
                  <a:pt x="7324" y="6308"/>
                  <a:pt x="7324" y="6308"/>
                </a:cubicBezTo>
                <a:cubicBezTo>
                  <a:pt x="7374" y="6133"/>
                  <a:pt x="7569" y="6086"/>
                  <a:pt x="7697" y="6160"/>
                </a:cubicBezTo>
                <a:cubicBezTo>
                  <a:pt x="7846" y="6246"/>
                  <a:pt x="11131" y="8143"/>
                  <a:pt x="11131" y="8143"/>
                </a:cubicBezTo>
                <a:cubicBezTo>
                  <a:pt x="12452" y="8906"/>
                  <a:pt x="13215" y="7584"/>
                  <a:pt x="13215" y="7584"/>
                </a:cubicBezTo>
                <a:cubicBezTo>
                  <a:pt x="14470" y="5411"/>
                  <a:pt x="14470" y="5411"/>
                  <a:pt x="14470" y="5411"/>
                </a:cubicBezTo>
                <a:cubicBezTo>
                  <a:pt x="15233" y="4090"/>
                  <a:pt x="13912" y="3327"/>
                  <a:pt x="13912" y="3327"/>
                </a:cubicBezTo>
                <a:cubicBezTo>
                  <a:pt x="13912" y="3327"/>
                  <a:pt x="10591" y="1410"/>
                  <a:pt x="10478" y="1345"/>
                </a:cubicBezTo>
                <a:cubicBezTo>
                  <a:pt x="10321" y="1255"/>
                  <a:pt x="10304" y="1046"/>
                  <a:pt x="10431" y="932"/>
                </a:cubicBezTo>
                <a:close/>
              </a:path>
            </a:pathLst>
          </a:custGeom>
          <a:solidFill>
            <a:srgbClr val="D9ECF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84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8222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4" y="2016436"/>
            <a:ext cx="4500000" cy="4438340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5550463" y="2016436"/>
            <a:ext cx="4500000" cy="4438340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668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4" y="2016436"/>
            <a:ext cx="4500000" cy="219624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5550462" y="2016436"/>
            <a:ext cx="4500000" cy="219624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714373" y="4271997"/>
            <a:ext cx="9336089" cy="219624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4422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Smal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4" y="2052439"/>
            <a:ext cx="9336089" cy="4402336"/>
          </a:xfrm>
        </p:spPr>
        <p:txBody>
          <a:bodyPr/>
          <a:lstStyle>
            <a:lvl1pPr>
              <a:spcBef>
                <a:spcPts val="600"/>
              </a:spcBef>
              <a:spcAft>
                <a:spcPts val="400"/>
              </a:spcAft>
              <a:defRPr sz="1600" b="1">
                <a:solidFill>
                  <a:srgbClr val="ED1A37"/>
                </a:solidFill>
              </a:defRPr>
            </a:lvl1pPr>
            <a:lvl2pPr marL="179388" indent="-179388">
              <a:spcAft>
                <a:spcPts val="600"/>
              </a:spcAft>
              <a:defRPr sz="1400"/>
            </a:lvl2pPr>
            <a:lvl3pPr marL="449263" indent="-179388">
              <a:defRPr sz="1400"/>
            </a:lvl3pPr>
            <a:lvl4pPr marL="719138" indent="-179388">
              <a:defRPr sz="1200"/>
            </a:lvl4pPr>
            <a:lvl5pPr marL="989013" indent="-179388"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382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Two Smal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5" y="2052439"/>
            <a:ext cx="4500000" cy="4402337"/>
          </a:xfrm>
        </p:spPr>
        <p:txBody>
          <a:bodyPr/>
          <a:lstStyle>
            <a:lvl1pPr>
              <a:spcBef>
                <a:spcPts val="400"/>
              </a:spcBef>
              <a:spcAft>
                <a:spcPts val="600"/>
              </a:spcAft>
              <a:defRPr sz="1600" b="1">
                <a:solidFill>
                  <a:srgbClr val="ED1A37"/>
                </a:solidFill>
              </a:defRPr>
            </a:lvl1pPr>
            <a:lvl2pPr marL="179388" indent="-179388">
              <a:defRPr sz="1400"/>
            </a:lvl2pPr>
            <a:lvl3pPr marL="449263" indent="-179388">
              <a:defRPr sz="1400"/>
            </a:lvl3pPr>
            <a:lvl4pPr marL="719138" indent="-179388">
              <a:defRPr sz="1200"/>
            </a:lvl4pPr>
            <a:lvl5pPr marL="989013" indent="-179388"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5550463" y="2052439"/>
            <a:ext cx="4500000" cy="4402337"/>
          </a:xfrm>
        </p:spPr>
        <p:txBody>
          <a:bodyPr/>
          <a:lstStyle>
            <a:lvl1pPr>
              <a:spcBef>
                <a:spcPts val="400"/>
              </a:spcBef>
              <a:spcAft>
                <a:spcPts val="600"/>
              </a:spcAft>
              <a:defRPr sz="1600" b="1">
                <a:solidFill>
                  <a:srgbClr val="ED1A37"/>
                </a:solidFill>
              </a:defRPr>
            </a:lvl1pPr>
            <a:lvl2pPr marL="179388" indent="-179388">
              <a:defRPr sz="1400"/>
            </a:lvl2pPr>
            <a:lvl3pPr marL="449263" indent="-179388">
              <a:defRPr sz="1400"/>
            </a:lvl3pPr>
            <a:lvl4pPr marL="719138" indent="-179388">
              <a:defRPr sz="1200"/>
            </a:lvl4pPr>
            <a:lvl5pPr marL="989013" indent="-179388"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1268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4374" y="753912"/>
            <a:ext cx="9336089" cy="100134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374" y="2016436"/>
            <a:ext cx="9336089" cy="44383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650" y="6979596"/>
            <a:ext cx="339726" cy="21812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100" b="1">
                <a:solidFill>
                  <a:srgbClr val="ED1A3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B0F7010-E999-4FC2-AE85-B5FFBD58F1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073150" y="6979596"/>
            <a:ext cx="2752725" cy="169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1100" dirty="0" smtClean="0">
                <a:solidFill>
                  <a:srgbClr val="ED1A37"/>
                </a:solidFill>
                <a:latin typeface="Arial" pitchFamily="34" charset="0"/>
                <a:cs typeface="Arial" pitchFamily="34" charset="0"/>
              </a:rPr>
              <a:t>Virgin Care  </a:t>
            </a:r>
            <a:r>
              <a:rPr lang="en-GB" sz="1100" dirty="0" smtClean="0">
                <a:solidFill>
                  <a:srgbClr val="82C0D2"/>
                </a:solidFill>
                <a:latin typeface="Arial" pitchFamily="34" charset="0"/>
                <a:cs typeface="Arial" pitchFamily="34" charset="0"/>
              </a:rPr>
              <a:t>private and confidential</a:t>
            </a:r>
            <a:endParaRPr lang="en-GB" sz="1100" dirty="0">
              <a:solidFill>
                <a:srgbClr val="82C0D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97738" y="6979596"/>
            <a:ext cx="2752725" cy="169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100" dirty="0" smtClean="0">
                <a:solidFill>
                  <a:srgbClr val="82C0D2"/>
                </a:solidFill>
                <a:latin typeface="Arial" pitchFamily="34" charset="0"/>
                <a:cs typeface="Arial" pitchFamily="34" charset="0"/>
              </a:rPr>
              <a:t>www.virgincare.co.uk</a:t>
            </a:r>
            <a:endParaRPr lang="en-GB" sz="1100" dirty="0">
              <a:solidFill>
                <a:srgbClr val="82C0D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41020" y="6836229"/>
            <a:ext cx="9601200" cy="0"/>
          </a:xfrm>
          <a:prstGeom prst="line">
            <a:avLst/>
          </a:prstGeom>
          <a:ln>
            <a:solidFill>
              <a:srgbClr val="808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27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7" r:id="rId3"/>
    <p:sldLayoutId id="2147483668" r:id="rId4"/>
    <p:sldLayoutId id="2147483650" r:id="rId5"/>
    <p:sldLayoutId id="2147483663" r:id="rId6"/>
    <p:sldLayoutId id="2147483666" r:id="rId7"/>
    <p:sldLayoutId id="2147483660" r:id="rId8"/>
    <p:sldLayoutId id="2147483664" r:id="rId9"/>
    <p:sldLayoutId id="2147483670" r:id="rId10"/>
    <p:sldLayoutId id="2147483661" r:id="rId11"/>
    <p:sldLayoutId id="2147483655" r:id="rId12"/>
    <p:sldLayoutId id="2147483669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043056" rtl="0" eaLnBrk="1" latinLnBrk="0" hangingPunct="1">
        <a:spcBef>
          <a:spcPct val="0"/>
        </a:spcBef>
        <a:buNone/>
        <a:defRPr sz="3600" b="1" kern="1200">
          <a:solidFill>
            <a:srgbClr val="ED1A37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1043056" rtl="0" eaLnBrk="1" latinLnBrk="0" hangingPunct="1">
        <a:spcBef>
          <a:spcPts val="0"/>
        </a:spcBef>
        <a:spcAft>
          <a:spcPts val="600"/>
        </a:spcAft>
        <a:buFont typeface="Arial" pitchFamily="34" charset="0"/>
        <a:buNone/>
        <a:defRPr sz="1800" kern="1200">
          <a:solidFill>
            <a:schemeClr val="accent3"/>
          </a:solidFill>
          <a:latin typeface="Arial" pitchFamily="34" charset="0"/>
          <a:ea typeface="+mn-ea"/>
          <a:cs typeface="Arial" pitchFamily="34" charset="0"/>
        </a:defRPr>
      </a:lvl1pPr>
      <a:lvl2pPr marL="269875" indent="-269875" algn="l" defTabSz="1043056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•"/>
        <a:defRPr sz="1800" kern="1200">
          <a:solidFill>
            <a:schemeClr val="accent3"/>
          </a:solidFill>
          <a:latin typeface="Arial" pitchFamily="34" charset="0"/>
          <a:ea typeface="+mn-ea"/>
          <a:cs typeface="Arial" pitchFamily="34" charset="0"/>
        </a:defRPr>
      </a:lvl2pPr>
      <a:lvl3pPr marL="539750" indent="-269875" algn="l" defTabSz="1043056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GE Inspira" panose="020F0603030400020203" pitchFamily="34" charset="0"/>
        <a:buChar char=""/>
        <a:defRPr sz="1800" kern="1200">
          <a:solidFill>
            <a:schemeClr val="accent3"/>
          </a:solidFill>
          <a:latin typeface="Arial" pitchFamily="34" charset="0"/>
          <a:ea typeface="+mn-ea"/>
          <a:cs typeface="Arial" pitchFamily="34" charset="0"/>
        </a:defRPr>
      </a:lvl3pPr>
      <a:lvl4pPr marL="809625" indent="-269875" algn="l" defTabSz="1043056" rtl="0" eaLnBrk="1" latinLnBrk="0" hangingPunct="1">
        <a:spcBef>
          <a:spcPts val="0"/>
        </a:spcBef>
        <a:spcAft>
          <a:spcPts val="600"/>
        </a:spcAft>
        <a:buClr>
          <a:schemeClr val="accent3"/>
        </a:buClr>
        <a:buFont typeface="GE Inspira" panose="020F0603030400020203" pitchFamily="34" charset="0"/>
        <a:buChar char=""/>
        <a:defRPr sz="1800" kern="1200">
          <a:solidFill>
            <a:schemeClr val="accent3"/>
          </a:solidFill>
          <a:latin typeface="Arial" pitchFamily="34" charset="0"/>
          <a:ea typeface="+mn-ea"/>
          <a:cs typeface="Arial" pitchFamily="34" charset="0"/>
        </a:defRPr>
      </a:lvl4pPr>
      <a:lvl5pPr marL="1079500" indent="-269875" algn="l" defTabSz="1043056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GE Inspira" panose="020F0603030400020203" pitchFamily="34" charset="0"/>
        <a:buChar char=""/>
        <a:defRPr sz="1800" kern="1200">
          <a:solidFill>
            <a:schemeClr val="accent3"/>
          </a:solidFill>
          <a:latin typeface="Arial" pitchFamily="34" charset="0"/>
          <a:ea typeface="+mn-ea"/>
          <a:cs typeface="Arial" pitchFamily="34" charset="0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Wellbeing service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Virgin Care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929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Access </a:t>
            </a:r>
            <a:r>
              <a:rPr lang="en-GB" dirty="0" smtClean="0">
                <a:solidFill>
                  <a:schemeClr val="accent2"/>
                </a:solidFill>
              </a:rPr>
              <a:t>into the Wellbeing service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699935" y="2108174"/>
            <a:ext cx="2271460" cy="368123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Public (self-referral)</a:t>
            </a:r>
            <a:endParaRPr lang="en-GB" sz="1200" dirty="0"/>
          </a:p>
        </p:txBody>
      </p:sp>
      <p:sp>
        <p:nvSpPr>
          <p:cNvPr id="8" name="Right Arrow 7"/>
          <p:cNvSpPr/>
          <p:nvPr/>
        </p:nvSpPr>
        <p:spPr>
          <a:xfrm>
            <a:off x="3090041" y="2939625"/>
            <a:ext cx="817006" cy="1249918"/>
          </a:xfrm>
          <a:prstGeom prst="right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Rounded Rectangle 8"/>
          <p:cNvSpPr/>
          <p:nvPr/>
        </p:nvSpPr>
        <p:spPr>
          <a:xfrm>
            <a:off x="699935" y="2597428"/>
            <a:ext cx="2271460" cy="368123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Primary care </a:t>
            </a:r>
            <a:r>
              <a:rPr lang="en-GB" sz="1200" dirty="0" err="1" smtClean="0"/>
              <a:t>practionners</a:t>
            </a:r>
            <a:endParaRPr lang="en-GB" sz="1200" dirty="0"/>
          </a:p>
        </p:txBody>
      </p:sp>
      <p:sp>
        <p:nvSpPr>
          <p:cNvPr id="12" name="Rounded Rectangle 11"/>
          <p:cNvSpPr/>
          <p:nvPr/>
        </p:nvSpPr>
        <p:spPr>
          <a:xfrm>
            <a:off x="699935" y="3086682"/>
            <a:ext cx="2271460" cy="368123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Community care professionals</a:t>
            </a:r>
            <a:endParaRPr lang="en-GB" sz="1200" dirty="0"/>
          </a:p>
        </p:txBody>
      </p:sp>
      <p:sp>
        <p:nvSpPr>
          <p:cNvPr id="13" name="Rounded Rectangle 12"/>
          <p:cNvSpPr/>
          <p:nvPr/>
        </p:nvSpPr>
        <p:spPr>
          <a:xfrm>
            <a:off x="699935" y="4554444"/>
            <a:ext cx="2271460" cy="368123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NHS health checks, passport to health etc.</a:t>
            </a:r>
            <a:endParaRPr lang="en-GB" sz="1200" dirty="0"/>
          </a:p>
        </p:txBody>
      </p:sp>
      <p:sp>
        <p:nvSpPr>
          <p:cNvPr id="14" name="Rounded Rectangle 13"/>
          <p:cNvSpPr/>
          <p:nvPr/>
        </p:nvSpPr>
        <p:spPr>
          <a:xfrm>
            <a:off x="699935" y="5043698"/>
            <a:ext cx="2271460" cy="368123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Diabetes prevention programme</a:t>
            </a:r>
            <a:endParaRPr lang="en-GB" sz="1200" dirty="0"/>
          </a:p>
        </p:txBody>
      </p:sp>
      <p:sp>
        <p:nvSpPr>
          <p:cNvPr id="16" name="Rounded Rectangle 15"/>
          <p:cNvSpPr/>
          <p:nvPr/>
        </p:nvSpPr>
        <p:spPr>
          <a:xfrm>
            <a:off x="3907046" y="2171238"/>
            <a:ext cx="491534" cy="2961712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600" dirty="0" smtClean="0"/>
              <a:t>Care coordinator</a:t>
            </a:r>
            <a:r>
              <a:rPr lang="en-GB" sz="1600" b="1" dirty="0" smtClean="0"/>
              <a:t> </a:t>
            </a:r>
            <a:r>
              <a:rPr lang="en-GB" sz="1600" dirty="0" smtClean="0"/>
              <a:t>enquiry triage</a:t>
            </a:r>
            <a:endParaRPr lang="en-GB" sz="1600" dirty="0"/>
          </a:p>
        </p:txBody>
      </p:sp>
      <p:sp>
        <p:nvSpPr>
          <p:cNvPr id="18" name="Rounded Rectangle 17"/>
          <p:cNvSpPr/>
          <p:nvPr/>
        </p:nvSpPr>
        <p:spPr>
          <a:xfrm>
            <a:off x="7829774" y="2331544"/>
            <a:ext cx="2351314" cy="415635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Social prescribing</a:t>
            </a:r>
            <a:endParaRPr lang="en-GB" sz="1600" dirty="0"/>
          </a:p>
        </p:txBody>
      </p:sp>
      <p:sp>
        <p:nvSpPr>
          <p:cNvPr id="19" name="Rounded Rectangle 18"/>
          <p:cNvSpPr/>
          <p:nvPr/>
        </p:nvSpPr>
        <p:spPr>
          <a:xfrm>
            <a:off x="7829774" y="2921359"/>
            <a:ext cx="2351314" cy="730735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Direct referral, incl. safeguarding &amp; interventions</a:t>
            </a:r>
            <a:endParaRPr lang="en-GB" sz="1600" dirty="0"/>
          </a:p>
        </p:txBody>
      </p:sp>
      <p:sp>
        <p:nvSpPr>
          <p:cNvPr id="20" name="Rounded Rectangle 19"/>
          <p:cNvSpPr/>
          <p:nvPr/>
        </p:nvSpPr>
        <p:spPr>
          <a:xfrm>
            <a:off x="7845588" y="3830832"/>
            <a:ext cx="2351314" cy="415635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Self-help resources</a:t>
            </a:r>
            <a:endParaRPr lang="en-GB" sz="1600" dirty="0"/>
          </a:p>
        </p:txBody>
      </p:sp>
      <p:sp>
        <p:nvSpPr>
          <p:cNvPr id="21" name="Rounded Rectangle 20"/>
          <p:cNvSpPr/>
          <p:nvPr/>
        </p:nvSpPr>
        <p:spPr>
          <a:xfrm>
            <a:off x="7829774" y="4399067"/>
            <a:ext cx="2351314" cy="415635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Signposting</a:t>
            </a:r>
            <a:endParaRPr lang="en-GB" sz="1600" dirty="0"/>
          </a:p>
        </p:txBody>
      </p:sp>
      <p:sp>
        <p:nvSpPr>
          <p:cNvPr id="22" name="Rounded Rectangle 21"/>
          <p:cNvSpPr/>
          <p:nvPr/>
        </p:nvSpPr>
        <p:spPr>
          <a:xfrm>
            <a:off x="7829774" y="4954815"/>
            <a:ext cx="2351314" cy="415635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Funding</a:t>
            </a:r>
            <a:endParaRPr lang="en-GB" sz="1600" dirty="0"/>
          </a:p>
        </p:txBody>
      </p:sp>
      <p:sp>
        <p:nvSpPr>
          <p:cNvPr id="24" name="Right Arrow 23"/>
          <p:cNvSpPr/>
          <p:nvPr/>
        </p:nvSpPr>
        <p:spPr>
          <a:xfrm>
            <a:off x="6919726" y="3027135"/>
            <a:ext cx="905828" cy="1249918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/>
          </a:p>
        </p:txBody>
      </p:sp>
      <p:sp>
        <p:nvSpPr>
          <p:cNvPr id="25" name="Rounded Rectangle 24"/>
          <p:cNvSpPr/>
          <p:nvPr/>
        </p:nvSpPr>
        <p:spPr>
          <a:xfrm>
            <a:off x="6242907" y="2220697"/>
            <a:ext cx="676819" cy="2961712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600" dirty="0" smtClean="0"/>
              <a:t>Care coordinator assessment – with goal setting &amp; tracking</a:t>
            </a:r>
            <a:endParaRPr lang="en-GB" sz="1600" dirty="0"/>
          </a:p>
        </p:txBody>
      </p:sp>
      <p:sp>
        <p:nvSpPr>
          <p:cNvPr id="26" name="Rounded Rectangle 25"/>
          <p:cNvSpPr/>
          <p:nvPr/>
        </p:nvSpPr>
        <p:spPr>
          <a:xfrm>
            <a:off x="699935" y="6022208"/>
            <a:ext cx="2271460" cy="368123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Risk stratification (PC lists &amp; CCC</a:t>
            </a:r>
            <a:r>
              <a:rPr lang="en-GB" sz="1200" dirty="0" smtClean="0"/>
              <a:t>)</a:t>
            </a:r>
            <a:endParaRPr lang="en-GB" sz="1200" dirty="0"/>
          </a:p>
        </p:txBody>
      </p:sp>
      <p:sp>
        <p:nvSpPr>
          <p:cNvPr id="32" name="Right Arrow 31"/>
          <p:cNvSpPr/>
          <p:nvPr/>
        </p:nvSpPr>
        <p:spPr>
          <a:xfrm>
            <a:off x="3907047" y="6149713"/>
            <a:ext cx="6289856" cy="540688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 smtClean="0"/>
              <a:t>Data sharing for single view of person across BANES</a:t>
            </a:r>
            <a:endParaRPr lang="en-GB" sz="1800" dirty="0"/>
          </a:p>
        </p:txBody>
      </p:sp>
      <p:pic>
        <p:nvPicPr>
          <p:cNvPr id="2050" name="Picture 2" descr="Image result for front door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069" y="2077288"/>
            <a:ext cx="1279827" cy="2582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Rectangle 32"/>
          <p:cNvSpPr/>
          <p:nvPr/>
        </p:nvSpPr>
        <p:spPr>
          <a:xfrm>
            <a:off x="4651776" y="2108820"/>
            <a:ext cx="1484411" cy="591782"/>
          </a:xfrm>
          <a:prstGeom prst="rect">
            <a:avLst/>
          </a:prstGeom>
          <a:solidFill>
            <a:schemeClr val="accent4"/>
          </a:solidFill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/>
              <a:t>Wellbeing </a:t>
            </a:r>
            <a:r>
              <a:rPr lang="en-GB" sz="1200" b="1" dirty="0" smtClean="0"/>
              <a:t>Hub</a:t>
            </a:r>
            <a:endParaRPr lang="en-GB" sz="1200" b="1" dirty="0" smtClean="0"/>
          </a:p>
        </p:txBody>
      </p:sp>
      <p:sp>
        <p:nvSpPr>
          <p:cNvPr id="35" name="Rounded Rectangle 34"/>
          <p:cNvSpPr/>
          <p:nvPr/>
        </p:nvSpPr>
        <p:spPr>
          <a:xfrm>
            <a:off x="699935" y="5532952"/>
            <a:ext cx="2271460" cy="368123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Care Coordination Centre (CCC)</a:t>
            </a:r>
            <a:endParaRPr lang="en-GB" sz="1200" dirty="0"/>
          </a:p>
        </p:txBody>
      </p:sp>
      <p:sp>
        <p:nvSpPr>
          <p:cNvPr id="36" name="Rounded Rectangle 35"/>
          <p:cNvSpPr/>
          <p:nvPr/>
        </p:nvSpPr>
        <p:spPr>
          <a:xfrm>
            <a:off x="699935" y="3575936"/>
            <a:ext cx="2271460" cy="368123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Social care teams</a:t>
            </a:r>
            <a:endParaRPr lang="en-GB" sz="1200" dirty="0"/>
          </a:p>
        </p:txBody>
      </p:sp>
      <p:sp>
        <p:nvSpPr>
          <p:cNvPr id="37" name="Rounded Rectangle 36"/>
          <p:cNvSpPr/>
          <p:nvPr/>
        </p:nvSpPr>
        <p:spPr>
          <a:xfrm>
            <a:off x="699935" y="4065190"/>
            <a:ext cx="2271460" cy="368123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Voluntary organisations</a:t>
            </a:r>
            <a:endParaRPr lang="en-GB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4580406" y="4563462"/>
            <a:ext cx="18015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indent="-952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808285"/>
                </a:solidFill>
              </a:rPr>
              <a:t>Signposting</a:t>
            </a:r>
          </a:p>
          <a:p>
            <a:pPr marL="95250" indent="-952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808285"/>
                </a:solidFill>
              </a:rPr>
              <a:t>Advice</a:t>
            </a:r>
          </a:p>
          <a:p>
            <a:pPr marL="95250" indent="-952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808285"/>
                </a:solidFill>
              </a:rPr>
              <a:t>Self-help resources</a:t>
            </a:r>
          </a:p>
          <a:p>
            <a:pPr marL="95250" indent="-952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808285"/>
                </a:solidFill>
              </a:rPr>
              <a:t>Training</a:t>
            </a:r>
          </a:p>
          <a:p>
            <a:pPr marL="95250" indent="-952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808285"/>
                </a:solidFill>
              </a:rPr>
              <a:t>Referrals</a:t>
            </a:r>
          </a:p>
          <a:p>
            <a:pPr marL="95250" indent="-952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808285"/>
                </a:solidFill>
              </a:rPr>
              <a:t>Coaching</a:t>
            </a:r>
          </a:p>
          <a:p>
            <a:pPr marL="95250" indent="-952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808285"/>
                </a:solidFill>
              </a:rPr>
              <a:t>Matchmaking</a:t>
            </a:r>
          </a:p>
          <a:p>
            <a:pPr marL="95250" indent="-952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808285"/>
                </a:solidFill>
              </a:rPr>
              <a:t>Needs assessments</a:t>
            </a:r>
          </a:p>
          <a:p>
            <a:pPr marL="95250" indent="-95250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808285"/>
                </a:solidFill>
              </a:rPr>
              <a:t>Community visits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092120" y="3302275"/>
            <a:ext cx="814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chemeClr val="bg1"/>
                </a:solidFill>
              </a:rPr>
              <a:t>CCC SPA**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28650" y="1603169"/>
            <a:ext cx="222490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1"/>
                </a:solidFill>
              </a:rPr>
              <a:t>Entry routes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7825554" y="1603169"/>
            <a:ext cx="222490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2"/>
                </a:solidFill>
              </a:rPr>
              <a:t>Exit routes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220592" y="1603169"/>
            <a:ext cx="252114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4"/>
                </a:solidFill>
              </a:rPr>
              <a:t>Wellbeing services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77192" y="3374561"/>
            <a:ext cx="10121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</a:rPr>
              <a:t>Assessment for tier of intervention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681827" y="6463807"/>
            <a:ext cx="2271460" cy="368123"/>
          </a:xfrm>
          <a:prstGeom prst="round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Wellbeing service outreach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94291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5867400" y="3691222"/>
            <a:ext cx="3919365" cy="1020565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ounded Rectangle 24"/>
          <p:cNvSpPr/>
          <p:nvPr/>
        </p:nvSpPr>
        <p:spPr>
          <a:xfrm>
            <a:off x="5867400" y="4909436"/>
            <a:ext cx="3919365" cy="90052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ounded Rectangle 25"/>
          <p:cNvSpPr/>
          <p:nvPr/>
        </p:nvSpPr>
        <p:spPr>
          <a:xfrm>
            <a:off x="5867400" y="5928096"/>
            <a:ext cx="3919365" cy="836509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ounded Rectangle 21"/>
          <p:cNvSpPr/>
          <p:nvPr/>
        </p:nvSpPr>
        <p:spPr>
          <a:xfrm>
            <a:off x="763946" y="3698306"/>
            <a:ext cx="4062054" cy="10882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ounded Rectangle 22"/>
          <p:cNvSpPr/>
          <p:nvPr/>
        </p:nvSpPr>
        <p:spPr>
          <a:xfrm>
            <a:off x="803451" y="4909515"/>
            <a:ext cx="4022549" cy="90044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4" name="Rounded Rectangle 23"/>
          <p:cNvSpPr/>
          <p:nvPr/>
        </p:nvSpPr>
        <p:spPr>
          <a:xfrm>
            <a:off x="763946" y="5928096"/>
            <a:ext cx="4062054" cy="8365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CCC </a:t>
            </a:r>
            <a:r>
              <a:rPr lang="en-GB" dirty="0" smtClean="0">
                <a:solidFill>
                  <a:schemeClr val="accent2"/>
                </a:solidFill>
              </a:rPr>
              <a:t>linked with the wellbeing service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442" y="5085240"/>
            <a:ext cx="3827558" cy="1224586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GB" sz="1100" b="1" dirty="0" smtClean="0"/>
              <a:t>Referred by CCC</a:t>
            </a:r>
          </a:p>
          <a:p>
            <a:pPr marL="173038" indent="-17303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100" dirty="0" smtClean="0"/>
              <a:t>E-referrals for </a:t>
            </a:r>
            <a:r>
              <a:rPr lang="en-GB" sz="1100" dirty="0"/>
              <a:t>holistic assessments, general signposting advice and setting up specific </a:t>
            </a:r>
            <a:r>
              <a:rPr lang="en-GB" sz="1100" dirty="0" smtClean="0"/>
              <a:t>interventions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GB" sz="1100" dirty="0"/>
          </a:p>
          <a:p>
            <a:pPr>
              <a:spcAft>
                <a:spcPts val="0"/>
              </a:spcAft>
            </a:pPr>
            <a:endParaRPr lang="en-GB" sz="11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763946" y="3773068"/>
            <a:ext cx="393505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>
                <a:solidFill>
                  <a:schemeClr val="accent3"/>
                </a:solidFill>
              </a:rPr>
              <a:t>Provided by CCC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accent3"/>
                </a:solidFill>
              </a:rPr>
              <a:t>SPA (one phone and online portal across </a:t>
            </a:r>
            <a:r>
              <a:rPr lang="en-GB" sz="1100" dirty="0" smtClean="0">
                <a:solidFill>
                  <a:schemeClr val="accent3"/>
                </a:solidFill>
              </a:rPr>
              <a:t>BANES)</a:t>
            </a:r>
            <a:endParaRPr lang="en-GB" sz="1100" dirty="0" smtClean="0">
              <a:solidFill>
                <a:schemeClr val="accent3"/>
              </a:solidFill>
            </a:endParaRP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accent3"/>
                </a:solidFill>
              </a:rPr>
              <a:t>Care coordinators to triage </a:t>
            </a:r>
            <a:r>
              <a:rPr lang="en-GB" sz="1100" dirty="0" smtClean="0">
                <a:solidFill>
                  <a:schemeClr val="accent3"/>
                </a:solidFill>
              </a:rPr>
              <a:t>calls/signpost and refer to wellbeing centre</a:t>
            </a:r>
            <a:endParaRPr lang="en-GB" sz="1100" dirty="0" smtClean="0">
              <a:solidFill>
                <a:schemeClr val="accent3"/>
              </a:solidFill>
            </a:endParaRPr>
          </a:p>
          <a:p>
            <a:pPr marL="173038" indent="-173038">
              <a:buFont typeface="Arial" panose="020B0604020202020204" pitchFamily="34" charset="0"/>
              <a:buChar char="•"/>
            </a:pPr>
            <a:endParaRPr lang="en-GB" sz="1100" dirty="0" smtClean="0">
              <a:solidFill>
                <a:schemeClr val="accent3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584576" y="1513626"/>
            <a:ext cx="1382103" cy="1342994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800" dirty="0" smtClean="0"/>
              <a:t>CCC hub</a:t>
            </a:r>
            <a:endParaRPr lang="en-GB" sz="1800" dirty="0"/>
          </a:p>
        </p:txBody>
      </p:sp>
      <p:sp>
        <p:nvSpPr>
          <p:cNvPr id="10" name="Oval 9"/>
          <p:cNvSpPr/>
          <p:nvPr/>
        </p:nvSpPr>
        <p:spPr>
          <a:xfrm>
            <a:off x="7510051" y="1755255"/>
            <a:ext cx="1218328" cy="110136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Wellbeing service spoke</a:t>
            </a:r>
            <a:endParaRPr lang="en-GB" sz="1200" dirty="0"/>
          </a:p>
        </p:txBody>
      </p:sp>
      <p:sp>
        <p:nvSpPr>
          <p:cNvPr id="11" name="Rectangle 10"/>
          <p:cNvSpPr/>
          <p:nvPr/>
        </p:nvSpPr>
        <p:spPr>
          <a:xfrm>
            <a:off x="5867400" y="5964122"/>
            <a:ext cx="391936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GB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Reported to CCC</a:t>
            </a:r>
          </a:p>
          <a:p>
            <a:pPr marL="173038" lvl="1" indent="-173038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Monthly/quarterly reporting on </a:t>
            </a:r>
            <a:r>
              <a:rPr lang="en-GB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outcomes for any referrals including the outcomes of any interventions </a:t>
            </a:r>
            <a:r>
              <a:rPr lang="en-GB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/ assessments</a:t>
            </a:r>
            <a:endParaRPr lang="en-GB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994400" y="3773068"/>
            <a:ext cx="379236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 smtClean="0">
                <a:solidFill>
                  <a:schemeClr val="bg1"/>
                </a:solidFill>
              </a:rPr>
              <a:t>Shared with CC</a:t>
            </a:r>
            <a:r>
              <a:rPr lang="en-GB" sz="1100" dirty="0" smtClean="0">
                <a:solidFill>
                  <a:schemeClr val="bg1"/>
                </a:solidFill>
              </a:rPr>
              <a:t>C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bg1"/>
                </a:solidFill>
              </a:rPr>
              <a:t>Back </a:t>
            </a:r>
            <a:r>
              <a:rPr lang="en-GB" sz="1100" dirty="0">
                <a:solidFill>
                  <a:schemeClr val="bg1"/>
                </a:solidFill>
              </a:rPr>
              <a:t>office </a:t>
            </a:r>
            <a:r>
              <a:rPr lang="en-GB" sz="1100" dirty="0" smtClean="0">
                <a:solidFill>
                  <a:schemeClr val="bg1"/>
                </a:solidFill>
              </a:rPr>
              <a:t>facility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bg1"/>
                </a:solidFill>
              </a:rPr>
              <a:t>Front </a:t>
            </a:r>
            <a:r>
              <a:rPr lang="en-GB" sz="1100" dirty="0">
                <a:solidFill>
                  <a:schemeClr val="bg1"/>
                </a:solidFill>
              </a:rPr>
              <a:t>office facility to deliver assessments and training TBC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bg1"/>
                </a:solidFill>
              </a:rPr>
              <a:t>Health champions?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23392" y="5995164"/>
            <a:ext cx="387560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100" b="1" dirty="0" smtClean="0">
                <a:solidFill>
                  <a:schemeClr val="accent3"/>
                </a:solidFill>
              </a:rPr>
              <a:t>Reported by CCC</a:t>
            </a:r>
          </a:p>
          <a:p>
            <a:pPr marL="173038" indent="-173038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73038" algn="l"/>
              </a:tabLst>
            </a:pPr>
            <a:r>
              <a:rPr lang="en-GB" sz="1100" dirty="0" smtClean="0">
                <a:solidFill>
                  <a:schemeClr val="accent3"/>
                </a:solidFill>
              </a:rPr>
              <a:t>Monthly/quarterly </a:t>
            </a:r>
            <a:r>
              <a:rPr lang="en-GB" sz="1100" dirty="0">
                <a:solidFill>
                  <a:schemeClr val="accent3"/>
                </a:solidFill>
              </a:rPr>
              <a:t>reporting on any referral outcomes and wellbeing service demand (in-bound calls by volume &amp; type)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994400" y="4996340"/>
            <a:ext cx="365433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Referred to CCC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E-referrals for people with </a:t>
            </a:r>
            <a:r>
              <a:rPr lang="en-GB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urgent needs or </a:t>
            </a:r>
            <a:r>
              <a:rPr lang="en-GB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deemed complex following </a:t>
            </a:r>
            <a:r>
              <a:rPr lang="en-GB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holistic assessment. </a:t>
            </a:r>
            <a:endParaRPr lang="en-GB" sz="11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87155695"/>
              </p:ext>
            </p:extLst>
          </p:nvPr>
        </p:nvGraphicFramePr>
        <p:xfrm>
          <a:off x="3309579" y="1225214"/>
          <a:ext cx="4200472" cy="23053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Left-Right Arrow 7"/>
          <p:cNvSpPr/>
          <p:nvPr/>
        </p:nvSpPr>
        <p:spPr>
          <a:xfrm>
            <a:off x="4864100" y="4045577"/>
            <a:ext cx="914400" cy="196850"/>
          </a:xfrm>
          <a:prstGeom prst="leftRightArrow">
            <a:avLst/>
          </a:prstGeom>
          <a:solidFill>
            <a:srgbClr val="B9B7AF"/>
          </a:solidFill>
          <a:ln>
            <a:solidFill>
              <a:srgbClr val="B9B7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Left-Right Arrow 27"/>
          <p:cNvSpPr/>
          <p:nvPr/>
        </p:nvSpPr>
        <p:spPr>
          <a:xfrm>
            <a:off x="4864100" y="5197997"/>
            <a:ext cx="914400" cy="196850"/>
          </a:xfrm>
          <a:prstGeom prst="leftRightArrow">
            <a:avLst/>
          </a:prstGeom>
          <a:solidFill>
            <a:srgbClr val="B9B7AF"/>
          </a:solidFill>
          <a:ln>
            <a:solidFill>
              <a:srgbClr val="B9B7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Left-Right Arrow 28"/>
          <p:cNvSpPr/>
          <p:nvPr/>
        </p:nvSpPr>
        <p:spPr>
          <a:xfrm>
            <a:off x="4864100" y="6250417"/>
            <a:ext cx="914400" cy="196850"/>
          </a:xfrm>
          <a:prstGeom prst="leftRightArrow">
            <a:avLst/>
          </a:prstGeom>
          <a:solidFill>
            <a:srgbClr val="B9B7AF"/>
          </a:solidFill>
          <a:ln>
            <a:solidFill>
              <a:srgbClr val="B9B7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26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template">
  <a:themeElements>
    <a:clrScheme name="Custom 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D1A37"/>
      </a:accent1>
      <a:accent2>
        <a:srgbClr val="82C0D2"/>
      </a:accent2>
      <a:accent3>
        <a:srgbClr val="575756"/>
      </a:accent3>
      <a:accent4>
        <a:srgbClr val="CF8447"/>
      </a:accent4>
      <a:accent5>
        <a:srgbClr val="B9B7AF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rgbClr val="808285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</Template>
  <TotalTime>849</TotalTime>
  <Words>260</Words>
  <Application>Microsoft Office PowerPoint</Application>
  <PresentationFormat>Custom</PresentationFormat>
  <Paragraphs>64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PowerPoint template</vt:lpstr>
      <vt:lpstr>Wellbeing service</vt:lpstr>
      <vt:lpstr>Access into the Wellbeing service</vt:lpstr>
      <vt:lpstr>CCC linked with the wellbeing service</vt:lpstr>
    </vt:vector>
  </TitlesOfParts>
  <Company>Virgin Care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Francesa Sanders</dc:creator>
  <cp:lastModifiedBy>Francesa Sanders</cp:lastModifiedBy>
  <cp:revision>6</cp:revision>
  <dcterms:created xsi:type="dcterms:W3CDTF">2017-01-23T21:31:22Z</dcterms:created>
  <dcterms:modified xsi:type="dcterms:W3CDTF">2017-01-24T11:40:53Z</dcterms:modified>
</cp:coreProperties>
</file>