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709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6858000" cy="514350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1F2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95" d="100"/>
          <a:sy n="95" d="100"/>
        </p:scale>
        <p:origin x="48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965D1-09F0-4F3B-8A24-D1993AC9C617}" type="datetimeFigureOut">
              <a:rPr lang="en-GB" smtClean="0"/>
              <a:t>20/11/2023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CC2F7-CEBA-4292-8D5B-B5693DC785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37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4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913EE-2727-4AD5-A4F4-2BB171BD1452}"/>
              </a:ext>
            </a:extLst>
          </p:cNvPr>
          <p:cNvSpPr/>
          <p:nvPr userDrawn="1"/>
        </p:nvSpPr>
        <p:spPr>
          <a:xfrm>
            <a:off x="0" y="0"/>
            <a:ext cx="6858000" cy="4224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8CD2CEE-C7C6-454F-BABA-D3C681293B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8100" y="335674"/>
            <a:ext cx="6301800" cy="3553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179F0-3632-4679-B6A5-46A0CB57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1A33-3FCE-4155-9EE2-6FE5EF3C5DC7}" type="datetime1">
              <a:rPr lang="en-GB" smtClean="0"/>
              <a:t>20/11/2023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66F0-0409-41B5-8F0F-17515FC2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6746-0473-414F-B00B-B9833570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AB8804-944C-44FE-AC90-21977F1B78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618" y="4348123"/>
            <a:ext cx="2357438" cy="690297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image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399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66FB1-7EB8-48D4-BBC6-25C76E6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515F-EF3A-4544-A4C7-DB909F882D02}" type="datetime1">
              <a:rPr lang="en-GB" smtClean="0"/>
              <a:t>20/11/2023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8E062-8FFD-4BEA-9E4D-0665BAB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D1732-3E34-49BE-8B77-1A0F750E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DD2EA03-0958-4D81-9330-2608322C4F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000" cy="426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full bleed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2A7153-D257-4B24-9EEA-C9A3F1D1EE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618" y="4348123"/>
            <a:ext cx="2357438" cy="690297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image caption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6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244F-AB7D-4A1B-B659-7C45DEE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212D-E935-40DA-A8C3-8B44174E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2975-2842-4F46-9E3A-BD83A4AB70A7}" type="datetime1">
              <a:rPr lang="en-GB" smtClean="0"/>
              <a:t>20/11/2023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4AF7-63FF-4F17-8CEC-05F9D0F1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E4AC-67E3-4249-9DF5-A4C70E5F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39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926B6-9036-4126-AE1F-8A37EA53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E109-D549-48E1-9AC0-88A28FCC05A2}" type="datetime1">
              <a:rPr lang="en-GB" smtClean="0"/>
              <a:t>20/11/2023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A293D-86F4-467C-A6B2-024611FA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9A11-3108-4192-81AD-C415E05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5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Colo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277E6E-6749-489A-9A65-DFF1D7BE37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9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273844"/>
            <a:ext cx="63018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00" y="1369219"/>
            <a:ext cx="6301800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6850" y="4361092"/>
            <a:ext cx="1543050" cy="273844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2DEA15-72F5-2F41-9ADA-D547754452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25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EC0E44-31DD-4789-86DE-B6E31155F116}"/>
              </a:ext>
            </a:extLst>
          </p:cNvPr>
          <p:cNvSpPr/>
          <p:nvPr userDrawn="1"/>
        </p:nvSpPr>
        <p:spPr>
          <a:xfrm>
            <a:off x="3354859" y="-3175"/>
            <a:ext cx="3503141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62B8-D7ED-4B07-9A04-1E3FEAB2A48C}" type="datetime1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125458-BD11-8C48-9624-64B50F1397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90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3395" y="0"/>
            <a:ext cx="3484605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5FAF894-D14A-224A-B547-7BFD0E4E15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890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3348681" y="-3175"/>
            <a:ext cx="3509319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20/11/2023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09D4CB-EFF0-2649-8FB4-837FF18551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229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04E3C7-3434-41F6-8009-C52959A159FA}" type="datetime1">
              <a:rPr lang="en-GB" smtClean="0"/>
              <a:pPr/>
              <a:t>20/11/2023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58EBCF5-E0AC-439B-A35D-E3E767064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85751" y="0"/>
            <a:ext cx="3472250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7942E05-0A22-B34A-97EA-6B9D6DFB85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chemeClr val="bg1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28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273844"/>
            <a:ext cx="63018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00" y="1369219"/>
            <a:ext cx="6301800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7AD8-1FCE-4D4C-86B9-3F1377F62059}" type="datetime1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6850" y="4361092"/>
            <a:ext cx="1543050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93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680400"/>
            <a:ext cx="39447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00" y="1825200"/>
            <a:ext cx="3944700" cy="250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6329-32E5-45D1-A44F-3528B41BEAB5}" type="datetime1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083C25-9322-4123-BA6A-1F002C5A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61765" y="0"/>
            <a:ext cx="2596235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BC2036-B30E-6043-B50A-570CA1D262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975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100" y="1369219"/>
            <a:ext cx="3108038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3E6F-F562-4865-866C-DA32BD244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2" y="1369219"/>
            <a:ext cx="3108038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901-F037-4335-90F2-449535D19421}" type="datetime1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197A8BC3-13F8-984B-8229-2A7787138B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494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100" y="1369219"/>
            <a:ext cx="3108038" cy="28884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0A7-EE55-43F8-B9FF-48474BF01C62}" type="datetime1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EC5BB-E888-4D27-BEC1-966A6DA6E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72200" y="1369219"/>
            <a:ext cx="3107700" cy="28884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E2377D1-53CA-2745-8716-7725DAE786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367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8CD2CEE-C7C6-454F-BABA-D3C681293B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8100" y="335674"/>
            <a:ext cx="6301800" cy="3553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179F0-3632-4679-B6A5-46A0CB57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1A33-3FCE-4155-9EE2-6FE5EF3C5DC7}" type="datetime1">
              <a:rPr lang="en-GB" smtClean="0"/>
              <a:t>20/11/2023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D66F0-0409-41B5-8F0F-17515FC2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F6746-0473-414F-B00B-B9833570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58813F-CBC4-43D6-900B-5F80FF478B19}"/>
              </a:ext>
            </a:extLst>
          </p:cNvPr>
          <p:cNvSpPr/>
          <p:nvPr userDrawn="1"/>
        </p:nvSpPr>
        <p:spPr>
          <a:xfrm>
            <a:off x="0" y="0"/>
            <a:ext cx="6858000" cy="42243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A113D54-2F93-4A2E-8BB5-789218AEBA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618" y="4348123"/>
            <a:ext cx="2357438" cy="690297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image caption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46DDAE-8847-3443-B3BE-80FA5901A6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295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66FB1-7EB8-48D4-BBC6-25C76E69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515F-EF3A-4544-A4C7-DB909F882D02}" type="datetime1">
              <a:rPr lang="en-GB" smtClean="0"/>
              <a:t>20/11/2023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8E062-8FFD-4BEA-9E4D-0665BABE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D1732-3E34-49BE-8B77-1A0F750E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DD2EA03-0958-4D81-9330-2608322C4F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000" cy="426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full bleed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9A0CDB-B305-4654-820B-083E7FB4B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618" y="4348123"/>
            <a:ext cx="2357438" cy="690297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image caption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AA0963C-B651-B640-BC38-165F7FE514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62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4244F-AB7D-4A1B-B659-7C45DEE6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1212D-E935-40DA-A8C3-8B44174E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2975-2842-4F46-9E3A-BD83A4AB70A7}" type="datetime1">
              <a:rPr lang="en-GB" smtClean="0"/>
              <a:t>20/11/2023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84AF7-63FF-4F17-8CEC-05F9D0F1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3E4AC-67E3-4249-9DF5-A4C70E5F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529A111-C21D-B047-914E-10B4799FC3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578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926B6-9036-4126-AE1F-8A37EA53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E109-D549-48E1-9AC0-88A28FCC05A2}" type="datetime1">
              <a:rPr lang="en-GB" smtClean="0"/>
              <a:t>20/11/2023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9A293D-86F4-467C-A6B2-024611FA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59A11-3108-4192-81AD-C415E054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2E57762-9124-E349-98A3-4F48BC2BC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900" y="4579200"/>
            <a:ext cx="2613600" cy="453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725" b="0" i="0">
                <a:solidFill>
                  <a:srgbClr val="C00000"/>
                </a:solidFill>
                <a:latin typeface="Rockwell" panose="02060603020205020403" pitchFamily="18" charset="77"/>
              </a:defRPr>
            </a:lvl1pPr>
          </a:lstStyle>
          <a:p>
            <a:pPr lvl="0"/>
            <a:r>
              <a:rPr lang="en-US" dirty="0"/>
              <a:t>bristol.ac.uk/&lt;add </a:t>
            </a:r>
            <a:r>
              <a:rPr lang="en-US" dirty="0" err="1"/>
              <a:t>url</a:t>
            </a:r>
            <a:r>
              <a:rPr lang="en-US" dirty="0"/>
              <a:t>&gt;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16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EC0E44-31DD-4789-86DE-B6E31155F116}"/>
              </a:ext>
            </a:extLst>
          </p:cNvPr>
          <p:cNvSpPr/>
          <p:nvPr userDrawn="1"/>
        </p:nvSpPr>
        <p:spPr>
          <a:xfrm>
            <a:off x="3348681" y="-3175"/>
            <a:ext cx="3509319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D62B8-D7ED-4B07-9A04-1E3FEAB2A48C}" type="datetime1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26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(Insert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6282-696E-4BC8-B8B0-F336AA0FA017}" type="datetime1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7491796-214B-45DE-99F8-B1AF36C957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79573" y="0"/>
            <a:ext cx="3478427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58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903D7F4-2AD2-4C9C-9330-C03E0E70D3F1}"/>
              </a:ext>
            </a:extLst>
          </p:cNvPr>
          <p:cNvSpPr/>
          <p:nvPr userDrawn="1"/>
        </p:nvSpPr>
        <p:spPr>
          <a:xfrm>
            <a:off x="3354859" y="-3175"/>
            <a:ext cx="3503141" cy="5146675"/>
          </a:xfrm>
          <a:custGeom>
            <a:avLst/>
            <a:gdLst>
              <a:gd name="connsiteX0" fmla="*/ 0 w 3435350"/>
              <a:gd name="connsiteY0" fmla="*/ 0 h 5143500"/>
              <a:gd name="connsiteX1" fmla="*/ 3435350 w 3435350"/>
              <a:gd name="connsiteY1" fmla="*/ 0 h 5143500"/>
              <a:gd name="connsiteX2" fmla="*/ 3435350 w 3435350"/>
              <a:gd name="connsiteY2" fmla="*/ 5143500 h 5143500"/>
              <a:gd name="connsiteX3" fmla="*/ 0 w 3435350"/>
              <a:gd name="connsiteY3" fmla="*/ 5143500 h 5143500"/>
              <a:gd name="connsiteX4" fmla="*/ 0 w 3435350"/>
              <a:gd name="connsiteY4" fmla="*/ 0 h 5143500"/>
              <a:gd name="connsiteX0" fmla="*/ 1476375 w 3435350"/>
              <a:gd name="connsiteY0" fmla="*/ 0 h 5248275"/>
              <a:gd name="connsiteX1" fmla="*/ 3435350 w 3435350"/>
              <a:gd name="connsiteY1" fmla="*/ 104775 h 5248275"/>
              <a:gd name="connsiteX2" fmla="*/ 3435350 w 3435350"/>
              <a:gd name="connsiteY2" fmla="*/ 5248275 h 5248275"/>
              <a:gd name="connsiteX3" fmla="*/ 0 w 3435350"/>
              <a:gd name="connsiteY3" fmla="*/ 5248275 h 5248275"/>
              <a:gd name="connsiteX4" fmla="*/ 1476375 w 3435350"/>
              <a:gd name="connsiteY4" fmla="*/ 0 h 5248275"/>
              <a:gd name="connsiteX0" fmla="*/ 1190625 w 3435350"/>
              <a:gd name="connsiteY0" fmla="*/ 0 h 5162550"/>
              <a:gd name="connsiteX1" fmla="*/ 3435350 w 3435350"/>
              <a:gd name="connsiteY1" fmla="*/ 19050 h 5162550"/>
              <a:gd name="connsiteX2" fmla="*/ 3435350 w 3435350"/>
              <a:gd name="connsiteY2" fmla="*/ 5162550 h 5162550"/>
              <a:gd name="connsiteX3" fmla="*/ 0 w 3435350"/>
              <a:gd name="connsiteY3" fmla="*/ 5162550 h 5162550"/>
              <a:gd name="connsiteX4" fmla="*/ 1190625 w 3435350"/>
              <a:gd name="connsiteY4" fmla="*/ 0 h 5162550"/>
              <a:gd name="connsiteX0" fmla="*/ 11938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3800 w 3435350"/>
              <a:gd name="connsiteY4" fmla="*/ 0 h 5146675"/>
              <a:gd name="connsiteX0" fmla="*/ 1219200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219200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  <a:gd name="connsiteX0" fmla="*/ 1190625 w 3435350"/>
              <a:gd name="connsiteY0" fmla="*/ 0 h 5146675"/>
              <a:gd name="connsiteX1" fmla="*/ 3435350 w 3435350"/>
              <a:gd name="connsiteY1" fmla="*/ 3175 h 5146675"/>
              <a:gd name="connsiteX2" fmla="*/ 3435350 w 3435350"/>
              <a:gd name="connsiteY2" fmla="*/ 5146675 h 5146675"/>
              <a:gd name="connsiteX3" fmla="*/ 0 w 3435350"/>
              <a:gd name="connsiteY3" fmla="*/ 5146675 h 5146675"/>
              <a:gd name="connsiteX4" fmla="*/ 1190625 w 3435350"/>
              <a:gd name="connsiteY4" fmla="*/ 0 h 514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350" h="5146675">
                <a:moveTo>
                  <a:pt x="1190625" y="0"/>
                </a:moveTo>
                <a:lnTo>
                  <a:pt x="3435350" y="3175"/>
                </a:lnTo>
                <a:lnTo>
                  <a:pt x="3435350" y="5146675"/>
                </a:lnTo>
                <a:lnTo>
                  <a:pt x="0" y="5146675"/>
                </a:lnTo>
                <a:lnTo>
                  <a:pt x="1190625" y="0"/>
                </a:lnTo>
                <a:close/>
              </a:path>
            </a:pathLst>
          </a:cu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C485A-CFD1-4426-A587-FCC12D6AD237}" type="datetime1">
              <a:rPr lang="en-GB" smtClean="0"/>
              <a:pPr/>
              <a:t>20/11/2023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16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ur (Insert Imag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8C1A-1BF5-4B59-AC3C-73632A8AD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/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19FAE3-5BF7-4965-9A39-4DF10150B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2EC3-CD0E-4DAF-AFA9-AA5AC3F2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04E3C7-3434-41F6-8009-C52959A159FA}" type="datetime1">
              <a:rPr lang="en-GB" smtClean="0"/>
              <a:pPr/>
              <a:t>20/11/2023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6EE9-35CE-4EDE-8C2A-8C22D6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3E84B-B0A3-4B16-A256-83DF6969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58EBCF5-E0AC-439B-A35D-E3E7670649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85751" y="0"/>
            <a:ext cx="3472249" cy="5143858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  <a:gd name="connsiteX0" fmla="*/ 0 w 3469436"/>
              <a:gd name="connsiteY0" fmla="*/ 5155434 h 5155434"/>
              <a:gd name="connsiteX1" fmla="*/ 1183466 w 3469436"/>
              <a:gd name="connsiteY1" fmla="*/ 1 h 5155434"/>
              <a:gd name="connsiteX2" fmla="*/ 3460649 w 3469436"/>
              <a:gd name="connsiteY2" fmla="*/ 0 h 5155434"/>
              <a:gd name="connsiteX3" fmla="*/ 3469376 w 3469436"/>
              <a:gd name="connsiteY3" fmla="*/ 5155075 h 5155434"/>
              <a:gd name="connsiteX4" fmla="*/ 0 w 3469436"/>
              <a:gd name="connsiteY4" fmla="*/ 5155434 h 515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434">
                <a:moveTo>
                  <a:pt x="0" y="5155434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55434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6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B2333-4531-4F49-98C7-71CE6B11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680400"/>
            <a:ext cx="3944700" cy="110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BEE29-071E-4ED4-B0D5-046429DF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100" y="1825200"/>
            <a:ext cx="3944700" cy="250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B9016-1CC6-48C9-96F5-24F342CEC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6329-32E5-45D1-A44F-3528B41BEAB5}" type="datetime1">
              <a:rPr lang="en-GB" smtClean="0"/>
              <a:t>20/11/2023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222F4-7BC9-4ABB-8BD9-5765E759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B4C82-F699-4384-99AC-56B3E6E8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8083C25-9322-4123-BA6A-1F002C5AC1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85751" y="0"/>
            <a:ext cx="3472249" cy="5143500"/>
          </a:xfrm>
          <a:custGeom>
            <a:avLst/>
            <a:gdLst>
              <a:gd name="connsiteX0" fmla="*/ 0 w 3900487"/>
              <a:gd name="connsiteY0" fmla="*/ 5143500 h 5143500"/>
              <a:gd name="connsiteX1" fmla="*/ 975122 w 3900487"/>
              <a:gd name="connsiteY1" fmla="*/ 0 h 5143500"/>
              <a:gd name="connsiteX2" fmla="*/ 3900487 w 3900487"/>
              <a:gd name="connsiteY2" fmla="*/ 0 h 5143500"/>
              <a:gd name="connsiteX3" fmla="*/ 2925365 w 3900487"/>
              <a:gd name="connsiteY3" fmla="*/ 5143500 h 5143500"/>
              <a:gd name="connsiteX4" fmla="*/ 0 w 3900487"/>
              <a:gd name="connsiteY4" fmla="*/ 5143500 h 5143500"/>
              <a:gd name="connsiteX0" fmla="*/ 0 w 3900487"/>
              <a:gd name="connsiteY0" fmla="*/ 5143500 h 5149287"/>
              <a:gd name="connsiteX1" fmla="*/ 975122 w 3900487"/>
              <a:gd name="connsiteY1" fmla="*/ 0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900487"/>
              <a:gd name="connsiteY0" fmla="*/ 5143500 h 5149287"/>
              <a:gd name="connsiteX1" fmla="*/ 1652241 w 3900487"/>
              <a:gd name="connsiteY1" fmla="*/ 11575 h 5149287"/>
              <a:gd name="connsiteX2" fmla="*/ 3900487 w 3900487"/>
              <a:gd name="connsiteY2" fmla="*/ 0 h 5149287"/>
              <a:gd name="connsiteX3" fmla="*/ 3897639 w 3900487"/>
              <a:gd name="connsiteY3" fmla="*/ 5149287 h 5149287"/>
              <a:gd name="connsiteX4" fmla="*/ 0 w 3900487"/>
              <a:gd name="connsiteY4" fmla="*/ 5143500 h 5149287"/>
              <a:gd name="connsiteX0" fmla="*/ 0 w 3425925"/>
              <a:gd name="connsiteY0" fmla="*/ 5143500 h 5149287"/>
              <a:gd name="connsiteX1" fmla="*/ 1177679 w 3425925"/>
              <a:gd name="connsiteY1" fmla="*/ 11575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25925"/>
              <a:gd name="connsiteY0" fmla="*/ 5143500 h 5149287"/>
              <a:gd name="connsiteX1" fmla="*/ 1183466 w 3425925"/>
              <a:gd name="connsiteY1" fmla="*/ 1 h 5149287"/>
              <a:gd name="connsiteX2" fmla="*/ 3425925 w 3425925"/>
              <a:gd name="connsiteY2" fmla="*/ 0 h 5149287"/>
              <a:gd name="connsiteX3" fmla="*/ 3423077 w 3425925"/>
              <a:gd name="connsiteY3" fmla="*/ 5149287 h 5149287"/>
              <a:gd name="connsiteX4" fmla="*/ 0 w 3425925"/>
              <a:gd name="connsiteY4" fmla="*/ 5143500 h 5149287"/>
              <a:gd name="connsiteX0" fmla="*/ 0 w 3460649"/>
              <a:gd name="connsiteY0" fmla="*/ 5143500 h 5149287"/>
              <a:gd name="connsiteX1" fmla="*/ 1183466 w 3460649"/>
              <a:gd name="connsiteY1" fmla="*/ 1 h 5149287"/>
              <a:gd name="connsiteX2" fmla="*/ 3460649 w 3460649"/>
              <a:gd name="connsiteY2" fmla="*/ 0 h 5149287"/>
              <a:gd name="connsiteX3" fmla="*/ 3423077 w 3460649"/>
              <a:gd name="connsiteY3" fmla="*/ 5149287 h 5149287"/>
              <a:gd name="connsiteX4" fmla="*/ 0 w 3460649"/>
              <a:gd name="connsiteY4" fmla="*/ 5143500 h 5149287"/>
              <a:gd name="connsiteX0" fmla="*/ 0 w 3469436"/>
              <a:gd name="connsiteY0" fmla="*/ 5143500 h 5155075"/>
              <a:gd name="connsiteX1" fmla="*/ 1183466 w 3469436"/>
              <a:gd name="connsiteY1" fmla="*/ 1 h 5155075"/>
              <a:gd name="connsiteX2" fmla="*/ 3460649 w 3469436"/>
              <a:gd name="connsiteY2" fmla="*/ 0 h 5155075"/>
              <a:gd name="connsiteX3" fmla="*/ 3469376 w 3469436"/>
              <a:gd name="connsiteY3" fmla="*/ 5155075 h 5155075"/>
              <a:gd name="connsiteX4" fmla="*/ 0 w 3469436"/>
              <a:gd name="connsiteY4" fmla="*/ 5143500 h 51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9436" h="5155075">
                <a:moveTo>
                  <a:pt x="0" y="5143500"/>
                </a:moveTo>
                <a:lnTo>
                  <a:pt x="1183466" y="1"/>
                </a:lnTo>
                <a:lnTo>
                  <a:pt x="3460649" y="0"/>
                </a:lnTo>
                <a:cubicBezTo>
                  <a:pt x="3459700" y="1716429"/>
                  <a:pt x="3470325" y="3438646"/>
                  <a:pt x="3469376" y="5155075"/>
                </a:cubicBezTo>
                <a:lnTo>
                  <a:pt x="0" y="514350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100" y="1369219"/>
            <a:ext cx="3108038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53E6F-F562-4865-866C-DA32BD244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2" y="1369219"/>
            <a:ext cx="3108038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52901-F037-4335-90F2-449535D19421}" type="datetime1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26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9E27-7CDD-4911-B193-EF1903B1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19B5-91E3-4F4C-A589-6C6C950D6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100" y="1369219"/>
            <a:ext cx="3108038" cy="2888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9F488-B9A6-4E2A-A2EC-51E6AAB58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A0A7-EE55-43F8-B9FF-48474BF01C62}" type="datetime1">
              <a:rPr lang="en-GB" smtClean="0"/>
              <a:t>20/11/2023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D270F-0A31-4F75-86AC-E8F4F8DB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94246-1144-49DF-80C6-487F327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1CF8-1877-4310-8670-A269E8016C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EC5BB-E888-4D27-BEC1-966A6DA6EA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72200" y="1369219"/>
            <a:ext cx="3107700" cy="28884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54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C7EFF-4B85-47B4-9AEE-BAC2AEA4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273844"/>
            <a:ext cx="63018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55A-FC37-40C1-881B-11D9A87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00" y="1369220"/>
            <a:ext cx="6301800" cy="289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79F3-7BFD-4B2B-9937-D0CB01C0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8100" y="4361092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D2579E-D2B3-420A-972D-0CF396453095}" type="datetime1">
              <a:rPr lang="en-GB" smtClean="0"/>
              <a:pPr/>
              <a:t>20/11/2023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D257-02C6-4B88-B728-A31860AD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6850" y="4361092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B7CE-A778-4036-BB74-3EFF1FE7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1220" y="4771676"/>
            <a:ext cx="405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80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0" r:id="rId3"/>
    <p:sldLayoutId id="2147483669" r:id="rId4"/>
    <p:sldLayoutId id="2147483672" r:id="rId5"/>
    <p:sldLayoutId id="2147483671" r:id="rId6"/>
    <p:sldLayoutId id="2147483673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SzPct val="85000"/>
        <a:buFont typeface="Wingdings" panose="05000000000000000000" pitchFamily="2" charset="2"/>
        <a:buChar char="§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SzPct val="85000"/>
        <a:buFont typeface="Wingdings" panose="05000000000000000000" pitchFamily="2" charset="2"/>
        <a:buChar char="Ø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Courier New" panose="02070309020205020404" pitchFamily="49" charset="0"/>
        <a:buChar char="o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C7EFF-4B85-47B4-9AEE-BAC2AEA4E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273844"/>
            <a:ext cx="63018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E355A-FC37-40C1-881B-11D9A87A1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00" y="1369220"/>
            <a:ext cx="6301800" cy="2894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79F3-7BFD-4B2B-9937-D0CB01C0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8100" y="4361092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D2579E-D2B3-420A-972D-0CF396453095}" type="datetime1">
              <a:rPr lang="en-GB" smtClean="0"/>
              <a:pPr/>
              <a:t>20/11/2023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0D257-02C6-4B88-B728-A31860AD3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6850" y="4361092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1B7CE-A778-4036-BB74-3EFF1FE74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1220" y="4771676"/>
            <a:ext cx="405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DE1CF8-1877-4310-8670-A269E8016C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1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6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SzPct val="85000"/>
        <a:buFont typeface="Wingdings" panose="05000000000000000000" pitchFamily="2" charset="2"/>
        <a:buChar char="§"/>
        <a:defRPr sz="157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–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SzPct val="85000"/>
        <a:buFont typeface="Wingdings" panose="05000000000000000000" pitchFamily="2" charset="2"/>
        <a:buChar char="Ø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Courier New" panose="02070309020205020404" pitchFamily="49" charset="0"/>
        <a:buChar char="o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A62C2-5234-8846-AA92-CA4B0FD9E4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Supplier Questionnaire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90920-E1C5-4C47-BED2-A2A102A41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 Logan</a:t>
            </a:r>
          </a:p>
          <a:p>
            <a:r>
              <a:rPr lang="en-US" dirty="0"/>
              <a:t>Director of Procurement</a:t>
            </a:r>
          </a:p>
          <a:p>
            <a:r>
              <a:rPr lang="en-US" dirty="0"/>
              <a:t>University of Bristol</a:t>
            </a:r>
          </a:p>
        </p:txBody>
      </p:sp>
    </p:spTree>
    <p:extLst>
      <p:ext uri="{BB962C8B-B14F-4D97-AF65-F5344CB8AC3E}">
        <p14:creationId xmlns:p14="http://schemas.microsoft.com/office/powerpoint/2010/main" val="355302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CC3E-ACDD-7817-5858-BB5253603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>
            <a:normAutofit/>
          </a:bodyPr>
          <a:lstStyle/>
          <a:p>
            <a:r>
              <a:rPr lang="en-GB" dirty="0"/>
              <a:t>New SQ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11C60-9047-68B5-AA4A-4E0F3C4F9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Minor sensible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Simplification of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Terrible communications</a:t>
            </a:r>
          </a:p>
          <a:p>
            <a:pPr lvl="1" algn="l"/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4ADB1-9AA9-2D13-2992-C7DE589F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680400"/>
            <a:ext cx="3944700" cy="1101600"/>
          </a:xfrm>
        </p:spPr>
        <p:txBody>
          <a:bodyPr anchor="ctr">
            <a:normAutofit/>
          </a:bodyPr>
          <a:lstStyle/>
          <a:p>
            <a:r>
              <a:rPr lang="en-GB" dirty="0"/>
              <a:t>Potted History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A511C8-DC9A-52A2-23BD-6BAE89855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7735" y="1605916"/>
            <a:ext cx="4280535" cy="26574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2015 – Public Contracts Regulations published</a:t>
            </a:r>
          </a:p>
          <a:p>
            <a:r>
              <a:rPr lang="en-US" dirty="0"/>
              <a:t>2016 – Selection Questionnaire published.</a:t>
            </a:r>
          </a:p>
          <a:p>
            <a:pPr lvl="1"/>
            <a:r>
              <a:rPr lang="en-US" dirty="0"/>
              <a:t>Replacing the PQQ </a:t>
            </a:r>
          </a:p>
          <a:p>
            <a:r>
              <a:rPr lang="en-US" dirty="0"/>
              <a:t>[No change]</a:t>
            </a:r>
          </a:p>
          <a:p>
            <a:r>
              <a:rPr lang="en-US" dirty="0"/>
              <a:t>[No suggestion of change]</a:t>
            </a:r>
          </a:p>
          <a:p>
            <a:r>
              <a:rPr lang="en-US" dirty="0"/>
              <a:t>[Everyone assumed nothing would change until Procurement Bill 2024]</a:t>
            </a:r>
          </a:p>
          <a:p>
            <a:r>
              <a:rPr lang="en-US" dirty="0">
                <a:solidFill>
                  <a:srgbClr val="FF0000"/>
                </a:solidFill>
              </a:rPr>
              <a:t>3 March 2023 – New SQ published</a:t>
            </a:r>
          </a:p>
          <a:p>
            <a:r>
              <a:rPr lang="en-US" dirty="0"/>
              <a:t>1 April 2023 – To be implemented!</a:t>
            </a:r>
          </a:p>
          <a:p>
            <a:r>
              <a:rPr lang="en-US" dirty="0"/>
              <a:t>1 June – Actually implemented</a:t>
            </a:r>
          </a:p>
          <a:p>
            <a:r>
              <a:rPr lang="en-US" dirty="0"/>
              <a:t>                            … and relax</a:t>
            </a:r>
          </a:p>
        </p:txBody>
      </p:sp>
      <p:pic>
        <p:nvPicPr>
          <p:cNvPr id="5" name="Content Placeholder 4" descr="Thumbtack on a calendar date">
            <a:extLst>
              <a:ext uri="{FF2B5EF4-FFF2-40B4-BE49-F238E27FC236}">
                <a16:creationId xmlns:a16="http://schemas.microsoft.com/office/drawing/2014/main" id="{498C777B-1664-7107-49D6-C13AC8B893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5751" y="10"/>
            <a:ext cx="3472249" cy="5143490"/>
          </a:xfrm>
          <a:noFill/>
        </p:spPr>
      </p:pic>
    </p:spTree>
    <p:extLst>
      <p:ext uri="{BB962C8B-B14F-4D97-AF65-F5344CB8AC3E}">
        <p14:creationId xmlns:p14="http://schemas.microsoft.com/office/powerpoint/2010/main" val="119829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2C959-D498-6978-0222-346216E6B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273844"/>
            <a:ext cx="6301800" cy="994172"/>
          </a:xfrm>
        </p:spPr>
        <p:txBody>
          <a:bodyPr anchor="ctr">
            <a:normAutofit/>
          </a:bodyPr>
          <a:lstStyle/>
          <a:p>
            <a:r>
              <a:rPr lang="en-GB" dirty="0"/>
              <a:t>But actually a good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CACD3-D1A5-8F51-9ABC-89846588B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100" y="1369218"/>
            <a:ext cx="3108038" cy="356854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Simpler language</a:t>
            </a:r>
          </a:p>
          <a:p>
            <a:pPr lvl="1"/>
            <a:r>
              <a:rPr lang="en-GB" sz="1575" dirty="0"/>
              <a:t>‘You’ not ‘the supplier’</a:t>
            </a:r>
          </a:p>
          <a:p>
            <a:r>
              <a:rPr lang="en-GB" dirty="0"/>
              <a:t>Simpler structure</a:t>
            </a:r>
          </a:p>
          <a:p>
            <a:pPr lvl="1"/>
            <a:r>
              <a:rPr lang="en-GB" sz="1575" dirty="0"/>
              <a:t>One response document</a:t>
            </a:r>
          </a:p>
          <a:p>
            <a:pPr lvl="1"/>
            <a:r>
              <a:rPr lang="en-GB" sz="1575" dirty="0"/>
              <a:t>(No more ‘Annex A’ and ‘Annex D’)</a:t>
            </a:r>
          </a:p>
          <a:p>
            <a:r>
              <a:rPr lang="en-GB" dirty="0"/>
              <a:t>Better for consortia</a:t>
            </a:r>
          </a:p>
          <a:p>
            <a:pPr lvl="1"/>
            <a:r>
              <a:rPr lang="en-GB" dirty="0"/>
              <a:t>You can choose either a ‘lead member’ or ‘all members’.</a:t>
            </a:r>
          </a:p>
          <a:p>
            <a:pPr lvl="1"/>
            <a:r>
              <a:rPr lang="en-GB" dirty="0"/>
              <a:t>A smaller organisation can rely on the financial standing of a larger partner organisation. </a:t>
            </a:r>
          </a:p>
          <a:p>
            <a:r>
              <a:rPr lang="en-GB" dirty="0"/>
              <a:t>Gradual Replacement of the PAS91 by a Common Assessment Standard</a:t>
            </a:r>
          </a:p>
        </p:txBody>
      </p:sp>
      <p:pic>
        <p:nvPicPr>
          <p:cNvPr id="17" name="Picture Placeholder 16" descr="A diagram of a choice&#10;&#10;">
            <a:extLst>
              <a:ext uri="{FF2B5EF4-FFF2-40B4-BE49-F238E27FC236}">
                <a16:creationId xmlns:a16="http://schemas.microsoft.com/office/drawing/2014/main" id="{C7F83EDC-C145-E439-DEC5-2F686F2095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>
          <a:xfrm>
            <a:off x="3471862" y="1369219"/>
            <a:ext cx="3108038" cy="2888456"/>
          </a:xfrm>
          <a:noFill/>
        </p:spPr>
      </p:pic>
    </p:spTree>
    <p:extLst>
      <p:ext uri="{BB962C8B-B14F-4D97-AF65-F5344CB8AC3E}">
        <p14:creationId xmlns:p14="http://schemas.microsoft.com/office/powerpoint/2010/main" val="235820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CF90A-5E10-47C9-1301-42C5EBDB8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>
            <a:normAutofit/>
          </a:bodyPr>
          <a:lstStyle/>
          <a:p>
            <a:r>
              <a:rPr lang="en-GB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55946-BE52-0513-E84E-1FBF9AA14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>
            <a:normAutofit/>
          </a:bodyPr>
          <a:lstStyle/>
          <a:p>
            <a:r>
              <a:rPr lang="en-GB" dirty="0"/>
              <a:t>Part A</a:t>
            </a:r>
          </a:p>
          <a:p>
            <a:r>
              <a:rPr lang="en-GB" dirty="0"/>
              <a:t>Part B</a:t>
            </a:r>
          </a:p>
          <a:p>
            <a:r>
              <a:rPr lang="en-GB" dirty="0"/>
              <a:t>Part C</a:t>
            </a:r>
          </a:p>
        </p:txBody>
      </p:sp>
      <p:pic>
        <p:nvPicPr>
          <p:cNvPr id="1028" name="Picture 4" descr="See related image detail. Virtual Solutions to Enhance Your Work Life Balance | Reid's Virtual ...">
            <a:extLst>
              <a:ext uri="{FF2B5EF4-FFF2-40B4-BE49-F238E27FC236}">
                <a16:creationId xmlns:a16="http://schemas.microsoft.com/office/drawing/2014/main" id="{ABC3989B-7B33-1FFD-3EDB-A2C4B7786A2C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6138" y="0"/>
            <a:ext cx="3471862" cy="51435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0805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DB6C-EDD2-0889-569D-CBD7DB6AC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273844"/>
            <a:ext cx="6301800" cy="994172"/>
          </a:xfrm>
        </p:spPr>
        <p:txBody>
          <a:bodyPr anchor="ctr">
            <a:normAutofit/>
          </a:bodyPr>
          <a:lstStyle/>
          <a:p>
            <a:r>
              <a:rPr lang="en-GB" dirty="0"/>
              <a:t>Part A – General Information</a:t>
            </a:r>
          </a:p>
        </p:txBody>
      </p:sp>
      <p:pic>
        <p:nvPicPr>
          <p:cNvPr id="6" name="Picture Placeholder 5" descr="Detail of Annex B of the Supplier Questionnaire">
            <a:extLst>
              <a:ext uri="{FF2B5EF4-FFF2-40B4-BE49-F238E27FC236}">
                <a16:creationId xmlns:a16="http://schemas.microsoft.com/office/drawing/2014/main" id="{02BC7111-D3A7-7895-DE54-A0C99C36F4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9" r="3" b="182"/>
          <a:stretch/>
        </p:blipFill>
        <p:spPr>
          <a:xfrm>
            <a:off x="74188" y="1268016"/>
            <a:ext cx="6709624" cy="3075384"/>
          </a:xfrm>
          <a:noFill/>
        </p:spPr>
      </p:pic>
    </p:spTree>
    <p:extLst>
      <p:ext uri="{BB962C8B-B14F-4D97-AF65-F5344CB8AC3E}">
        <p14:creationId xmlns:p14="http://schemas.microsoft.com/office/powerpoint/2010/main" val="2854871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4FAB-DB8E-084B-5028-794D1808F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100" y="273844"/>
            <a:ext cx="6301800" cy="994172"/>
          </a:xfrm>
        </p:spPr>
        <p:txBody>
          <a:bodyPr anchor="ctr">
            <a:normAutofit/>
          </a:bodyPr>
          <a:lstStyle/>
          <a:p>
            <a:r>
              <a:rPr lang="en-GB" dirty="0"/>
              <a:t>Part B – Grounds for Exclusion </a:t>
            </a:r>
          </a:p>
        </p:txBody>
      </p:sp>
      <p:pic>
        <p:nvPicPr>
          <p:cNvPr id="5" name="Content Placeholder 4" descr="Details of Part B - Grounds for Exclusion">
            <a:extLst>
              <a:ext uri="{FF2B5EF4-FFF2-40B4-BE49-F238E27FC236}">
                <a16:creationId xmlns:a16="http://schemas.microsoft.com/office/drawing/2014/main" id="{315D87B1-C969-AF24-29C2-CB8C61665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78337" y="1268016"/>
            <a:ext cx="6585241" cy="2897505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F2E133-4865-E95B-B0B9-9029EE8B3B0B}"/>
              </a:ext>
            </a:extLst>
          </p:cNvPr>
          <p:cNvSpPr txBox="1"/>
          <p:nvPr/>
        </p:nvSpPr>
        <p:spPr>
          <a:xfrm rot="19896816">
            <a:off x="564939" y="2182838"/>
            <a:ext cx="3091815" cy="5078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Basically, you want to answer ‘no’ to these questions.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5903F-9BA4-1C60-9512-85FF1A239795}"/>
              </a:ext>
            </a:extLst>
          </p:cNvPr>
          <p:cNvSpPr txBox="1"/>
          <p:nvPr/>
        </p:nvSpPr>
        <p:spPr>
          <a:xfrm rot="19896816">
            <a:off x="1730161" y="2858494"/>
            <a:ext cx="3091815" cy="3000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If it’s true. Otherwise explain.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EEC97-B7E8-7CF0-1B30-6E94A5A09BE5}"/>
              </a:ext>
            </a:extLst>
          </p:cNvPr>
          <p:cNvSpPr txBox="1"/>
          <p:nvPr/>
        </p:nvSpPr>
        <p:spPr>
          <a:xfrm rot="19896816">
            <a:off x="2944766" y="3433676"/>
            <a:ext cx="3091815" cy="3000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Always tell the truth. </a:t>
            </a:r>
          </a:p>
        </p:txBody>
      </p:sp>
    </p:spTree>
    <p:extLst>
      <p:ext uri="{BB962C8B-B14F-4D97-AF65-F5344CB8AC3E}">
        <p14:creationId xmlns:p14="http://schemas.microsoft.com/office/powerpoint/2010/main" val="57118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FCC4-998E-4C81-008C-E698B3AC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C – Selection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16828-C73B-FAE3-37F7-520A5D946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Details of Part C of the Supplier Questionnaire">
            <a:extLst>
              <a:ext uri="{FF2B5EF4-FFF2-40B4-BE49-F238E27FC236}">
                <a16:creationId xmlns:a16="http://schemas.microsoft.com/office/drawing/2014/main" id="{07F3A3CC-C020-7E43-03DC-8942AE92C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035"/>
            <a:ext cx="6858000" cy="3257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F54A66-AE97-0B1A-3B75-7CD45584A8ED}"/>
              </a:ext>
            </a:extLst>
          </p:cNvPr>
          <p:cNvSpPr txBox="1"/>
          <p:nvPr/>
        </p:nvSpPr>
        <p:spPr>
          <a:xfrm rot="19896816">
            <a:off x="541833" y="2195353"/>
            <a:ext cx="3476151" cy="3000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Contracting Authorities can vary Part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D46468-459D-516D-920B-462197DDE473}"/>
              </a:ext>
            </a:extLst>
          </p:cNvPr>
          <p:cNvSpPr txBox="1"/>
          <p:nvPr/>
        </p:nvSpPr>
        <p:spPr>
          <a:xfrm rot="19896816">
            <a:off x="1174293" y="2745475"/>
            <a:ext cx="3476151" cy="30008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Questions can </a:t>
            </a:r>
            <a:r>
              <a:rPr lang="en-GB"/>
              <a:t>be project-specific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84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EDB3-B372-8BAE-F399-DBDAE24B1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1598400"/>
            <a:ext cx="3944700" cy="1101600"/>
          </a:xfrm>
        </p:spPr>
        <p:txBody>
          <a:bodyPr anchor="b">
            <a:normAutofit/>
          </a:bodyPr>
          <a:lstStyle/>
          <a:p>
            <a:r>
              <a:rPr lang="en-GB" dirty="0"/>
              <a:t>Thank you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9D2B316-EDCF-39B9-C987-A6EDBCED7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100" y="2701528"/>
            <a:ext cx="3944700" cy="131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72847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Bristol (Main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B_RED_4x3_ROCKWELL" id="{680C8263-73D5-604B-B3BA-FACBB209A36A}" vid="{883B7D5B-CE29-BF4F-8444-B6CD8183E7B4}"/>
    </a:ext>
  </a:extLst>
</a:theme>
</file>

<file path=ppt/theme/theme2.xml><?xml version="1.0" encoding="utf-8"?>
<a:theme xmlns:a="http://schemas.openxmlformats.org/drawingml/2006/main" name="University of Bristol (Custom URL)">
  <a:themeElements>
    <a:clrScheme name="University of Bristol">
      <a:dk1>
        <a:sysClr val="windowText" lastClr="000000"/>
      </a:dk1>
      <a:lt1>
        <a:sysClr val="window" lastClr="FFFFFF"/>
      </a:lt1>
      <a:dk2>
        <a:srgbClr val="AB1F2D"/>
      </a:dk2>
      <a:lt2>
        <a:srgbClr val="E3E6E5"/>
      </a:lt2>
      <a:accent1>
        <a:srgbClr val="00C0B5"/>
      </a:accent1>
      <a:accent2>
        <a:srgbClr val="0CC6DE"/>
      </a:accent2>
      <a:accent3>
        <a:srgbClr val="EE7219"/>
      </a:accent3>
      <a:accent4>
        <a:srgbClr val="9278D1"/>
      </a:accent4>
      <a:accent5>
        <a:srgbClr val="E0249A"/>
      </a:accent5>
      <a:accent6>
        <a:srgbClr val="BED600"/>
      </a:accent6>
      <a:hlink>
        <a:srgbClr val="0563C1"/>
      </a:hlink>
      <a:folHlink>
        <a:srgbClr val="954F72"/>
      </a:folHlink>
    </a:clrScheme>
    <a:fontScheme name="University of Bristol">
      <a:majorFont>
        <a:latin typeface="Sanchez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B_RED_4x3_ROCKWELL" id="{680C8263-73D5-604B-B3BA-FACBB209A36A}" vid="{3CD29125-A7B3-0D4A-8D72-3327C69670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5205b1-002c-4fa7-9946-11dda463864a">
      <Terms xmlns="http://schemas.microsoft.com/office/infopath/2007/PartnerControls"/>
    </lcf76f155ced4ddcb4097134ff3c332f>
    <TaxCatchAll xmlns="713a21fc-5601-4159-9430-57a6e626e48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4F3E797321154982784D1B68E93C41" ma:contentTypeVersion="16" ma:contentTypeDescription="Create a new document." ma:contentTypeScope="" ma:versionID="962f9ff72142cfdc3ae5a89deaab9157">
  <xsd:schema xmlns:xsd="http://www.w3.org/2001/XMLSchema" xmlns:xs="http://www.w3.org/2001/XMLSchema" xmlns:p="http://schemas.microsoft.com/office/2006/metadata/properties" xmlns:ns2="ed5205b1-002c-4fa7-9946-11dda463864a" xmlns:ns3="713a21fc-5601-4159-9430-57a6e626e48a" targetNamespace="http://schemas.microsoft.com/office/2006/metadata/properties" ma:root="true" ma:fieldsID="be9ce8912bcf0b6ec784afa8c9782a41" ns2:_="" ns3:_="">
    <xsd:import namespace="ed5205b1-002c-4fa7-9946-11dda463864a"/>
    <xsd:import namespace="713a21fc-5601-4159-9430-57a6e626e4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205b1-002c-4fa7-9946-11dda46386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12f23b-0dde-4d46-bd58-a37ab3ccfb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a21fc-5601-4159-9430-57a6e626e4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99857b-0aa7-479b-bf2a-ad7c1b7d3258}" ma:internalName="TaxCatchAll" ma:showField="CatchAllData" ma:web="713a21fc-5601-4159-9430-57a6e626e4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90D3EB-7698-4654-BDE1-14620CACF9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A6287D-AC19-48BA-AE7D-5C5B41579706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13a21fc-5601-4159-9430-57a6e626e48a"/>
    <ds:schemaRef ds:uri="ed5205b1-002c-4fa7-9946-11dda463864a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3474198-111D-4E60-BACC-6FA45D5AF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5205b1-002c-4fa7-9946-11dda463864a"/>
    <ds:schemaRef ds:uri="713a21fc-5601-4159-9430-57a6e626e4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UoB_RED_4x3_ROCKWELL</Template>
  <TotalTime>206</TotalTime>
  <Words>218</Words>
  <Application>Microsoft Office PowerPoint</Application>
  <PresentationFormat>Custom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Rockwell</vt:lpstr>
      <vt:lpstr>Wingdings</vt:lpstr>
      <vt:lpstr>University of Bristol (Main URL)</vt:lpstr>
      <vt:lpstr>University of Bristol (Custom URL)</vt:lpstr>
      <vt:lpstr>New Supplier Questionnaire</vt:lpstr>
      <vt:lpstr>New SQ</vt:lpstr>
      <vt:lpstr>Potted History</vt:lpstr>
      <vt:lpstr>But actually a good idea</vt:lpstr>
      <vt:lpstr>Structure</vt:lpstr>
      <vt:lpstr>Part A – General Information</vt:lpstr>
      <vt:lpstr>Part B – Grounds for Exclusion </vt:lpstr>
      <vt:lpstr>Part C – Selection Criteria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Logan</dc:creator>
  <cp:lastModifiedBy>Timothy White</cp:lastModifiedBy>
  <cp:revision>8</cp:revision>
  <dcterms:created xsi:type="dcterms:W3CDTF">2021-10-29T09:39:12Z</dcterms:created>
  <dcterms:modified xsi:type="dcterms:W3CDTF">2023-11-20T14:01:05Z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0x0101001F18CF241A90FF499F246F937C358300</vt:lpwstr>
  </property>
  <property fmtid="{D5CDD505-2E9C-101B-9397-08002B2CF9AE}" pid="3" name="MediaServiceImageTags">
    <vt:lpwstr/>
  </property>
</Properties>
</file>